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7" r:id="rId11"/>
    <p:sldId id="336" r:id="rId12"/>
    <p:sldId id="339" r:id="rId13"/>
    <p:sldId id="338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2" r:id="rId26"/>
    <p:sldId id="353" r:id="rId27"/>
    <p:sldId id="351" r:id="rId28"/>
  </p:sldIdLst>
  <p:sldSz cx="9144000" cy="6858000" type="screen4x3"/>
  <p:notesSz cx="69850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5C8"/>
    <a:srgbClr val="FF64DC"/>
    <a:srgbClr val="FF64C8"/>
    <a:srgbClr val="FF66FF"/>
    <a:srgbClr val="FFCCFF"/>
    <a:srgbClr val="FF0000"/>
    <a:srgbClr val="00006E"/>
    <a:srgbClr val="FBF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8" autoAdjust="0"/>
    <p:restoredTop sz="90929"/>
  </p:normalViewPr>
  <p:slideViewPr>
    <p:cSldViewPr>
      <p:cViewPr varScale="1">
        <p:scale>
          <a:sx n="78" d="100"/>
          <a:sy n="78" d="100"/>
        </p:scale>
        <p:origin x="-9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6"/>
    </p:cViewPr>
  </p:sorterViewPr>
  <p:notesViewPr>
    <p:cSldViewPr>
      <p:cViewPr>
        <p:scale>
          <a:sx n="100" d="100"/>
          <a:sy n="100" d="100"/>
        </p:scale>
        <p:origin x="-618" y="360"/>
      </p:cViewPr>
      <p:guideLst>
        <p:guide orient="horz" pos="2928"/>
        <p:guide pos="220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788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40788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23C52A-41D4-431F-8569-47599783E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>
            <a:lvl1pPr algn="l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b" anchorCtr="0" compatLnSpc="1">
            <a:prstTxWarp prst="textNoShape">
              <a:avLst/>
            </a:prstTxWarp>
          </a:bodyPr>
          <a:lstStyle>
            <a:lvl1pPr algn="l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3F0D3C4C-1FD7-4B02-961C-721DD6363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7FF113-7FBF-4CB7-872E-2341C781A37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64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Welcome, </a:t>
            </a:r>
            <a:r>
              <a:rPr lang="en-US" dirty="0" err="1" smtClean="0"/>
              <a:t>huan</a:t>
            </a:r>
            <a:r>
              <a:rPr lang="en-US" dirty="0" smtClean="0"/>
              <a:t> </a:t>
            </a:r>
            <a:r>
              <a:rPr lang="en-US" dirty="0" err="1" smtClean="0"/>
              <a:t>yin</a:t>
            </a:r>
            <a:r>
              <a:rPr lang="en-US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dirty="0" smtClean="0"/>
              <a:t>, </a:t>
            </a:r>
            <a:r>
              <a:rPr lang="en-US" dirty="0" err="1" smtClean="0"/>
              <a:t>whan</a:t>
            </a:r>
            <a:r>
              <a:rPr lang="en-US" dirty="0" smtClean="0"/>
              <a:t> </a:t>
            </a:r>
            <a:r>
              <a:rPr lang="en-US" dirty="0" err="1" smtClean="0"/>
              <a:t>yong</a:t>
            </a:r>
            <a:r>
              <a:rPr lang="en-US" dirty="0" smtClean="0"/>
              <a:t> </a:t>
            </a:r>
            <a:r>
              <a:rPr lang="en-US" dirty="0" err="1" smtClean="0"/>
              <a:t>hamnida</a:t>
            </a:r>
            <a:r>
              <a:rPr lang="en-US" dirty="0" smtClean="0"/>
              <a:t> [“</a:t>
            </a:r>
            <a:r>
              <a:rPr lang="en-US" dirty="0" err="1" smtClean="0"/>
              <a:t>wHan</a:t>
            </a:r>
            <a:r>
              <a:rPr lang="en-US" dirty="0" smtClean="0"/>
              <a:t>- young/ </a:t>
            </a:r>
            <a:r>
              <a:rPr lang="en-US" dirty="0" err="1" smtClean="0"/>
              <a:t>hamnida</a:t>
            </a:r>
            <a:r>
              <a:rPr lang="en-US" dirty="0" smtClean="0"/>
              <a:t>”], an-</a:t>
            </a:r>
            <a:r>
              <a:rPr lang="en-US" dirty="0" err="1" smtClean="0"/>
              <a:t>neong</a:t>
            </a:r>
            <a:r>
              <a:rPr lang="en-US" dirty="0" smtClean="0"/>
              <a:t> Ha </a:t>
            </a:r>
            <a:r>
              <a:rPr lang="en-US" dirty="0" err="1" smtClean="0"/>
              <a:t>seyo</a:t>
            </a:r>
            <a:r>
              <a:rPr lang="en-US" dirty="0" smtClean="0"/>
              <a:t>, </a:t>
            </a:r>
            <a:r>
              <a:rPr lang="en-US" dirty="0" err="1" smtClean="0"/>
              <a:t>sdravo</a:t>
            </a:r>
            <a:r>
              <a:rPr lang="en-US" dirty="0" smtClean="0"/>
              <a:t>, </a:t>
            </a:r>
            <a:r>
              <a:rPr lang="en-US" dirty="0" err="1" smtClean="0"/>
              <a:t>mulashani</a:t>
            </a:r>
            <a:r>
              <a:rPr lang="en-US" dirty="0" smtClean="0"/>
              <a:t>, </a:t>
            </a:r>
            <a:r>
              <a:rPr lang="en-US" dirty="0" err="1" smtClean="0"/>
              <a:t>unjani</a:t>
            </a:r>
            <a:r>
              <a:rPr lang="en-US" dirty="0" smtClean="0"/>
              <a:t>, </a:t>
            </a:r>
            <a:r>
              <a:rPr lang="en-US" dirty="0" err="1" smtClean="0"/>
              <a:t>muli</a:t>
            </a:r>
            <a:r>
              <a:rPr lang="en-US" dirty="0" smtClean="0"/>
              <a:t> </a:t>
            </a:r>
            <a:r>
              <a:rPr lang="en-US" dirty="0" err="1" smtClean="0"/>
              <a:t>bwanji</a:t>
            </a:r>
            <a:r>
              <a:rPr lang="en-US" dirty="0" smtClean="0"/>
              <a:t>, bon </a:t>
            </a:r>
            <a:r>
              <a:rPr lang="en-US" dirty="0" err="1" smtClean="0"/>
              <a:t>tarde</a:t>
            </a:r>
            <a:r>
              <a:rPr lang="en-US" dirty="0" smtClean="0"/>
              <a:t>, </a:t>
            </a:r>
            <a:r>
              <a:rPr lang="en-US" dirty="0" err="1" smtClean="0"/>
              <a:t>wilkommen</a:t>
            </a:r>
            <a:r>
              <a:rPr lang="en-US" dirty="0" smtClean="0"/>
              <a:t>, </a:t>
            </a:r>
            <a:r>
              <a:rPr lang="en-US" dirty="0" err="1" smtClean="0"/>
              <a:t>zdravstvuyte</a:t>
            </a:r>
            <a:r>
              <a:rPr lang="en-US" dirty="0" smtClean="0"/>
              <a:t>, </a:t>
            </a:r>
            <a:r>
              <a:rPr lang="en-US" dirty="0" err="1" smtClean="0"/>
              <a:t>kon-nichiwa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4DB8B-96E2-4E09-A690-41B4969E148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4DB8B-96E2-4E09-A690-41B4969E148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4DB8B-96E2-4E09-A690-41B4969E148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4DB8B-96E2-4E09-A690-41B4969E148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4DB8B-96E2-4E09-A690-41B4969E148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4DB8B-96E2-4E09-A690-41B4969E148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4DB8B-96E2-4E09-A690-41B4969E148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4DB8B-96E2-4E09-A690-41B4969E148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4DB8B-96E2-4E09-A690-41B4969E148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23161-5444-4AF8-B423-93D344B49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06FBB-EC47-4BFE-83B9-DBDD8E104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2E7C7-8C8F-4577-86FC-CA5D0BE19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79772-A38D-4E73-B99E-4EA94BD83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083BC-DE14-47CC-9642-C5AA98F19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DB1AD-8FAD-4476-BFC6-BB602976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60C3D-AA20-4720-9D2E-02BE965E0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EACA1-6887-43D0-9551-EB21877CC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5B4E1-1BC2-4BBF-AE92-D351AF8D5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2C1AB-AE6A-4309-BE37-724623427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EC9A1-1BA0-4821-AB2D-EF6E93969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CA5BD-13A2-485A-A348-67F5505D7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r>
              <a:rPr lang="en-US"/>
              <a:t>11/5/2001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Sources of error: Information bias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2447EB-3435-4ACF-BC3E-12546ABAD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E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E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E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E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E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E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E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E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6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6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6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00006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00006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00006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00006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3/29/2011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DD65EB-13FE-4336-A40C-BE723ED8489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19200"/>
            <a:ext cx="9144000" cy="1219200"/>
          </a:xfrm>
        </p:spPr>
        <p:txBody>
          <a:bodyPr/>
          <a:lstStyle/>
          <a:p>
            <a:pPr eaLnBrk="1" hangingPunct="1"/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381000" y="274638"/>
            <a:ext cx="81534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E"/>
                </a:solidFill>
              </a:rPr>
              <a:t>Principles of Epidemiology for Public Health (EPID600)</a:t>
            </a:r>
            <a:br>
              <a:rPr lang="en-US">
                <a:solidFill>
                  <a:srgbClr val="00006E"/>
                </a:solidFill>
              </a:rPr>
            </a:br>
            <a:endParaRPr lang="en-US" sz="120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990600" y="2819400"/>
            <a:ext cx="7162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80000"/>
              </a:spcBef>
            </a:pPr>
            <a:r>
              <a:rPr lang="en-US" sz="2800" dirty="0">
                <a:solidFill>
                  <a:srgbClr val="00006E"/>
                </a:solidFill>
                <a:latin typeface="Arial" charset="0"/>
              </a:rPr>
              <a:t>Victor J. Schoenbach,</a:t>
            </a:r>
            <a:r>
              <a:rPr lang="en-US" sz="3000" dirty="0">
                <a:solidFill>
                  <a:srgbClr val="00006E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00006E"/>
                </a:solidFill>
                <a:latin typeface="Arial" charset="0"/>
              </a:rPr>
              <a:t>PhD </a:t>
            </a:r>
            <a:r>
              <a:rPr lang="en-US" sz="1200" u="sng" dirty="0">
                <a:solidFill>
                  <a:srgbClr val="00006E"/>
                </a:solidFill>
                <a:latin typeface="Arial" charset="0"/>
              </a:rPr>
              <a:t>home page</a:t>
            </a:r>
          </a:p>
          <a:p>
            <a:pPr>
              <a:spcBef>
                <a:spcPct val="80000"/>
              </a:spcBef>
            </a:pPr>
            <a:r>
              <a:rPr lang="en-US" sz="2800" dirty="0">
                <a:solidFill>
                  <a:srgbClr val="00006E"/>
                </a:solidFill>
                <a:latin typeface="Arial" charset="0"/>
              </a:rPr>
              <a:t>Department of Epidemiology</a:t>
            </a:r>
            <a:br>
              <a:rPr lang="en-US" sz="2800" dirty="0">
                <a:solidFill>
                  <a:srgbClr val="00006E"/>
                </a:solidFill>
                <a:latin typeface="Arial" charset="0"/>
              </a:rPr>
            </a:br>
            <a:r>
              <a:rPr lang="en-US" sz="2800" dirty="0" err="1">
                <a:solidFill>
                  <a:srgbClr val="00006E"/>
                </a:solidFill>
                <a:latin typeface="Arial" charset="0"/>
              </a:rPr>
              <a:t>Gillings</a:t>
            </a:r>
            <a:r>
              <a:rPr lang="en-US" sz="2800" dirty="0">
                <a:solidFill>
                  <a:srgbClr val="00006E"/>
                </a:solidFill>
                <a:latin typeface="Arial" charset="0"/>
              </a:rPr>
              <a:t> School of Global Public Health</a:t>
            </a:r>
            <a:br>
              <a:rPr lang="en-US" sz="2800" dirty="0">
                <a:solidFill>
                  <a:srgbClr val="00006E"/>
                </a:solidFill>
                <a:latin typeface="Arial" charset="0"/>
              </a:rPr>
            </a:br>
            <a:r>
              <a:rPr lang="en-US" sz="2800" dirty="0">
                <a:solidFill>
                  <a:srgbClr val="00006E"/>
                </a:solidFill>
                <a:latin typeface="Arial" charset="0"/>
              </a:rPr>
              <a:t>University of North Carolina at Chapel Hill</a:t>
            </a:r>
          </a:p>
          <a:p>
            <a:pPr>
              <a:spcBef>
                <a:spcPct val="60000"/>
              </a:spcBef>
            </a:pPr>
            <a:r>
              <a:rPr lang="en-US" dirty="0">
                <a:solidFill>
                  <a:srgbClr val="00006E"/>
                </a:solidFill>
                <a:latin typeface="Arial" charset="0"/>
              </a:rPr>
              <a:t>www.unc.edu/epid600/</a:t>
            </a:r>
          </a:p>
          <a:p>
            <a:pPr algn="l">
              <a:spcBef>
                <a:spcPct val="20000"/>
              </a:spcBef>
            </a:pPr>
            <a:endParaRPr lang="en-US" dirty="0">
              <a:solidFill>
                <a:srgbClr val="00006E"/>
              </a:solidFill>
              <a:latin typeface="Arial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3/29/2011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6D57D-442F-4A4E-90C0-749BE12A098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Questions for final paper critique - 2</a:t>
            </a:r>
            <a:endParaRPr lang="en-US" sz="7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915400" cy="4114800"/>
          </a:xfrm>
        </p:spPr>
        <p:txBody>
          <a:bodyPr/>
          <a:lstStyle/>
          <a:p>
            <a:pPr marL="514350" indent="-514350" eaLnBrk="1" hangingPunct="1">
              <a:spcBef>
                <a:spcPct val="30000"/>
              </a:spcBef>
              <a:buFont typeface="+mj-lt"/>
              <a:buAutoNum type="arabicPeriod" startAt="6"/>
              <a:defRPr/>
            </a:pPr>
            <a:r>
              <a:rPr lang="en-US" dirty="0" smtClean="0"/>
              <a:t>Findings</a:t>
            </a:r>
          </a:p>
          <a:p>
            <a:pPr marL="514350" indent="-514350" eaLnBrk="1" hangingPunct="1">
              <a:spcBef>
                <a:spcPct val="30000"/>
              </a:spcBef>
              <a:buFont typeface="+mj-lt"/>
              <a:buAutoNum type="arabicPeriod" startAt="6"/>
              <a:defRPr/>
            </a:pPr>
            <a:r>
              <a:rPr lang="en-US" dirty="0" smtClean="0"/>
              <a:t>Potential concerns</a:t>
            </a:r>
          </a:p>
          <a:p>
            <a:pPr marL="514350" indent="-514350" eaLnBrk="1" hangingPunct="1">
              <a:spcBef>
                <a:spcPct val="30000"/>
              </a:spcBef>
              <a:buFont typeface="+mj-lt"/>
              <a:buAutoNum type="arabicPeriod" startAt="6"/>
              <a:defRPr/>
            </a:pPr>
            <a:r>
              <a:rPr lang="en-US" dirty="0" smtClean="0"/>
              <a:t>Linkage with previous knowledge</a:t>
            </a:r>
          </a:p>
          <a:p>
            <a:pPr marL="514350" indent="-514350" eaLnBrk="1" hangingPunct="1">
              <a:spcBef>
                <a:spcPct val="30000"/>
              </a:spcBef>
              <a:buFont typeface="+mj-lt"/>
              <a:buAutoNum type="arabicPeriod" startAt="6"/>
              <a:defRPr/>
            </a:pPr>
            <a:r>
              <a:rPr lang="en-US" dirty="0" smtClean="0"/>
              <a:t>Conclusions, implications, recommendations</a:t>
            </a:r>
          </a:p>
          <a:p>
            <a:pPr marL="514350" indent="-514350" eaLnBrk="1" hangingPunct="1">
              <a:spcBef>
                <a:spcPct val="30000"/>
              </a:spcBef>
              <a:buFont typeface="+mj-lt"/>
              <a:buAutoNum type="arabicPeriod" startAt="6"/>
              <a:defRPr/>
            </a:pPr>
            <a:r>
              <a:rPr lang="en-US" dirty="0" smtClean="0"/>
              <a:t>Overview of strengths and weaknesses</a:t>
            </a:r>
          </a:p>
          <a:p>
            <a:pPr marL="514350" indent="-514350" eaLnBrk="1" hangingPunct="1">
              <a:spcBef>
                <a:spcPct val="30000"/>
              </a:spcBef>
              <a:buFont typeface="+mj-lt"/>
              <a:buAutoNum type="arabicPeriod" startAt="6"/>
              <a:defRPr/>
            </a:pP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Grading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458200" cy="4114800"/>
          </a:xfrm>
        </p:spPr>
        <p:txBody>
          <a:bodyPr/>
          <a:lstStyle/>
          <a:p>
            <a:pPr lvl="1"/>
            <a:r>
              <a:rPr lang="en-US" sz="2400" dirty="0" smtClean="0"/>
              <a:t>Graders will consider </a:t>
            </a:r>
            <a:r>
              <a:rPr lang="en-US" sz="2400" u="sng" dirty="0" smtClean="0"/>
              <a:t>accuracy</a:t>
            </a:r>
            <a:r>
              <a:rPr lang="en-US" sz="2400" dirty="0" smtClean="0"/>
              <a:t>, understanding of epidemiologic </a:t>
            </a:r>
            <a:r>
              <a:rPr lang="en-US" sz="2400" u="sng" dirty="0" smtClean="0"/>
              <a:t>concepts</a:t>
            </a:r>
            <a:r>
              <a:rPr lang="en-US" sz="2400" dirty="0" smtClean="0"/>
              <a:t> relevant to the article, appropriate use of epidemiologic </a:t>
            </a:r>
            <a:r>
              <a:rPr lang="en-US" sz="2400" u="sng" dirty="0" smtClean="0"/>
              <a:t>terminology</a:t>
            </a:r>
            <a:r>
              <a:rPr lang="en-US" sz="2400" dirty="0" smtClean="0"/>
              <a:t>, and evidence of </a:t>
            </a:r>
            <a:r>
              <a:rPr lang="en-US" sz="2400" u="sng" dirty="0" smtClean="0"/>
              <a:t>critical thinking</a:t>
            </a:r>
            <a:r>
              <a:rPr lang="en-US" sz="2400" dirty="0" smtClean="0"/>
              <a:t> and </a:t>
            </a:r>
            <a:r>
              <a:rPr lang="en-US" sz="2400" u="sng" dirty="0" smtClean="0"/>
              <a:t>judgment</a:t>
            </a:r>
            <a:r>
              <a:rPr lang="en-US" sz="2400" dirty="0" smtClean="0"/>
              <a:t>. </a:t>
            </a:r>
          </a:p>
          <a:p>
            <a:pPr lvl="1"/>
            <a:r>
              <a:rPr lang="en-US" sz="2400" dirty="0" smtClean="0"/>
              <a:t>Since epidemiologists can (and do) disagree, various answers may be acceptable if well articulated and supported. </a:t>
            </a:r>
          </a:p>
          <a:p>
            <a:pPr lvl="1"/>
            <a:r>
              <a:rPr lang="en-US" sz="2400" dirty="0" smtClean="0"/>
              <a:t>For each question, up to 20% of the points (i.e., 2 out of 10) may be awarded for quality of expression (logical sequence, clarity, succinctness, diction and usage, sentence structure, grammar and spelling, careful proofing, and adherence to instructions). </a:t>
            </a:r>
          </a:p>
          <a:p>
            <a:pPr lvl="1"/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Scoring – social comparison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458200" cy="4114800"/>
          </a:xfrm>
        </p:spPr>
        <p:txBody>
          <a:bodyPr/>
          <a:lstStyle/>
          <a:p>
            <a:pPr lvl="1"/>
            <a:r>
              <a:rPr lang="en-US" sz="2400" dirty="0" smtClean="0"/>
              <a:t>Very poor / Seriously deficient – reflects very little learning (5-24%: 1-2 out of 10 points)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Poor / Unacceptable – disappointing (25-44%: 3-4 out of 10 points) 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Fair / Acceptable – acceptable, but prefer not to be judged by this answer (45-64%: 5-6 out of 10 points) 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Good / Very Good – shows proficiency in epidemiologic literacy (65-84%: 7-8 out of 10 points) 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Excellent / Outstanding – a candidate for advertising the course (85-100%: 9-10 out of 10 points)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114800"/>
          </a:xfrm>
        </p:spPr>
        <p:txBody>
          <a:bodyPr/>
          <a:lstStyle/>
          <a:p>
            <a:pPr lvl="1"/>
            <a:r>
              <a:rPr lang="en-US" sz="2800" dirty="0" smtClean="0"/>
              <a:t>Write well-constructed paragraph(s), with complete, grammatically correct sentences, in logical sequence,  appropriate transitions and good diction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Use an outline for your answer but not as your answer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Proof carefully (read aloud to yourself); use a spellchecker!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r>
              <a:rPr lang="en-US" dirty="0" smtClean="0"/>
              <a:t>1. Research objective, study 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114800"/>
          </a:xfrm>
        </p:spPr>
        <p:txBody>
          <a:bodyPr/>
          <a:lstStyle/>
          <a:p>
            <a:pPr lvl="1"/>
            <a:r>
              <a:rPr lang="en-US" sz="2600" dirty="0" smtClean="0"/>
              <a:t>What is the primary research objective?</a:t>
            </a:r>
          </a:p>
          <a:p>
            <a:pPr lvl="1">
              <a:spcBef>
                <a:spcPts val="1000"/>
              </a:spcBef>
            </a:pPr>
            <a:r>
              <a:rPr lang="en-US" sz="2600" dirty="0" smtClean="0"/>
              <a:t>What is the rationale for this objective?</a:t>
            </a:r>
          </a:p>
          <a:p>
            <a:pPr lvl="1">
              <a:spcBef>
                <a:spcPts val="1000"/>
              </a:spcBef>
            </a:pPr>
            <a:r>
              <a:rPr lang="en-US" sz="2600" dirty="0" smtClean="0"/>
              <a:t>How strong and well presented (e.g., conceptual framework, supporting evidence, logic) is the rationale in terms of:</a:t>
            </a:r>
          </a:p>
          <a:p>
            <a:pPr lvl="2">
              <a:spcBef>
                <a:spcPts val="1000"/>
              </a:spcBef>
            </a:pPr>
            <a:r>
              <a:rPr lang="en-US" sz="2600" dirty="0" smtClean="0"/>
              <a:t>public health importance</a:t>
            </a:r>
          </a:p>
          <a:p>
            <a:pPr lvl="2">
              <a:spcBef>
                <a:spcPts val="1000"/>
              </a:spcBef>
            </a:pPr>
            <a:r>
              <a:rPr lang="en-US" sz="2600" dirty="0" smtClean="0"/>
              <a:t>contribution to knowledge </a:t>
            </a:r>
          </a:p>
          <a:p>
            <a:pPr lvl="1">
              <a:spcBef>
                <a:spcPts val="1000"/>
              </a:spcBef>
            </a:pPr>
            <a:r>
              <a:rPr lang="en-US" sz="2600" dirty="0" smtClean="0"/>
              <a:t>How well-grounded is the rationale in the published literature (biological, epidemiological)?</a:t>
            </a:r>
          </a:p>
          <a:p>
            <a:pPr lvl="1"/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r>
              <a:rPr lang="en-US" dirty="0" smtClean="0"/>
              <a:t>2. Study design and study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114800"/>
          </a:xfrm>
        </p:spPr>
        <p:txBody>
          <a:bodyPr/>
          <a:lstStyle/>
          <a:p>
            <a:pPr lvl="1">
              <a:spcBef>
                <a:spcPts val="1200"/>
              </a:spcBef>
            </a:pPr>
            <a:r>
              <a:rPr lang="en-US" sz="2800" dirty="0" smtClean="0"/>
              <a:t>Identify important design features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Compared to other choices, what are the advantages and disadvantages for the specific objective(s) of this study?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What is the study population?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What are major eligibility criteria? 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How suited is study population, including eligibility criteria, for the objectives?</a:t>
            </a:r>
          </a:p>
          <a:p>
            <a:pPr lvl="1"/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r>
              <a:rPr lang="en-US" dirty="0" smtClean="0"/>
              <a:t>3. Key variables, measures, and data collection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77200" cy="4114800"/>
          </a:xfrm>
        </p:spPr>
        <p:txBody>
          <a:bodyPr/>
          <a:lstStyle/>
          <a:p>
            <a:pPr lvl="1"/>
            <a:r>
              <a:rPr lang="en-US" sz="2800" dirty="0" smtClean="0"/>
              <a:t>What are the key variables and their roles? </a:t>
            </a:r>
          </a:p>
          <a:p>
            <a:pPr lvl="1"/>
            <a:r>
              <a:rPr lang="en-US" sz="2800" dirty="0" smtClean="0"/>
              <a:t>How are the variables defined &amp; measured?</a:t>
            </a:r>
          </a:p>
          <a:p>
            <a:pPr lvl="1"/>
            <a:r>
              <a:rPr lang="en-US" sz="2800" dirty="0" smtClean="0"/>
              <a:t>What are the major modes by which data were collected?</a:t>
            </a:r>
          </a:p>
          <a:p>
            <a:pPr lvl="1"/>
            <a:r>
              <a:rPr lang="en-US" sz="2800" dirty="0" smtClean="0"/>
              <a:t>How suited are the variables, their definitions, their measurement methods, and the data collection modes for the objectives and rationale of this study?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r>
              <a:rPr lang="en-US" dirty="0" smtClean="0"/>
              <a:t>4. . Study conduct and 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05800" cy="4114800"/>
          </a:xfrm>
        </p:spPr>
        <p:txBody>
          <a:bodyPr/>
          <a:lstStyle/>
          <a:p>
            <a:pPr lvl="1"/>
            <a:r>
              <a:rPr lang="en-US" sz="2800" dirty="0" smtClean="0"/>
              <a:t>How has study population been recruited?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What steps to minimize non-participation and selective factors in recruitment and retention?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How successful, overall, was the data collection?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What steps were taken to improve and document accuracy of data collected? </a:t>
            </a:r>
          </a:p>
          <a:p>
            <a:pPr lvl="1"/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r>
              <a:rPr lang="en-US" dirty="0" smtClean="0"/>
              <a:t>5.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114800"/>
          </a:xfrm>
        </p:spPr>
        <p:txBody>
          <a:bodyPr/>
          <a:lstStyle/>
          <a:p>
            <a:pPr lvl="1"/>
            <a:r>
              <a:rPr lang="en-US" sz="2800" dirty="0" smtClean="0"/>
              <a:t>Primary data analysis strategies used?</a:t>
            </a:r>
          </a:p>
          <a:p>
            <a:pPr lvl="1"/>
            <a:r>
              <a:rPr lang="en-US" sz="2800" dirty="0" smtClean="0"/>
              <a:t>How are the primary variables coded?</a:t>
            </a:r>
          </a:p>
          <a:p>
            <a:pPr lvl="1"/>
            <a:r>
              <a:rPr lang="en-US" sz="2800" dirty="0" smtClean="0"/>
              <a:t>Primary statistical parameters estimated?</a:t>
            </a:r>
          </a:p>
          <a:p>
            <a:pPr lvl="1"/>
            <a:r>
              <a:rPr lang="en-US" sz="2800" dirty="0" smtClean="0"/>
              <a:t>How well suited is the choice of these parameters?</a:t>
            </a:r>
          </a:p>
          <a:p>
            <a:pPr lvl="1"/>
            <a:r>
              <a:rPr lang="en-US" sz="2800" dirty="0" smtClean="0"/>
              <a:t>How many participants in the primary analyses?</a:t>
            </a:r>
          </a:p>
          <a:p>
            <a:pPr lvl="1"/>
            <a:r>
              <a:rPr lang="en-US" sz="2800" dirty="0" smtClean="0"/>
              <a:t>How well do the authors deal with issues of </a:t>
            </a:r>
            <a:r>
              <a:rPr lang="en-US" sz="2800" dirty="0" err="1" smtClean="0"/>
              <a:t>multicausation</a:t>
            </a:r>
            <a:r>
              <a:rPr lang="en-US" sz="2800" dirty="0" smtClean="0"/>
              <a:t>? 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r>
              <a:rPr lang="en-US" dirty="0" smtClean="0"/>
              <a:t>6.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114800"/>
          </a:xfrm>
        </p:spPr>
        <p:txBody>
          <a:bodyPr/>
          <a:lstStyle/>
          <a:p>
            <a:pPr lvl="1"/>
            <a:r>
              <a:rPr lang="en-US" sz="3000" dirty="0" smtClean="0"/>
              <a:t>What are the main findings?</a:t>
            </a:r>
          </a:p>
          <a:p>
            <a:pPr lvl="1"/>
            <a:r>
              <a:rPr lang="en-US" sz="3000" dirty="0" smtClean="0"/>
              <a:t>Which are most important? </a:t>
            </a:r>
          </a:p>
          <a:p>
            <a:pPr lvl="1"/>
            <a:r>
              <a:rPr lang="en-US" sz="3000" dirty="0" smtClean="0"/>
              <a:t>How well have the authors presented them?</a:t>
            </a:r>
          </a:p>
          <a:p>
            <a:pPr lvl="1"/>
            <a:r>
              <a:rPr lang="en-US" sz="3000" dirty="0" smtClean="0"/>
              <a:t>Should additional results or analyses been reported or data shown?</a:t>
            </a:r>
          </a:p>
          <a:p>
            <a:pPr lvl="1"/>
            <a:r>
              <a:rPr lang="en-US" sz="3000" dirty="0" smtClean="0"/>
              <a:t>Are extraneous results presented?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3/29/2011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6D57D-442F-4A4E-90C0-749BE12A098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Outline</a:t>
            </a:r>
            <a:endParaRPr lang="en-US" sz="7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114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Reading and writing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Objectives, focus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Epidemiologic literacy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Steps in reading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Organization of a journal article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Application to an epidemiologic study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r>
              <a:rPr lang="en-US" dirty="0" smtClean="0"/>
              <a:t>7. Potential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114800"/>
          </a:xfrm>
        </p:spPr>
        <p:txBody>
          <a:bodyPr/>
          <a:lstStyle/>
          <a:p>
            <a:pPr lvl="1"/>
            <a:r>
              <a:rPr lang="en-US" sz="2800" dirty="0" smtClean="0"/>
              <a:t>Accounting for all prospective members of the study population</a:t>
            </a:r>
          </a:p>
          <a:p>
            <a:pPr lvl="1"/>
            <a:r>
              <a:rPr lang="en-US" sz="2800" dirty="0" smtClean="0"/>
              <a:t>Does study population reflect the target population well?</a:t>
            </a:r>
          </a:p>
          <a:p>
            <a:pPr lvl="1"/>
            <a:r>
              <a:rPr lang="en-US" sz="2800" dirty="0" smtClean="0"/>
              <a:t>Major threats to validity important for interpreting the findings?</a:t>
            </a:r>
          </a:p>
          <a:p>
            <a:pPr lvl="1"/>
            <a:r>
              <a:rPr lang="en-US" sz="2800" dirty="0" smtClean="0"/>
              <a:t>How well did the authors discuss these threats to validity?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r>
              <a:rPr lang="en-US" dirty="0" smtClean="0"/>
              <a:t>8. Linkage with previous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4114800"/>
          </a:xfrm>
        </p:spPr>
        <p:txBody>
          <a:bodyPr/>
          <a:lstStyle/>
          <a:p>
            <a:pPr lvl="1"/>
            <a:r>
              <a:rPr lang="en-US" sz="2800" dirty="0" smtClean="0"/>
              <a:t>Comparisons to findings from other relevant studies and discussion of reasons for differences? </a:t>
            </a:r>
          </a:p>
          <a:p>
            <a:pPr lvl="1"/>
            <a:r>
              <a:rPr lang="en-US" sz="2800" dirty="0" smtClean="0"/>
              <a:t>Evaluate the evidence concerning the study objective, possible biological mechanisms and other criteria for causal inference</a:t>
            </a:r>
          </a:p>
          <a:p>
            <a:pPr lvl="1"/>
            <a:r>
              <a:rPr lang="en-US" sz="2800" dirty="0" smtClean="0"/>
              <a:t>How relevant and responsive to the study rationale was this discussion? </a:t>
            </a:r>
          </a:p>
          <a:p>
            <a:pPr lvl="1"/>
            <a:r>
              <a:rPr lang="en-US" sz="2800" dirty="0" smtClean="0"/>
              <a:t>In what ways, if any, have the authors advanced previous knowledge?</a:t>
            </a:r>
          </a:p>
          <a:p>
            <a:pPr lvl="1"/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r>
              <a:rPr lang="en-US" dirty="0" smtClean="0"/>
              <a:t>9. Conclusions, implications,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77200" cy="4114800"/>
          </a:xfrm>
        </p:spPr>
        <p:txBody>
          <a:bodyPr/>
          <a:lstStyle/>
          <a:p>
            <a:pPr lvl="1"/>
            <a:r>
              <a:rPr lang="en-US" sz="2800" dirty="0" smtClean="0"/>
              <a:t>What are the primary conclusions? Clear? </a:t>
            </a:r>
          </a:p>
          <a:p>
            <a:pPr lvl="1"/>
            <a:r>
              <a:rPr lang="en-US" sz="2800" dirty="0" smtClean="0"/>
              <a:t>How well supported by findings &amp; discussion?</a:t>
            </a:r>
          </a:p>
          <a:p>
            <a:pPr lvl="1"/>
            <a:r>
              <a:rPr lang="en-US" sz="2800" dirty="0" smtClean="0"/>
              <a:t>How directly do they relate to the objective and rationale?</a:t>
            </a:r>
          </a:p>
          <a:p>
            <a:pPr lvl="1"/>
            <a:r>
              <a:rPr lang="en-US" sz="2800" dirty="0" smtClean="0"/>
              <a:t>How well did authors address implications and/or give insightful recommendations for next steps. </a:t>
            </a:r>
          </a:p>
          <a:p>
            <a:pPr lvl="1"/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r>
              <a:rPr lang="en-US" dirty="0" smtClean="0"/>
              <a:t>10. Strengths and 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114800"/>
          </a:xfrm>
        </p:spPr>
        <p:txBody>
          <a:bodyPr/>
          <a:lstStyle/>
          <a:p>
            <a:pPr lvl="1"/>
            <a:r>
              <a:rPr lang="en-US" sz="2800" dirty="0" smtClean="0"/>
              <a:t>Key strengths in regard to study objective(s)?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Take advantage of new methodology?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Do these advance the field? How?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Key limitations in regard to objective(s)?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Are limitations shared by other studies?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What would be needed to overcome limitations?</a:t>
            </a:r>
          </a:p>
          <a:p>
            <a:pPr lvl="1"/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3/29/2011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emails</a:t>
            </a:r>
            <a:endParaRPr lang="en-US" dirty="0"/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600" dirty="0"/>
              <a:t>No more lying in applications - buy a degree from an accredited university here 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r>
              <a:rPr lang="en-US" sz="3600" dirty="0" smtClean="0"/>
              <a:t>Subject: Graduate Today, University Diplomas 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915400" cy="4114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 dirty="0"/>
              <a:t>Subject: Graduate Today, University Diplomas. 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/>
              <a:t>Date: Mon, 28 Apr 2003 14:35:04 -0400 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/>
              <a:t>From: &lt;&gt; </a:t>
            </a:r>
          </a:p>
          <a:p>
            <a:pPr>
              <a:lnSpc>
                <a:spcPct val="90000"/>
              </a:lnSpc>
              <a:spcBef>
                <a:spcPct val="80000"/>
              </a:spcBef>
              <a:buFontTx/>
              <a:buNone/>
            </a:pPr>
            <a:r>
              <a:rPr lang="en-US" sz="2800" dirty="0"/>
              <a:t>	U N I V E R S I T Y   D I P L O M A S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sz="2800" dirty="0"/>
              <a:t>Obtain a prosperous future, money earning power, and the admiration of all.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sz="2800" dirty="0"/>
              <a:t>Diplomas from prestigious non-accredited universities based on your present knowledge and life experience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 smtClean="0"/>
              <a:t>Bachelors, masters, MBA, and doctorate (PhD) diplomas available in the field of your choice.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 smtClean="0"/>
              <a:t>No one is turned down.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 smtClean="0"/>
              <a:t>No required tests, classes, books, or interviews.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dirty="0" smtClean="0"/>
              <a:t>Confidentiality assured.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11/5/2001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Sources of error: Information bias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083BC-DE14-47CC-9642-C5AA98F19F7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The last word</a:t>
            </a:r>
            <a:endParaRPr lang="en-US" dirty="0"/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848600" cy="5105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To: victor_schoenbach@unc.edu </a:t>
            </a:r>
            <a:br>
              <a:rPr lang="en-US" sz="2800" dirty="0"/>
            </a:br>
            <a:r>
              <a:rPr lang="en-US" sz="2800" dirty="0"/>
              <a:t>Subject: =?ks_c_5601-1987?B?KLGksO0</a:t>
            </a:r>
            <a:br>
              <a:rPr lang="en-US" sz="2800" dirty="0"/>
            </a:br>
            <a:r>
              <a:rPr lang="en-US" sz="2800" dirty="0"/>
              <a:t>pwve+yMDHILTjueizv7v1LCDE+8T7x9Egs7</a:t>
            </a:r>
            <a:br>
              <a:rPr lang="en-US" sz="2800" dirty="0"/>
            </a:br>
            <a:r>
              <a:rPr lang="en-US" sz="2800" dirty="0"/>
              <a:t>+79S4uLj8/P0A</a:t>
            </a:r>
            <a:r>
              <a:rPr lang="en-US" sz="2800" dirty="0" smtClean="0"/>
              <a:t>=?=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±¼¸²"/>
              </a:rPr>
              <a:t>(±</a:t>
            </a:r>
            <a:r>
              <a:rPr lang="en-US" sz="2800" b="1" dirty="0" smtClean="0">
                <a:latin typeface="Times New Roman"/>
              </a:rPr>
              <a:t>¤</a:t>
            </a:r>
            <a:r>
              <a:rPr lang="en-US" sz="2800" b="1" dirty="0" smtClean="0">
                <a:latin typeface="±¼¸²"/>
              </a:rPr>
              <a:t>°</a:t>
            </a:r>
            <a:r>
              <a:rPr lang="en-US" sz="2800" b="1" dirty="0" smtClean="0">
                <a:latin typeface="Times New Roman"/>
              </a:rPr>
              <a:t>í</a:t>
            </a:r>
            <a:r>
              <a:rPr lang="en-US" sz="2800" b="1" dirty="0" smtClean="0">
                <a:latin typeface="±¼¸²"/>
              </a:rPr>
              <a:t>)Â÷</a:t>
            </a:r>
            <a:r>
              <a:rPr lang="en-US" sz="2800" b="1" dirty="0" smtClean="0">
                <a:latin typeface="Times New Roman"/>
              </a:rPr>
              <a:t>¾ÈÀÇ</a:t>
            </a:r>
            <a:r>
              <a:rPr lang="en-US" sz="2800" b="1" dirty="0" smtClean="0">
                <a:latin typeface="±¼¸²"/>
              </a:rPr>
              <a:t> ´ã</a:t>
            </a:r>
            <a:r>
              <a:rPr lang="en-US" sz="2800" b="1" dirty="0" smtClean="0">
                <a:latin typeface="Times New Roman"/>
              </a:rPr>
              <a:t>¹è³¿»</a:t>
            </a:r>
            <a:r>
              <a:rPr lang="en-US" sz="2800" b="1" dirty="0" smtClean="0">
                <a:latin typeface="±¼¸²"/>
              </a:rPr>
              <a:t>õ, </a:t>
            </a:r>
            <a:r>
              <a:rPr lang="en-US" sz="2800" b="1" dirty="0" err="1" smtClean="0">
                <a:latin typeface="Times New Roman"/>
              </a:rPr>
              <a:t>ÄûÄûÇÑ</a:t>
            </a:r>
            <a:r>
              <a:rPr lang="en-US" sz="2800" b="1" dirty="0" smtClean="0">
                <a:latin typeface="±¼¸²"/>
              </a:rPr>
              <a:t> </a:t>
            </a:r>
            <a:r>
              <a:rPr lang="en-US" sz="2800" b="1" dirty="0" smtClean="0">
                <a:latin typeface="Times New Roman"/>
              </a:rPr>
              <a:t>³¿»</a:t>
            </a:r>
            <a:r>
              <a:rPr lang="en-US" sz="2800" b="1" dirty="0" smtClean="0">
                <a:latin typeface="±¼¸²"/>
              </a:rPr>
              <a:t>õ...???@</a:t>
            </a: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ko-KR" sz="2800" b="1" dirty="0" smtClean="0">
                <a:solidFill>
                  <a:srgbClr val="FF0000"/>
                </a:solidFill>
                <a:latin typeface="Times New Roman"/>
                <a:ea typeface="굴림" charset="-127"/>
                <a:cs typeface="Times New Roman" pitchFamily="18" charset="0"/>
              </a:rPr>
              <a:t>¾</a:t>
            </a:r>
            <a:r>
              <a:rPr lang="en-US" altLang="ko-KR" sz="2800" b="1" dirty="0">
                <a:solidFill>
                  <a:srgbClr val="FF0000"/>
                </a:solidFill>
                <a:latin typeface="Times New Roman"/>
                <a:ea typeface="굴림" charset="-127"/>
                <a:cs typeface="Times New Roman" pitchFamily="18" charset="0"/>
              </a:rPr>
              <a:t>È³çÇÏ¼¼¿ä</a:t>
            </a:r>
            <a:r>
              <a:rPr lang="en-US" altLang="ko-KR" sz="2800" b="1" dirty="0">
                <a:solidFill>
                  <a:srgbClr val="FF0000"/>
                </a:solidFill>
                <a:latin typeface="±¼¸²"/>
                <a:ea typeface="굴림" charset="-127"/>
                <a:cs typeface="Times New Roman" pitchFamily="18" charset="0"/>
              </a:rPr>
              <a:t> victor_schoenbach@unc.edu ´Ô!!!</a:t>
            </a:r>
            <a:endParaRPr lang="en-US" altLang="ko-KR" sz="2800" dirty="0">
              <a:ea typeface="굴림" charset="-127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ko-KR" sz="2800" b="1" dirty="0">
                <a:latin typeface="Times New Roman"/>
                <a:ea typeface="굴림" charset="-127"/>
              </a:rPr>
              <a:t>¹æÇ</a:t>
            </a:r>
            <a:r>
              <a:rPr lang="en-US" altLang="ko-KR" sz="2800" b="1" dirty="0">
                <a:latin typeface="±¼¸²"/>
                <a:ea typeface="굴림" charset="-127"/>
              </a:rPr>
              <a:t>â</a:t>
            </a:r>
            <a:r>
              <a:rPr lang="en-US" altLang="ko-KR" sz="2800" b="1" dirty="0">
                <a:latin typeface="Times New Roman"/>
                <a:ea typeface="굴림" charset="-127"/>
              </a:rPr>
              <a:t>Á¦</a:t>
            </a:r>
            <a:r>
              <a:rPr lang="en-US" altLang="ko-KR" sz="2800" b="1" dirty="0">
                <a:latin typeface="±¼¸²"/>
                <a:ea typeface="굴림" charset="-127"/>
              </a:rPr>
              <a:t> ¶§</a:t>
            </a:r>
            <a:r>
              <a:rPr lang="en-US" altLang="ko-KR" sz="2800" b="1" dirty="0">
                <a:latin typeface="Times New Roman"/>
                <a:ea typeface="굴림" charset="-127"/>
              </a:rPr>
              <a:t>¹®¿¡</a:t>
            </a:r>
            <a:r>
              <a:rPr lang="en-US" altLang="ko-KR" sz="2800" b="1" dirty="0"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latin typeface="Times New Roman"/>
                <a:ea typeface="굴림" charset="-127"/>
              </a:rPr>
              <a:t>¸Ó¸®</a:t>
            </a:r>
            <a:r>
              <a:rPr lang="en-US" altLang="ko-KR" sz="2800" b="1" dirty="0">
                <a:latin typeface="±¼¸²"/>
                <a:ea typeface="굴림" charset="-127"/>
              </a:rPr>
              <a:t>°</a:t>
            </a:r>
            <a:r>
              <a:rPr lang="en-US" altLang="ko-KR" sz="2800" b="1" dirty="0">
                <a:latin typeface="Times New Roman"/>
                <a:ea typeface="굴림" charset="-127"/>
              </a:rPr>
              <a:t>¡</a:t>
            </a:r>
            <a:r>
              <a:rPr lang="en-US" altLang="ko-KR" sz="2800" b="1" dirty="0"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latin typeface="Times New Roman"/>
                <a:ea typeface="굴림" charset="-127"/>
              </a:rPr>
              <a:t>¾ÆÇÁ½</a:t>
            </a:r>
            <a:r>
              <a:rPr lang="en-US" altLang="ko-KR" sz="2800" b="1" dirty="0">
                <a:latin typeface="±¼¸²"/>
                <a:ea typeface="굴림" charset="-127"/>
              </a:rPr>
              <a:t>Ã</a:t>
            </a:r>
            <a:r>
              <a:rPr lang="en-US" altLang="ko-KR" sz="2800" b="1" dirty="0">
                <a:latin typeface="Times New Roman"/>
                <a:ea typeface="굴림" charset="-127"/>
              </a:rPr>
              <a:t>Á</a:t>
            </a:r>
            <a:r>
              <a:rPr lang="en-US" altLang="ko-KR" sz="2800" b="1" dirty="0">
                <a:latin typeface="±¼¸²"/>
                <a:ea typeface="굴림" charset="-127"/>
              </a:rPr>
              <a:t>Ò...!   </a:t>
            </a:r>
            <a:r>
              <a:rPr lang="en-US" altLang="ko-KR" sz="2800" b="1" dirty="0">
                <a:latin typeface="Times New Roman"/>
                <a:ea typeface="굴림" charset="-127"/>
              </a:rPr>
              <a:t>À</a:t>
            </a:r>
            <a:r>
              <a:rPr lang="en-US" altLang="ko-KR" sz="2800" b="1" dirty="0">
                <a:latin typeface="±¼¸²"/>
                <a:ea typeface="굴림" charset="-127"/>
              </a:rPr>
              <a:t>Ì</a:t>
            </a:r>
            <a:r>
              <a:rPr lang="en-US" altLang="ko-KR" sz="2800" b="1" dirty="0">
                <a:latin typeface="Times New Roman"/>
                <a:ea typeface="굴림" charset="-127"/>
              </a:rPr>
              <a:t>·¸</a:t>
            </a:r>
            <a:r>
              <a:rPr lang="en-US" altLang="ko-KR" sz="2800" b="1" dirty="0">
                <a:latin typeface="±¼¸²"/>
                <a:ea typeface="굴림" charset="-127"/>
              </a:rPr>
              <a:t>°Ô </a:t>
            </a:r>
            <a:r>
              <a:rPr lang="en-US" altLang="ko-KR" sz="2800" b="1" dirty="0">
                <a:latin typeface="Times New Roman"/>
                <a:ea typeface="굴림" charset="-127"/>
              </a:rPr>
              <a:t>ÇÏ½</a:t>
            </a:r>
            <a:r>
              <a:rPr lang="en-US" altLang="ko-KR" sz="2800" b="1" dirty="0">
                <a:latin typeface="±¼¸²"/>
                <a:ea typeface="굴림" charset="-127"/>
              </a:rPr>
              <a:t>Ã</a:t>
            </a:r>
            <a:r>
              <a:rPr lang="en-US" altLang="ko-KR" sz="2800" b="1" dirty="0">
                <a:latin typeface="Times New Roman"/>
                <a:ea typeface="굴림" charset="-127"/>
              </a:rPr>
              <a:t>¸é</a:t>
            </a:r>
            <a:r>
              <a:rPr lang="en-US" altLang="ko-KR" sz="2800" b="1" dirty="0"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latin typeface="Times New Roman"/>
                <a:ea typeface="굴림" charset="-127"/>
              </a:rPr>
              <a:t>µË</a:t>
            </a:r>
            <a:r>
              <a:rPr lang="en-US" altLang="ko-KR" sz="2800" b="1" dirty="0">
                <a:latin typeface="±¼¸²"/>
                <a:ea typeface="굴림" charset="-127"/>
              </a:rPr>
              <a:t>´</a:t>
            </a:r>
            <a:r>
              <a:rPr lang="en-US" altLang="ko-KR" sz="2800" b="1" dirty="0">
                <a:latin typeface="Times New Roman"/>
                <a:ea typeface="굴림" charset="-127"/>
              </a:rPr>
              <a:t>Ï</a:t>
            </a:r>
            <a:r>
              <a:rPr lang="en-US" altLang="ko-KR" sz="2800" b="1" dirty="0">
                <a:latin typeface="±¼¸²"/>
                <a:ea typeface="굴림" charset="-127"/>
              </a:rPr>
              <a:t>´</a:t>
            </a:r>
            <a:r>
              <a:rPr lang="en-US" altLang="ko-KR" sz="2800" b="1" dirty="0">
                <a:latin typeface="Times New Roman"/>
                <a:ea typeface="굴림" charset="-127"/>
              </a:rPr>
              <a:t>Ù</a:t>
            </a:r>
            <a:r>
              <a:rPr lang="en-US" altLang="ko-KR" sz="2800" b="1" dirty="0">
                <a:latin typeface="±¼¸²"/>
                <a:ea typeface="굴림" charset="-127"/>
              </a:rPr>
              <a:t>.</a:t>
            </a:r>
            <a:endParaRPr lang="en-US" altLang="ko-KR" sz="2800" dirty="0">
              <a:ea typeface="굴림" charset="-127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ko-KR" sz="2800" b="1" dirty="0">
                <a:solidFill>
                  <a:srgbClr val="FF0000"/>
                </a:solidFill>
                <a:latin typeface="Times New Roman"/>
                <a:ea typeface="굴림" charset="-127"/>
              </a:rPr>
              <a:t>¸</a:t>
            </a:r>
            <a:r>
              <a:rPr lang="en-US" altLang="ko-KR" sz="2800" b="1" dirty="0" err="1">
                <a:solidFill>
                  <a:srgbClr val="FF0000"/>
                </a:solidFill>
                <a:latin typeface="±¼¸²"/>
                <a:ea typeface="굴림" charset="-127"/>
              </a:rPr>
              <a:t>ð</a:t>
            </a:r>
            <a:r>
              <a:rPr lang="en-US" altLang="ko-KR" sz="2800" b="1" dirty="0" err="1">
                <a:solidFill>
                  <a:srgbClr val="FF0000"/>
                </a:solidFill>
                <a:latin typeface="Times New Roman"/>
                <a:ea typeface="굴림" charset="-127"/>
              </a:rPr>
              <a:t>µç</a:t>
            </a:r>
            <a:r>
              <a:rPr lang="en-US" altLang="ko-KR" sz="2800" b="1" dirty="0">
                <a:solidFill>
                  <a:srgbClr val="FF0000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solidFill>
                  <a:srgbClr val="FF0000"/>
                </a:solidFill>
                <a:latin typeface="Times New Roman"/>
                <a:ea typeface="굴림" charset="-127"/>
              </a:rPr>
              <a:t>³¿»</a:t>
            </a:r>
            <a:r>
              <a:rPr lang="en-US" altLang="ko-KR" sz="2800" b="1" dirty="0">
                <a:solidFill>
                  <a:srgbClr val="FF0000"/>
                </a:solidFill>
                <a:latin typeface="±¼¸²"/>
                <a:ea typeface="굴림" charset="-127"/>
              </a:rPr>
              <a:t>õ </a:t>
            </a:r>
            <a:r>
              <a:rPr lang="en-US" altLang="ko-KR" sz="2800" b="1" dirty="0">
                <a:solidFill>
                  <a:srgbClr val="FF0000"/>
                </a:solidFill>
                <a:latin typeface="Times New Roman"/>
                <a:ea typeface="굴림" charset="-127"/>
              </a:rPr>
              <a:t>¾Ç</a:t>
            </a:r>
            <a:r>
              <a:rPr lang="en-US" altLang="ko-KR" sz="2800" b="1" dirty="0">
                <a:solidFill>
                  <a:srgbClr val="FF0000"/>
                </a:solidFill>
                <a:latin typeface="±¼¸²"/>
                <a:ea typeface="굴림" charset="-127"/>
              </a:rPr>
              <a:t>Ã</a:t>
            </a:r>
            <a:r>
              <a:rPr lang="en-US" altLang="ko-KR" sz="2800" b="1" dirty="0">
                <a:solidFill>
                  <a:srgbClr val="FF0000"/>
                </a:solidFill>
                <a:latin typeface="Times New Roman"/>
                <a:ea typeface="굴림" charset="-127"/>
              </a:rPr>
              <a:t>ëÁ¦</a:t>
            </a:r>
            <a:r>
              <a:rPr lang="en-US" altLang="ko-KR" sz="2800" b="1" dirty="0">
                <a:solidFill>
                  <a:srgbClr val="FF0000"/>
                </a:solidFill>
                <a:latin typeface="±¼¸²"/>
                <a:ea typeface="굴림" charset="-127"/>
              </a:rPr>
              <a:t>°</a:t>
            </a:r>
            <a:r>
              <a:rPr lang="en-US" altLang="ko-KR" sz="2800" b="1" dirty="0">
                <a:solidFill>
                  <a:srgbClr val="FF0000"/>
                </a:solidFill>
                <a:latin typeface="Times New Roman"/>
                <a:ea typeface="굴림" charset="-127"/>
              </a:rPr>
              <a:t>Å</a:t>
            </a:r>
            <a:r>
              <a:rPr lang="en-US" altLang="ko-KR" sz="2800" b="1" dirty="0">
                <a:solidFill>
                  <a:srgbClr val="FF0000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solidFill>
                  <a:srgbClr val="FF0000"/>
                </a:solidFill>
                <a:latin typeface="Times New Roman"/>
                <a:ea typeface="굴림" charset="-127"/>
              </a:rPr>
              <a:t>Àü¹®</a:t>
            </a:r>
            <a:r>
              <a:rPr lang="en-US" altLang="ko-KR" sz="2800" b="1" dirty="0">
                <a:solidFill>
                  <a:srgbClr val="FF0000"/>
                </a:solidFill>
                <a:latin typeface="±¼¸²"/>
                <a:ea typeface="굴림" charset="-127"/>
              </a:rPr>
              <a:t>......</a:t>
            </a:r>
            <a:endParaRPr lang="en-US" altLang="ko-KR" sz="2800" dirty="0">
              <a:ea typeface="굴림" charset="-127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Ã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µ¿¬¿</a:t>
            </a:r>
            <a:r>
              <a:rPr lang="en-US" altLang="ko-KR" sz="2800" b="1" dirty="0" err="1">
                <a:solidFill>
                  <a:srgbClr val="0000FF"/>
                </a:solidFill>
                <a:latin typeface="Times New Roman"/>
                <a:ea typeface="굴림" charset="-127"/>
              </a:rPr>
              <a:t>ø·á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Á¦Ç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°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À¸·Î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ÀÎ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Ã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¼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 err="1">
                <a:solidFill>
                  <a:srgbClr val="0000FF"/>
                </a:solidFill>
                <a:latin typeface="Times New Roman"/>
                <a:ea typeface="굴림" charset="-127"/>
              </a:rPr>
              <a:t>Àü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¿¬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¹«ÇØÇÏ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°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í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ÀÚ¿¬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 err="1">
                <a:solidFill>
                  <a:srgbClr val="0000FF"/>
                </a:solidFill>
                <a:latin typeface="Times New Roman"/>
                <a:ea typeface="굴림" charset="-127"/>
              </a:rPr>
              <a:t>Ä£È­ÀûÀÎ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Á¦Ç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°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À¸·Î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µ</a:t>
            </a:r>
            <a:r>
              <a:rPr lang="en-US" altLang="ko-KR" sz="2800" b="1" dirty="0" err="1">
                <a:solidFill>
                  <a:srgbClr val="0000FF"/>
                </a:solidFill>
                <a:latin typeface="Times New Roman"/>
                <a:ea typeface="굴림" charset="-127"/>
              </a:rPr>
              <a:t>ÎÅëÀ</a:t>
            </a:r>
            <a:r>
              <a:rPr lang="en-US" altLang="ko-KR" sz="2800" b="1" dirty="0">
                <a:solidFill>
                  <a:srgbClr val="0000FF"/>
                </a:solidFill>
                <a:latin typeface="Times New Roman"/>
                <a:ea typeface="굴림" charset="-127"/>
              </a:rPr>
              <a:t>»</a:t>
            </a:r>
            <a:r>
              <a:rPr lang="en-US" altLang="ko-KR" sz="2800" b="1" dirty="0">
                <a:solidFill>
                  <a:srgbClr val="0000FF"/>
                </a:solidFill>
                <a:latin typeface="±¼¸²"/>
                <a:ea typeface="굴림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Times New Roman"/>
                <a:ea typeface="굴림" charset="-127"/>
              </a:rPr>
              <a:t>À¯¹ßÇÏÁö</a:t>
            </a:r>
            <a:endParaRPr lang="en-US" altLang="ko-KR" sz="2800" dirty="0">
              <a:ea typeface="굴림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3/29/2011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6D57D-442F-4A4E-90C0-749BE12A098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Reading and writing</a:t>
            </a:r>
            <a:endParaRPr lang="en-US" sz="7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114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Various guides and books on critically reading epidemiologic studies</a:t>
            </a:r>
          </a:p>
          <a:p>
            <a:pPr eaLnBrk="1" hangingPunct="1">
              <a:spcBef>
                <a:spcPts val="1600"/>
              </a:spcBef>
              <a:buFontTx/>
              <a:buNone/>
              <a:defRPr/>
            </a:pPr>
            <a:r>
              <a:rPr lang="en-US" dirty="0" err="1" smtClean="0"/>
              <a:t>Aschengrau</a:t>
            </a:r>
            <a:r>
              <a:rPr lang="en-US" dirty="0" smtClean="0"/>
              <a:t> &amp; </a:t>
            </a:r>
            <a:r>
              <a:rPr lang="en-US" dirty="0" err="1" smtClean="0"/>
              <a:t>Seage</a:t>
            </a:r>
            <a:r>
              <a:rPr lang="en-US" dirty="0" smtClean="0"/>
              <a:t> chapter is good</a:t>
            </a:r>
          </a:p>
          <a:p>
            <a:pPr eaLnBrk="1" hangingPunct="1">
              <a:spcBef>
                <a:spcPts val="1600"/>
              </a:spcBef>
              <a:buFontTx/>
              <a:buNone/>
              <a:defRPr/>
            </a:pPr>
            <a:r>
              <a:rPr lang="en-US" dirty="0" smtClean="0"/>
              <a:t>Better reader          better writer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404616" y="3884612"/>
            <a:ext cx="685800" cy="158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3/29/2011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6D57D-442F-4A4E-90C0-749BE12A098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Objectives, focus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848600" cy="4114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Read/critique according to your objectives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 smtClean="0"/>
              <a:t>Quick assessment of a reference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 smtClean="0"/>
              <a:t>Systematic review of literature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 smtClean="0"/>
              <a:t>Deep reading of an important article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 smtClean="0"/>
              <a:t>Dissecting a study (e.g., exam article)</a:t>
            </a:r>
          </a:p>
          <a:p>
            <a:pPr marL="1588" indent="-1588" eaLnBrk="1" hangingPunct="1">
              <a:spcBef>
                <a:spcPct val="30000"/>
              </a:spcBef>
              <a:buNone/>
              <a:defRPr/>
            </a:pPr>
            <a:r>
              <a:rPr lang="en-US" dirty="0" smtClean="0"/>
              <a:t>A full evaluation requires considerable subject matter knowledge.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3/29/2011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6D57D-442F-4A4E-90C0-749BE12A098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Epidemiologic literacy</a:t>
            </a:r>
            <a:endParaRPr lang="en-US" sz="7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01000" cy="4114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The expectation for this course</a:t>
            </a:r>
          </a:p>
          <a:p>
            <a:pPr marL="514350" indent="-514350" eaLnBrk="1" hangingPunct="1">
              <a:spcBef>
                <a:spcPct val="30000"/>
              </a:spcBef>
              <a:buFont typeface="+mj-lt"/>
              <a:buAutoNum type="arabicPeriod"/>
              <a:defRPr/>
            </a:pPr>
            <a:r>
              <a:rPr lang="en-US" dirty="0" smtClean="0"/>
              <a:t>Understand concepts, methods, and basic knowledge we’ve covered</a:t>
            </a:r>
          </a:p>
          <a:p>
            <a:pPr marL="514350" indent="-514350" eaLnBrk="1" hangingPunct="1">
              <a:spcBef>
                <a:spcPct val="30000"/>
              </a:spcBef>
              <a:buFont typeface="+mj-lt"/>
              <a:buAutoNum type="arabicPeriod"/>
              <a:defRPr/>
            </a:pPr>
            <a:r>
              <a:rPr lang="en-US" dirty="0" smtClean="0"/>
              <a:t>Ability to extend that through reading</a:t>
            </a:r>
          </a:p>
          <a:p>
            <a:pPr marL="514350" indent="-514350" eaLnBrk="1" hangingPunct="1">
              <a:spcBef>
                <a:spcPct val="30000"/>
              </a:spcBef>
              <a:buFont typeface="+mj-lt"/>
              <a:buAutoNum type="arabicPeriod"/>
              <a:defRPr/>
            </a:pPr>
            <a:r>
              <a:rPr lang="en-US" dirty="0" smtClean="0"/>
              <a:t>Reason and apply logic about concepts, methods, and basic knowledge</a:t>
            </a:r>
          </a:p>
          <a:p>
            <a:pPr marL="514350" indent="-514350" eaLnBrk="1" hangingPunct="1">
              <a:spcBef>
                <a:spcPct val="30000"/>
              </a:spcBef>
              <a:buFont typeface="+mj-lt"/>
              <a:buAutoNum type="arabicPeriod"/>
              <a:defRPr/>
            </a:pPr>
            <a:r>
              <a:rPr lang="en-US" dirty="0" smtClean="0"/>
              <a:t>Differentiate based on importance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3/29/2011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6D57D-442F-4A4E-90C0-749BE12A098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Steps in reading</a:t>
            </a:r>
            <a:endParaRPr lang="en-US" sz="7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114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Expect to read article more than once (quickly, slowly, on exercise bicycle)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Read for big picture, read for details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Look up references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Try calculations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Be prepared for irregularities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Obtain consultation (except for an exam)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3/29/2011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6D57D-442F-4A4E-90C0-749BE12A098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Organization of a journal article</a:t>
            </a:r>
            <a:endParaRPr lang="en-US" sz="7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848600" cy="4495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Abstract – all that most people will see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Introduction – why read this article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Methods – what was done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Results – what was found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Discussion – what it means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References – the foundation for the study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Tables and figures – ideally stand on own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3/29/2011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6D57D-442F-4A4E-90C0-749BE12A098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Application to an epidemiologic study</a:t>
            </a:r>
            <a:endParaRPr lang="en-US" sz="7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114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Study objective: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 smtClean="0"/>
              <a:t>Describe and measure? 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 smtClean="0"/>
              <a:t>Examine associations?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 smtClean="0"/>
              <a:t>Test hypotheses?</a:t>
            </a:r>
          </a:p>
          <a:p>
            <a:pPr eaLnBrk="1" hangingPunct="1">
              <a:spcBef>
                <a:spcPct val="30000"/>
              </a:spcBef>
              <a:buNone/>
              <a:defRPr/>
            </a:pPr>
            <a:r>
              <a:rPr lang="en-US" dirty="0" smtClean="0"/>
              <a:t>Rationale is central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 smtClean="0"/>
              <a:t>Critique is keyed to these elements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3/29/2011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6D57D-442F-4A4E-90C0-749BE12A098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Questions for final paper critique - 1</a:t>
            </a:r>
            <a:endParaRPr lang="en-US" sz="7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114800"/>
          </a:xfrm>
        </p:spPr>
        <p:txBody>
          <a:bodyPr/>
          <a:lstStyle/>
          <a:p>
            <a:pPr marL="514350" indent="-514350" eaLnBrk="1" hangingPunct="1">
              <a:spcBef>
                <a:spcPct val="30000"/>
              </a:spcBef>
              <a:buAutoNum type="arabicPeriod"/>
              <a:defRPr/>
            </a:pPr>
            <a:r>
              <a:rPr lang="en-US" dirty="0" smtClean="0"/>
              <a:t>Research objective and study rationale</a:t>
            </a:r>
          </a:p>
          <a:p>
            <a:pPr marL="514350" indent="-514350" eaLnBrk="1" hangingPunct="1">
              <a:spcBef>
                <a:spcPct val="30000"/>
              </a:spcBef>
              <a:buAutoNum type="arabicPeriod"/>
              <a:defRPr/>
            </a:pPr>
            <a:r>
              <a:rPr lang="en-US" dirty="0" smtClean="0"/>
              <a:t>Study design and study population</a:t>
            </a:r>
          </a:p>
          <a:p>
            <a:pPr marL="514350" indent="-514350" eaLnBrk="1" hangingPunct="1">
              <a:spcBef>
                <a:spcPct val="30000"/>
              </a:spcBef>
              <a:buAutoNum type="arabicPeriod"/>
              <a:defRPr/>
            </a:pPr>
            <a:r>
              <a:rPr lang="en-US" dirty="0" smtClean="0"/>
              <a:t>Key variables, measures, and data collection modes</a:t>
            </a:r>
          </a:p>
          <a:p>
            <a:pPr marL="514350" indent="-514350" eaLnBrk="1" hangingPunct="1">
              <a:spcBef>
                <a:spcPct val="30000"/>
              </a:spcBef>
              <a:buAutoNum type="arabicPeriod"/>
              <a:defRPr/>
            </a:pPr>
            <a:r>
              <a:rPr lang="en-US" dirty="0" smtClean="0"/>
              <a:t>Study conduct and quality control</a:t>
            </a:r>
          </a:p>
          <a:p>
            <a:pPr marL="514350" indent="-514350" eaLnBrk="1" hangingPunct="1">
              <a:spcBef>
                <a:spcPct val="30000"/>
              </a:spcBef>
              <a:buAutoNum type="arabicPeriod"/>
              <a:defRPr/>
            </a:pPr>
            <a:r>
              <a:rPr lang="en-US" dirty="0" smtClean="0"/>
              <a:t>Data analysis</a:t>
            </a:r>
          </a:p>
          <a:p>
            <a:pPr marL="514350" indent="-514350" eaLnBrk="1" hangingPunct="1">
              <a:spcBef>
                <a:spcPct val="30000"/>
              </a:spcBef>
              <a:buFont typeface="+mj-lt"/>
              <a:buAutoNum type="arabicPeriod"/>
              <a:defRPr/>
            </a:pP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733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Critically reading </a:t>
            </a:r>
            <a:r>
              <a:rPr lang="en-US" dirty="0" smtClean="0"/>
              <a:t>epidemiologic studies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Template">
  <a:themeElements>
    <a:clrScheme name="">
      <a:dk1>
        <a:srgbClr val="00006E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D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ctureTemplat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cture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Office\Templates\LectureTemplate.pot</Template>
  <TotalTime>2288</TotalTime>
  <Words>1393</Words>
  <Application>Microsoft Office PowerPoint</Application>
  <PresentationFormat>On-screen Show (4:3)</PresentationFormat>
  <Paragraphs>247</Paragraphs>
  <Slides>27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LectureTemplate</vt:lpstr>
      <vt:lpstr>Critically reading epidemiologic studies</vt:lpstr>
      <vt:lpstr>Outline</vt:lpstr>
      <vt:lpstr>Reading and writing</vt:lpstr>
      <vt:lpstr>Objectives, focus</vt:lpstr>
      <vt:lpstr>Epidemiologic literacy</vt:lpstr>
      <vt:lpstr>Steps in reading</vt:lpstr>
      <vt:lpstr>Organization of a journal article</vt:lpstr>
      <vt:lpstr>Application to an epidemiologic study</vt:lpstr>
      <vt:lpstr>Questions for final paper critique - 1</vt:lpstr>
      <vt:lpstr>Questions for final paper critique - 2</vt:lpstr>
      <vt:lpstr>Grading guidelines</vt:lpstr>
      <vt:lpstr>Scoring – social comparison scale</vt:lpstr>
      <vt:lpstr>Mechanics</vt:lpstr>
      <vt:lpstr>1. Research objective, study rationale</vt:lpstr>
      <vt:lpstr>2. Study design and study population</vt:lpstr>
      <vt:lpstr>3. Key variables, measures, and data collection modes</vt:lpstr>
      <vt:lpstr>4. . Study conduct and quality control</vt:lpstr>
      <vt:lpstr>5. Data analysis</vt:lpstr>
      <vt:lpstr>6. Findings</vt:lpstr>
      <vt:lpstr>7. Potential concerns</vt:lpstr>
      <vt:lpstr>8. Linkage with previous knowledge</vt:lpstr>
      <vt:lpstr>9. Conclusions, implications, recommendations</vt:lpstr>
      <vt:lpstr>10. Strengths and weaknesses</vt:lpstr>
      <vt:lpstr>Recent emails</vt:lpstr>
      <vt:lpstr>Subject: Graduate Today, University Diplomas  </vt:lpstr>
      <vt:lpstr>Slide 26</vt:lpstr>
      <vt:lpstr>The last word</vt:lpstr>
    </vt:vector>
  </TitlesOfParts>
  <Manager>Department of Epidemiology</Manager>
  <Company> UNC School of Public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bias</dc:title>
  <dc:subject>EPID600, Principles of Epidemiology for Public Health</dc:subject>
  <dc:creator>Victor J. Schoenbach, vjs@unc.edu</dc:creator>
  <cp:keywords>epid160 sources of error information bias misclassification</cp:keywords>
  <dc:description>10/4/2001, 4/1/2002, 4/2/2002 (to shrink), 7/5/2002, 7/7/2002, 10/29/2002 with Kinsey photos and notes, 10/31/2002, 11/1/2002, 10/24/2004, 11/1/2005, 10/22/2007</dc:description>
  <cp:lastModifiedBy>Victor J. Schoenbach, vjs@unc.edu</cp:lastModifiedBy>
  <cp:revision>323</cp:revision>
  <cp:lastPrinted>2001-08-27T20:03:39Z</cp:lastPrinted>
  <dcterms:created xsi:type="dcterms:W3CDTF">2001-09-20T13:55:32Z</dcterms:created>
  <dcterms:modified xsi:type="dcterms:W3CDTF">2011-04-19T22:29:17Z</dcterms:modified>
</cp:coreProperties>
</file>