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1"/>
  </p:notesMasterIdLst>
  <p:handoutMasterIdLst>
    <p:handoutMasterId r:id="rId102"/>
  </p:handoutMasterIdLst>
  <p:sldIdLst>
    <p:sldId id="256" r:id="rId2"/>
    <p:sldId id="439" r:id="rId3"/>
    <p:sldId id="489" r:id="rId4"/>
    <p:sldId id="490" r:id="rId5"/>
    <p:sldId id="491" r:id="rId6"/>
    <p:sldId id="492" r:id="rId7"/>
    <p:sldId id="443" r:id="rId8"/>
    <p:sldId id="563" r:id="rId9"/>
    <p:sldId id="564" r:id="rId10"/>
    <p:sldId id="369" r:id="rId11"/>
    <p:sldId id="419" r:id="rId12"/>
    <p:sldId id="421" r:id="rId13"/>
    <p:sldId id="420" r:id="rId14"/>
    <p:sldId id="423" r:id="rId15"/>
    <p:sldId id="427" r:id="rId16"/>
    <p:sldId id="422" r:id="rId17"/>
    <p:sldId id="428" r:id="rId18"/>
    <p:sldId id="425" r:id="rId19"/>
    <p:sldId id="523" r:id="rId20"/>
    <p:sldId id="566" r:id="rId21"/>
    <p:sldId id="565" r:id="rId22"/>
    <p:sldId id="538" r:id="rId23"/>
    <p:sldId id="539" r:id="rId24"/>
    <p:sldId id="531" r:id="rId25"/>
    <p:sldId id="480" r:id="rId26"/>
    <p:sldId id="556" r:id="rId27"/>
    <p:sldId id="390" r:id="rId28"/>
    <p:sldId id="541" r:id="rId29"/>
    <p:sldId id="386" r:id="rId30"/>
    <p:sldId id="542" r:id="rId31"/>
    <p:sldId id="543" r:id="rId32"/>
    <p:sldId id="544" r:id="rId33"/>
    <p:sldId id="546" r:id="rId34"/>
    <p:sldId id="532" r:id="rId35"/>
    <p:sldId id="392" r:id="rId36"/>
    <p:sldId id="487" r:id="rId37"/>
    <p:sldId id="551" r:id="rId38"/>
    <p:sldId id="552" r:id="rId39"/>
    <p:sldId id="550" r:id="rId40"/>
    <p:sldId id="553" r:id="rId41"/>
    <p:sldId id="402" r:id="rId42"/>
    <p:sldId id="504" r:id="rId43"/>
    <p:sldId id="409" r:id="rId44"/>
    <p:sldId id="408" r:id="rId45"/>
    <p:sldId id="432" r:id="rId46"/>
    <p:sldId id="403" r:id="rId47"/>
    <p:sldId id="435" r:id="rId48"/>
    <p:sldId id="554" r:id="rId49"/>
    <p:sldId id="535" r:id="rId50"/>
    <p:sldId id="536" r:id="rId51"/>
    <p:sldId id="547" r:id="rId52"/>
    <p:sldId id="548" r:id="rId53"/>
    <p:sldId id="557" r:id="rId54"/>
    <p:sldId id="558" r:id="rId55"/>
    <p:sldId id="559" r:id="rId56"/>
    <p:sldId id="549" r:id="rId57"/>
    <p:sldId id="555" r:id="rId58"/>
    <p:sldId id="434" r:id="rId59"/>
    <p:sldId id="478" r:id="rId60"/>
    <p:sldId id="476" r:id="rId61"/>
    <p:sldId id="396" r:id="rId62"/>
    <p:sldId id="494" r:id="rId63"/>
    <p:sldId id="495" r:id="rId64"/>
    <p:sldId id="496" r:id="rId65"/>
    <p:sldId id="560" r:id="rId66"/>
    <p:sldId id="561" r:id="rId67"/>
    <p:sldId id="562" r:id="rId68"/>
    <p:sldId id="501" r:id="rId69"/>
    <p:sldId id="485" r:id="rId70"/>
    <p:sldId id="486" r:id="rId71"/>
    <p:sldId id="502" r:id="rId72"/>
    <p:sldId id="481" r:id="rId73"/>
    <p:sldId id="534" r:id="rId74"/>
    <p:sldId id="515" r:id="rId75"/>
    <p:sldId id="517" r:id="rId76"/>
    <p:sldId id="505" r:id="rId77"/>
    <p:sldId id="533" r:id="rId78"/>
    <p:sldId id="493" r:id="rId79"/>
    <p:sldId id="483" r:id="rId80"/>
    <p:sldId id="475" r:id="rId81"/>
    <p:sldId id="482" r:id="rId82"/>
    <p:sldId id="484" r:id="rId83"/>
    <p:sldId id="506" r:id="rId84"/>
    <p:sldId id="518" r:id="rId85"/>
    <p:sldId id="497" r:id="rId86"/>
    <p:sldId id="418" r:id="rId87"/>
    <p:sldId id="500" r:id="rId88"/>
    <p:sldId id="514" r:id="rId89"/>
    <p:sldId id="519" r:id="rId90"/>
    <p:sldId id="521" r:id="rId91"/>
    <p:sldId id="568" r:id="rId92"/>
    <p:sldId id="429" r:id="rId93"/>
    <p:sldId id="499" r:id="rId94"/>
    <p:sldId id="569" r:id="rId95"/>
    <p:sldId id="570" r:id="rId96"/>
    <p:sldId id="516" r:id="rId97"/>
    <p:sldId id="498" r:id="rId98"/>
    <p:sldId id="384" r:id="rId99"/>
    <p:sldId id="410" r:id="rId100"/>
  </p:sldIdLst>
  <p:sldSz cx="9144000" cy="6858000" type="screen4x3"/>
  <p:notesSz cx="6985000" cy="92837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5C8"/>
    <a:srgbClr val="FF64DC"/>
    <a:srgbClr val="FF64C8"/>
    <a:srgbClr val="FF66FF"/>
    <a:srgbClr val="FFCCFF"/>
    <a:srgbClr val="FF0000"/>
    <a:srgbClr val="00006E"/>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14" autoAdjust="0"/>
    <p:restoredTop sz="87422" autoAdjust="0"/>
  </p:normalViewPr>
  <p:slideViewPr>
    <p:cSldViewPr>
      <p:cViewPr varScale="1">
        <p:scale>
          <a:sx n="75" d="100"/>
          <a:sy n="75" d="100"/>
        </p:scale>
        <p:origin x="1613" y="67"/>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 r:id="rId25" collapse="1"/>
      <p:sld r:id="rId26" collapse="1"/>
      <p:sld r:id="rId27" collapse="1"/>
      <p:sld r:id="rId28" collapse="1"/>
      <p:sld r:id="rId29" collapse="1"/>
      <p:sld r:id="rId30" collapse="1"/>
      <p:sld r:id="rId31" collapse="1"/>
      <p:sld r:id="rId32" collapse="1"/>
      <p:sld r:id="rId33" collapse="1"/>
      <p:sld r:id="rId34" collapse="1"/>
      <p:sld r:id="rId35" collapse="1"/>
      <p:sld r:id="rId36" collapse="1"/>
      <p:sld r:id="rId37" collapse="1"/>
      <p:sld r:id="rId38" collapse="1"/>
      <p:sld r:id="rId39" collapse="1"/>
      <p:sld r:id="rId40" collapse="1"/>
      <p:sld r:id="rId41" collapse="1"/>
      <p:sld r:id="rId42" collapse="1"/>
      <p:sld r:id="rId43" collapse="1"/>
      <p:sld r:id="rId44" collapse="1"/>
      <p:sld r:id="rId45" collapse="1"/>
      <p:sld r:id="rId46" collapse="1"/>
      <p:sld r:id="rId47" collapse="1"/>
      <p:sld r:id="rId48" collapse="1"/>
      <p:sld r:id="rId49" collapse="1"/>
      <p:sld r:id="rId50" collapse="1"/>
      <p:sld r:id="rId51" collapse="1"/>
      <p:sld r:id="rId52" collapse="1"/>
      <p:sld r:id="rId53" collapse="1"/>
      <p:sld r:id="rId54" collapse="1"/>
      <p:sld r:id="rId55" collapse="1"/>
      <p:sld r:id="rId56" collapse="1"/>
      <p:sld r:id="rId57" collapse="1"/>
      <p:sld r:id="rId58" collapse="1"/>
      <p:sld r:id="rId59" collapse="1"/>
      <p:sld r:id="rId60" collapse="1"/>
      <p:sld r:id="rId61" collapse="1"/>
      <p:sld r:id="rId62" collapse="1"/>
      <p:sld r:id="rId63" collapse="1"/>
      <p:sld r:id="rId64" collapse="1"/>
      <p:sld r:id="rId65" collapse="1"/>
      <p:sld r:id="rId66" collapse="1"/>
      <p:sld r:id="rId67" collapse="1"/>
      <p:sld r:id="rId68" collapse="1"/>
      <p:sld r:id="rId69" collapse="1"/>
      <p:sld r:id="rId70" collapse="1"/>
    </p:sldLst>
  </p:outlineViewPr>
  <p:notesTextViewPr>
    <p:cViewPr>
      <p:scale>
        <a:sx n="100" d="100"/>
        <a:sy n="100" d="100"/>
      </p:scale>
      <p:origin x="0" y="0"/>
    </p:cViewPr>
  </p:notesTextViewPr>
  <p:sorterViewPr>
    <p:cViewPr>
      <p:scale>
        <a:sx n="66" d="100"/>
        <a:sy n="66" d="100"/>
      </p:scale>
      <p:origin x="0" y="15211"/>
    </p:cViewPr>
  </p:sorterViewPr>
  <p:notesViewPr>
    <p:cSldViewPr>
      <p:cViewPr>
        <p:scale>
          <a:sx n="80" d="100"/>
          <a:sy n="80" d="100"/>
        </p:scale>
        <p:origin x="-1051" y="2251"/>
      </p:cViewPr>
      <p:guideLst>
        <p:guide orient="horz" pos="2923"/>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handoutMaster" Target="handoutMasters/handout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s>
</file>

<file path=ppt/_rels/viewProps.xml.rels><?xml version="1.0" encoding="UTF-8" standalone="yes"?>
<Relationships xmlns="http://schemas.openxmlformats.org/package/2006/relationships"><Relationship Id="rId26" Type="http://schemas.openxmlformats.org/officeDocument/2006/relationships/slide" Target="slides/slide32.xml"/><Relationship Id="rId21" Type="http://schemas.openxmlformats.org/officeDocument/2006/relationships/slide" Target="slides/slide27.xml"/><Relationship Id="rId42" Type="http://schemas.openxmlformats.org/officeDocument/2006/relationships/slide" Target="slides/slide60.xml"/><Relationship Id="rId47" Type="http://schemas.openxmlformats.org/officeDocument/2006/relationships/slide" Target="slides/slide65.xml"/><Relationship Id="rId63" Type="http://schemas.openxmlformats.org/officeDocument/2006/relationships/slide" Target="slides/slide92.xml"/><Relationship Id="rId68" Type="http://schemas.openxmlformats.org/officeDocument/2006/relationships/slide" Target="slides/slide97.xml"/><Relationship Id="rId7" Type="http://schemas.openxmlformats.org/officeDocument/2006/relationships/slide" Target="slides/slide13.xml"/><Relationship Id="rId2" Type="http://schemas.openxmlformats.org/officeDocument/2006/relationships/slide" Target="slides/slide7.xml"/><Relationship Id="rId16" Type="http://schemas.openxmlformats.org/officeDocument/2006/relationships/slide" Target="slides/slide22.xml"/><Relationship Id="rId29" Type="http://schemas.openxmlformats.org/officeDocument/2006/relationships/slide" Target="slides/slide35.xml"/><Relationship Id="rId11" Type="http://schemas.openxmlformats.org/officeDocument/2006/relationships/slide" Target="slides/slide17.xml"/><Relationship Id="rId24" Type="http://schemas.openxmlformats.org/officeDocument/2006/relationships/slide" Target="slides/slide30.xml"/><Relationship Id="rId32" Type="http://schemas.openxmlformats.org/officeDocument/2006/relationships/slide" Target="slides/slide43.xml"/><Relationship Id="rId37" Type="http://schemas.openxmlformats.org/officeDocument/2006/relationships/slide" Target="slides/slide49.xml"/><Relationship Id="rId40" Type="http://schemas.openxmlformats.org/officeDocument/2006/relationships/slide" Target="slides/slide58.xml"/><Relationship Id="rId45" Type="http://schemas.openxmlformats.org/officeDocument/2006/relationships/slide" Target="slides/slide63.xml"/><Relationship Id="rId53" Type="http://schemas.openxmlformats.org/officeDocument/2006/relationships/slide" Target="slides/slide73.xml"/><Relationship Id="rId58" Type="http://schemas.openxmlformats.org/officeDocument/2006/relationships/slide" Target="slides/slide82.xml"/><Relationship Id="rId66" Type="http://schemas.openxmlformats.org/officeDocument/2006/relationships/slide" Target="slides/slide95.xml"/><Relationship Id="rId5" Type="http://schemas.openxmlformats.org/officeDocument/2006/relationships/slide" Target="slides/slide11.xml"/><Relationship Id="rId61" Type="http://schemas.openxmlformats.org/officeDocument/2006/relationships/slide" Target="slides/slide90.xml"/><Relationship Id="rId19" Type="http://schemas.openxmlformats.org/officeDocument/2006/relationships/slide" Target="slides/slide25.xml"/><Relationship Id="rId14" Type="http://schemas.openxmlformats.org/officeDocument/2006/relationships/slide" Target="slides/slide20.xml"/><Relationship Id="rId22" Type="http://schemas.openxmlformats.org/officeDocument/2006/relationships/slide" Target="slides/slide28.xml"/><Relationship Id="rId27" Type="http://schemas.openxmlformats.org/officeDocument/2006/relationships/slide" Target="slides/slide33.xml"/><Relationship Id="rId30" Type="http://schemas.openxmlformats.org/officeDocument/2006/relationships/slide" Target="slides/slide36.xml"/><Relationship Id="rId35" Type="http://schemas.openxmlformats.org/officeDocument/2006/relationships/slide" Target="slides/slide46.xml"/><Relationship Id="rId43" Type="http://schemas.openxmlformats.org/officeDocument/2006/relationships/slide" Target="slides/slide61.xml"/><Relationship Id="rId48" Type="http://schemas.openxmlformats.org/officeDocument/2006/relationships/slide" Target="slides/slide66.xml"/><Relationship Id="rId56" Type="http://schemas.openxmlformats.org/officeDocument/2006/relationships/slide" Target="slides/slide80.xml"/><Relationship Id="rId64" Type="http://schemas.openxmlformats.org/officeDocument/2006/relationships/slide" Target="slides/slide93.xml"/><Relationship Id="rId69" Type="http://schemas.openxmlformats.org/officeDocument/2006/relationships/slide" Target="slides/slide98.xml"/><Relationship Id="rId8" Type="http://schemas.openxmlformats.org/officeDocument/2006/relationships/slide" Target="slides/slide14.xml"/><Relationship Id="rId51" Type="http://schemas.openxmlformats.org/officeDocument/2006/relationships/slide" Target="slides/slide70.xml"/><Relationship Id="rId3" Type="http://schemas.openxmlformats.org/officeDocument/2006/relationships/slide" Target="slides/slide8.xml"/><Relationship Id="rId12" Type="http://schemas.openxmlformats.org/officeDocument/2006/relationships/slide" Target="slides/slide18.xml"/><Relationship Id="rId17" Type="http://schemas.openxmlformats.org/officeDocument/2006/relationships/slide" Target="slides/slide23.xml"/><Relationship Id="rId25" Type="http://schemas.openxmlformats.org/officeDocument/2006/relationships/slide" Target="slides/slide31.xml"/><Relationship Id="rId33" Type="http://schemas.openxmlformats.org/officeDocument/2006/relationships/slide" Target="slides/slide44.xml"/><Relationship Id="rId38" Type="http://schemas.openxmlformats.org/officeDocument/2006/relationships/slide" Target="slides/slide50.xml"/><Relationship Id="rId46" Type="http://schemas.openxmlformats.org/officeDocument/2006/relationships/slide" Target="slides/slide64.xml"/><Relationship Id="rId59" Type="http://schemas.openxmlformats.org/officeDocument/2006/relationships/slide" Target="slides/slide85.xml"/><Relationship Id="rId67" Type="http://schemas.openxmlformats.org/officeDocument/2006/relationships/slide" Target="slides/slide96.xml"/><Relationship Id="rId20" Type="http://schemas.openxmlformats.org/officeDocument/2006/relationships/slide" Target="slides/slide26.xml"/><Relationship Id="rId41" Type="http://schemas.openxmlformats.org/officeDocument/2006/relationships/slide" Target="slides/slide59.xml"/><Relationship Id="rId54" Type="http://schemas.openxmlformats.org/officeDocument/2006/relationships/slide" Target="slides/slide78.xml"/><Relationship Id="rId62" Type="http://schemas.openxmlformats.org/officeDocument/2006/relationships/slide" Target="slides/slide91.xml"/><Relationship Id="rId70" Type="http://schemas.openxmlformats.org/officeDocument/2006/relationships/slide" Target="slides/slide99.xml"/><Relationship Id="rId1" Type="http://schemas.openxmlformats.org/officeDocument/2006/relationships/slide" Target="slides/slide2.xml"/><Relationship Id="rId6" Type="http://schemas.openxmlformats.org/officeDocument/2006/relationships/slide" Target="slides/slide12.xml"/><Relationship Id="rId15" Type="http://schemas.openxmlformats.org/officeDocument/2006/relationships/slide" Target="slides/slide21.xml"/><Relationship Id="rId23" Type="http://schemas.openxmlformats.org/officeDocument/2006/relationships/slide" Target="slides/slide29.xml"/><Relationship Id="rId28" Type="http://schemas.openxmlformats.org/officeDocument/2006/relationships/slide" Target="slides/slide34.xml"/><Relationship Id="rId36" Type="http://schemas.openxmlformats.org/officeDocument/2006/relationships/slide" Target="slides/slide47.xml"/><Relationship Id="rId49" Type="http://schemas.openxmlformats.org/officeDocument/2006/relationships/slide" Target="slides/slide67.xml"/><Relationship Id="rId57" Type="http://schemas.openxmlformats.org/officeDocument/2006/relationships/slide" Target="slides/slide81.xml"/><Relationship Id="rId10" Type="http://schemas.openxmlformats.org/officeDocument/2006/relationships/slide" Target="slides/slide16.xml"/><Relationship Id="rId31" Type="http://schemas.openxmlformats.org/officeDocument/2006/relationships/slide" Target="slides/slide41.xml"/><Relationship Id="rId44" Type="http://schemas.openxmlformats.org/officeDocument/2006/relationships/slide" Target="slides/slide62.xml"/><Relationship Id="rId52" Type="http://schemas.openxmlformats.org/officeDocument/2006/relationships/slide" Target="slides/slide72.xml"/><Relationship Id="rId60" Type="http://schemas.openxmlformats.org/officeDocument/2006/relationships/slide" Target="slides/slide86.xml"/><Relationship Id="rId65" Type="http://schemas.openxmlformats.org/officeDocument/2006/relationships/slide" Target="slides/slide94.xml"/><Relationship Id="rId4" Type="http://schemas.openxmlformats.org/officeDocument/2006/relationships/slide" Target="slides/slide9.xml"/><Relationship Id="rId9" Type="http://schemas.openxmlformats.org/officeDocument/2006/relationships/slide" Target="slides/slide15.xml"/><Relationship Id="rId13" Type="http://schemas.openxmlformats.org/officeDocument/2006/relationships/slide" Target="slides/slide19.xml"/><Relationship Id="rId18" Type="http://schemas.openxmlformats.org/officeDocument/2006/relationships/slide" Target="slides/slide24.xml"/><Relationship Id="rId39" Type="http://schemas.openxmlformats.org/officeDocument/2006/relationships/slide" Target="slides/slide51.xml"/><Relationship Id="rId34" Type="http://schemas.openxmlformats.org/officeDocument/2006/relationships/slide" Target="slides/slide45.xml"/><Relationship Id="rId50" Type="http://schemas.openxmlformats.org/officeDocument/2006/relationships/slide" Target="slides/slide69.xml"/><Relationship Id="rId55" Type="http://schemas.openxmlformats.org/officeDocument/2006/relationships/slide" Target="slides/slide7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9506" name="Rectangle 2">
            <a:extLst>
              <a:ext uri="{FF2B5EF4-FFF2-40B4-BE49-F238E27FC236}">
                <a16:creationId xmlns:a16="http://schemas.microsoft.com/office/drawing/2014/main" id="{98D952C0-12B3-43F9-9053-449A4F3FBB27}"/>
              </a:ext>
            </a:extLst>
          </p:cNvPr>
          <p:cNvSpPr>
            <a:spLocks noGrp="1" noChangeArrowheads="1"/>
          </p:cNvSpPr>
          <p:nvPr>
            <p:ph type="hdr" sz="quarter"/>
          </p:nvPr>
        </p:nvSpPr>
        <p:spPr bwMode="auto">
          <a:xfrm>
            <a:off x="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789507" name="Rectangle 3">
            <a:extLst>
              <a:ext uri="{FF2B5EF4-FFF2-40B4-BE49-F238E27FC236}">
                <a16:creationId xmlns:a16="http://schemas.microsoft.com/office/drawing/2014/main" id="{65F6176A-B925-4EB5-ABF8-ADD96036EE0E}"/>
              </a:ext>
            </a:extLst>
          </p:cNvPr>
          <p:cNvSpPr>
            <a:spLocks noGrp="1" noChangeArrowheads="1"/>
          </p:cNvSpPr>
          <p:nvPr>
            <p:ph type="dt" sz="quarter" idx="1"/>
          </p:nvPr>
        </p:nvSpPr>
        <p:spPr bwMode="auto">
          <a:xfrm>
            <a:off x="3962400" y="0"/>
            <a:ext cx="3048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789508" name="Rectangle 4">
            <a:extLst>
              <a:ext uri="{FF2B5EF4-FFF2-40B4-BE49-F238E27FC236}">
                <a16:creationId xmlns:a16="http://schemas.microsoft.com/office/drawing/2014/main" id="{C3080A08-516F-4346-A527-C388854B931A}"/>
              </a:ext>
            </a:extLst>
          </p:cNvPr>
          <p:cNvSpPr>
            <a:spLocks noGrp="1" noChangeArrowheads="1"/>
          </p:cNvSpPr>
          <p:nvPr>
            <p:ph type="ftr" sz="quarter" idx="2"/>
          </p:nvPr>
        </p:nvSpPr>
        <p:spPr bwMode="auto">
          <a:xfrm>
            <a:off x="0" y="8840788"/>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r>
              <a:rPr lang="en-US"/>
              <a:t>Epidemiology in public health</a:t>
            </a:r>
          </a:p>
        </p:txBody>
      </p:sp>
      <p:sp>
        <p:nvSpPr>
          <p:cNvPr id="789509" name="Rectangle 5">
            <a:extLst>
              <a:ext uri="{FF2B5EF4-FFF2-40B4-BE49-F238E27FC236}">
                <a16:creationId xmlns:a16="http://schemas.microsoft.com/office/drawing/2014/main" id="{D61BBBBE-D413-401C-9852-6E52805385A4}"/>
              </a:ext>
            </a:extLst>
          </p:cNvPr>
          <p:cNvSpPr>
            <a:spLocks noGrp="1" noChangeArrowheads="1"/>
          </p:cNvSpPr>
          <p:nvPr>
            <p:ph type="sldNum" sz="quarter" idx="3"/>
          </p:nvPr>
        </p:nvSpPr>
        <p:spPr bwMode="auto">
          <a:xfrm>
            <a:off x="3962400" y="8840788"/>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225EE6CD-B124-4561-83D1-4723BAAFAEDC}"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468C61BE-7860-4A99-97D3-5C075574C23E}"/>
              </a:ext>
            </a:extLst>
          </p:cNvPr>
          <p:cNvSpPr>
            <a:spLocks noGrp="1" noChangeArrowheads="1"/>
          </p:cNvSpPr>
          <p:nvPr>
            <p:ph type="hdr" sz="quarter"/>
          </p:nvPr>
        </p:nvSpPr>
        <p:spPr bwMode="auto">
          <a:xfrm>
            <a:off x="0" y="0"/>
            <a:ext cx="3027363" cy="463550"/>
          </a:xfrm>
          <a:prstGeom prst="rect">
            <a:avLst/>
          </a:prstGeom>
          <a:noFill/>
          <a:ln w="9525">
            <a:noFill/>
            <a:miter lim="800000"/>
            <a:headEnd/>
            <a:tailEnd/>
          </a:ln>
          <a:effectLst/>
        </p:spPr>
        <p:txBody>
          <a:bodyPr vert="horz" wrap="square" lIns="93845" tIns="46922" rIns="93845" bIns="46922" numCol="1" anchor="t" anchorCtr="0" compatLnSpc="1">
            <a:prstTxWarp prst="textNoShape">
              <a:avLst/>
            </a:prstTxWarp>
          </a:bodyPr>
          <a:lstStyle>
            <a:lvl1pPr algn="l" defTabSz="938213">
              <a:defRPr sz="1200"/>
            </a:lvl1pPr>
          </a:lstStyle>
          <a:p>
            <a:pPr>
              <a:defRPr/>
            </a:pPr>
            <a:endParaRPr lang="en-US"/>
          </a:p>
        </p:txBody>
      </p:sp>
      <p:sp>
        <p:nvSpPr>
          <p:cNvPr id="7171" name="Rectangle 3">
            <a:extLst>
              <a:ext uri="{FF2B5EF4-FFF2-40B4-BE49-F238E27FC236}">
                <a16:creationId xmlns:a16="http://schemas.microsoft.com/office/drawing/2014/main" id="{1A10044B-16E7-4D56-983B-FA179138FBF4}"/>
              </a:ext>
            </a:extLst>
          </p:cNvPr>
          <p:cNvSpPr>
            <a:spLocks noGrp="1" noChangeArrowheads="1"/>
          </p:cNvSpPr>
          <p:nvPr>
            <p:ph type="dt" idx="1"/>
          </p:nvPr>
        </p:nvSpPr>
        <p:spPr bwMode="auto">
          <a:xfrm>
            <a:off x="3957638" y="0"/>
            <a:ext cx="3027362" cy="463550"/>
          </a:xfrm>
          <a:prstGeom prst="rect">
            <a:avLst/>
          </a:prstGeom>
          <a:noFill/>
          <a:ln w="9525">
            <a:noFill/>
            <a:miter lim="800000"/>
            <a:headEnd/>
            <a:tailEnd/>
          </a:ln>
          <a:effectLst/>
        </p:spPr>
        <p:txBody>
          <a:bodyPr vert="horz" wrap="square" lIns="93845" tIns="46922" rIns="93845" bIns="46922" numCol="1" anchor="t" anchorCtr="0" compatLnSpc="1">
            <a:prstTxWarp prst="textNoShape">
              <a:avLst/>
            </a:prstTxWarp>
          </a:bodyPr>
          <a:lstStyle>
            <a:lvl1pPr algn="r" defTabSz="938213">
              <a:defRPr sz="1200"/>
            </a:lvl1pPr>
          </a:lstStyle>
          <a:p>
            <a:pPr>
              <a:defRPr/>
            </a:pPr>
            <a:endParaRPr lang="en-US"/>
          </a:p>
        </p:txBody>
      </p:sp>
      <p:sp>
        <p:nvSpPr>
          <p:cNvPr id="103428" name="Rectangle 4">
            <a:extLst>
              <a:ext uri="{FF2B5EF4-FFF2-40B4-BE49-F238E27FC236}">
                <a16:creationId xmlns:a16="http://schemas.microsoft.com/office/drawing/2014/main" id="{10722957-9A2A-4925-BA39-7899D1C2F3BE}"/>
              </a:ext>
            </a:extLst>
          </p:cNvPr>
          <p:cNvSpPr>
            <a:spLocks noGrp="1" noRot="1" noChangeAspect="1" noChangeArrowheads="1" noTextEdit="1"/>
          </p:cNvSpPr>
          <p:nvPr>
            <p:ph type="sldImg" idx="2"/>
          </p:nvPr>
        </p:nvSpPr>
        <p:spPr bwMode="auto">
          <a:xfrm>
            <a:off x="1173163" y="696913"/>
            <a:ext cx="4640262" cy="34798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a:extLst>
              <a:ext uri="{FF2B5EF4-FFF2-40B4-BE49-F238E27FC236}">
                <a16:creationId xmlns:a16="http://schemas.microsoft.com/office/drawing/2014/main" id="{2F110AF7-6A2B-4336-B55A-786F8A975EE0}"/>
              </a:ext>
            </a:extLst>
          </p:cNvPr>
          <p:cNvSpPr>
            <a:spLocks noGrp="1" noChangeArrowheads="1"/>
          </p:cNvSpPr>
          <p:nvPr>
            <p:ph type="body" sz="quarter" idx="3"/>
          </p:nvPr>
        </p:nvSpPr>
        <p:spPr bwMode="auto">
          <a:xfrm>
            <a:off x="931863" y="4408488"/>
            <a:ext cx="5121275" cy="4178300"/>
          </a:xfrm>
          <a:prstGeom prst="rect">
            <a:avLst/>
          </a:prstGeom>
          <a:noFill/>
          <a:ln w="9525">
            <a:noFill/>
            <a:miter lim="800000"/>
            <a:headEnd/>
            <a:tailEnd/>
          </a:ln>
          <a:effectLst/>
        </p:spPr>
        <p:txBody>
          <a:bodyPr vert="horz" wrap="square" lIns="93845" tIns="46922" rIns="93845" bIns="4692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74" name="Rectangle 6">
            <a:extLst>
              <a:ext uri="{FF2B5EF4-FFF2-40B4-BE49-F238E27FC236}">
                <a16:creationId xmlns:a16="http://schemas.microsoft.com/office/drawing/2014/main" id="{8CE00FD1-5E5F-40BF-A46E-1F0660B2C387}"/>
              </a:ext>
            </a:extLst>
          </p:cNvPr>
          <p:cNvSpPr>
            <a:spLocks noGrp="1" noChangeArrowheads="1"/>
          </p:cNvSpPr>
          <p:nvPr>
            <p:ph type="ftr" sz="quarter" idx="4"/>
          </p:nvPr>
        </p:nvSpPr>
        <p:spPr bwMode="auto">
          <a:xfrm>
            <a:off x="0" y="8820150"/>
            <a:ext cx="3027363" cy="463550"/>
          </a:xfrm>
          <a:prstGeom prst="rect">
            <a:avLst/>
          </a:prstGeom>
          <a:noFill/>
          <a:ln w="9525">
            <a:noFill/>
            <a:miter lim="800000"/>
            <a:headEnd/>
            <a:tailEnd/>
          </a:ln>
          <a:effectLst/>
        </p:spPr>
        <p:txBody>
          <a:bodyPr vert="horz" wrap="square" lIns="93845" tIns="46922" rIns="93845" bIns="46922" numCol="1" anchor="b" anchorCtr="0" compatLnSpc="1">
            <a:prstTxWarp prst="textNoShape">
              <a:avLst/>
            </a:prstTxWarp>
          </a:bodyPr>
          <a:lstStyle>
            <a:lvl1pPr algn="l" defTabSz="938213">
              <a:defRPr sz="1200"/>
            </a:lvl1pPr>
          </a:lstStyle>
          <a:p>
            <a:pPr>
              <a:defRPr/>
            </a:pPr>
            <a:r>
              <a:rPr lang="en-US"/>
              <a:t>Epidemiology in public health</a:t>
            </a:r>
          </a:p>
        </p:txBody>
      </p:sp>
      <p:sp>
        <p:nvSpPr>
          <p:cNvPr id="7175" name="Rectangle 7">
            <a:extLst>
              <a:ext uri="{FF2B5EF4-FFF2-40B4-BE49-F238E27FC236}">
                <a16:creationId xmlns:a16="http://schemas.microsoft.com/office/drawing/2014/main" id="{FC748D19-E85C-4B8A-B0BA-C418AD8884F6}"/>
              </a:ext>
            </a:extLst>
          </p:cNvPr>
          <p:cNvSpPr>
            <a:spLocks noGrp="1" noChangeArrowheads="1"/>
          </p:cNvSpPr>
          <p:nvPr>
            <p:ph type="sldNum" sz="quarter" idx="5"/>
          </p:nvPr>
        </p:nvSpPr>
        <p:spPr bwMode="auto">
          <a:xfrm>
            <a:off x="3957638" y="8820150"/>
            <a:ext cx="3027362" cy="463550"/>
          </a:xfrm>
          <a:prstGeom prst="rect">
            <a:avLst/>
          </a:prstGeom>
          <a:noFill/>
          <a:ln w="9525">
            <a:noFill/>
            <a:miter lim="800000"/>
            <a:headEnd/>
            <a:tailEnd/>
          </a:ln>
          <a:effectLst/>
        </p:spPr>
        <p:txBody>
          <a:bodyPr vert="horz" wrap="square" lIns="93845" tIns="46922" rIns="93845" bIns="46922" numCol="1" anchor="b" anchorCtr="0" compatLnSpc="1">
            <a:prstTxWarp prst="textNoShape">
              <a:avLst/>
            </a:prstTxWarp>
          </a:bodyPr>
          <a:lstStyle>
            <a:lvl1pPr algn="r" defTabSz="938213">
              <a:defRPr sz="1200"/>
            </a:lvl1pPr>
          </a:lstStyle>
          <a:p>
            <a:fld id="{69B913B3-2538-4DB1-B3DD-5618659DA676}"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a:extLst>
              <a:ext uri="{FF2B5EF4-FFF2-40B4-BE49-F238E27FC236}">
                <a16:creationId xmlns:a16="http://schemas.microsoft.com/office/drawing/2014/main" id="{988190CA-1679-4230-9258-61D83AA2D8B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EFCCF52E-2144-452B-A528-5E7D5DC5E1BA}" type="slidenum">
              <a:rPr lang="en-US" altLang="en-US" sz="1200"/>
              <a:pPr algn="r" eaLnBrk="1" hangingPunct="1"/>
              <a:t>1</a:t>
            </a:fld>
            <a:endParaRPr lang="en-US" altLang="en-US" sz="1200"/>
          </a:p>
        </p:txBody>
      </p:sp>
      <p:sp>
        <p:nvSpPr>
          <p:cNvPr id="104451" name="Rectangle 2">
            <a:extLst>
              <a:ext uri="{FF2B5EF4-FFF2-40B4-BE49-F238E27FC236}">
                <a16:creationId xmlns:a16="http://schemas.microsoft.com/office/drawing/2014/main" id="{EE25A78A-7CC5-42A3-AE1E-1C46D0FFBEB2}"/>
              </a:ext>
            </a:extLst>
          </p:cNvPr>
          <p:cNvSpPr>
            <a:spLocks noGrp="1" noRot="1" noChangeAspect="1" noChangeArrowheads="1" noTextEdit="1"/>
          </p:cNvSpPr>
          <p:nvPr>
            <p:ph type="sldImg"/>
          </p:nvPr>
        </p:nvSpPr>
        <p:spPr>
          <a:ln/>
        </p:spPr>
      </p:sp>
      <p:sp>
        <p:nvSpPr>
          <p:cNvPr id="104452" name="Text Box 5">
            <a:extLst>
              <a:ext uri="{FF2B5EF4-FFF2-40B4-BE49-F238E27FC236}">
                <a16:creationId xmlns:a16="http://schemas.microsoft.com/office/drawing/2014/main" id="{B3D50938-C815-4839-BC07-CBA357F75D55}"/>
              </a:ext>
            </a:extLst>
          </p:cNvPr>
          <p:cNvSpPr txBox="1">
            <a:spLocks noChangeArrowheads="1"/>
          </p:cNvSpPr>
          <p:nvPr/>
        </p:nvSpPr>
        <p:spPr bwMode="auto">
          <a:xfrm>
            <a:off x="1143000" y="4343400"/>
            <a:ext cx="4648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a:spAutoFit/>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spcBef>
                <a:spcPct val="50000"/>
              </a:spcBef>
            </a:pPr>
            <a:endParaRPr lang="en-US" altLang="en-US" sz="1400">
              <a:cs typeface="Times New Roman" panose="02020603050405020304" pitchFamily="18" charset="0"/>
            </a:endParaRPr>
          </a:p>
        </p:txBody>
      </p:sp>
      <p:sp>
        <p:nvSpPr>
          <p:cNvPr id="104453" name="Rectangle 6">
            <a:extLst>
              <a:ext uri="{FF2B5EF4-FFF2-40B4-BE49-F238E27FC236}">
                <a16:creationId xmlns:a16="http://schemas.microsoft.com/office/drawing/2014/main" id="{F434771C-B452-47D6-AF39-DBEBBCAB9F1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cs typeface="Times New Roman" panose="02020603050405020304" pitchFamily="18" charset="0"/>
              </a:rPr>
              <a:t>Welcome, ohseeoh</a:t>
            </a:r>
            <a:r>
              <a:rPr lang="en-US" altLang="en-US"/>
              <a:t>, salama, bongiorno, guten tag, </a:t>
            </a:r>
            <a:r>
              <a:rPr lang="en-US" altLang="en-US">
                <a:cs typeface="Times New Roman" panose="02020603050405020304" pitchFamily="18" charset="0"/>
              </a:rPr>
              <a:t>W</a:t>
            </a:r>
            <a:r>
              <a:rPr lang="en-US" altLang="en-US" b="1" u="sng">
                <a:cs typeface="Times New Roman" panose="02020603050405020304" pitchFamily="18" charset="0"/>
              </a:rPr>
              <a:t>h</a:t>
            </a:r>
            <a:r>
              <a:rPr lang="en-US" altLang="en-US">
                <a:cs typeface="Times New Roman" panose="02020603050405020304" pitchFamily="18" charset="0"/>
              </a:rPr>
              <a:t>an yong/ hamnida, huan ying, bienvenidos, Sawadee\__khrb </a:t>
            </a:r>
          </a:p>
          <a:p>
            <a:pPr eaLnBrk="1" hangingPunct="1">
              <a:spcBef>
                <a:spcPct val="80000"/>
              </a:spcBef>
            </a:pPr>
            <a:r>
              <a:rPr lang="en-US" altLang="en-US"/>
              <a:t>This lecture is on the role of epidemiology in public health.  It is also a chance to complete the course and to summarize what we have learned.</a:t>
            </a:r>
          </a:p>
          <a:p>
            <a:pPr eaLnBrk="1" hangingPunct="1">
              <a:spcBef>
                <a:spcPct val="80000"/>
              </a:spcBef>
            </a:pPr>
            <a:r>
              <a:rPr lang="en-US" altLang="en-US"/>
              <a:t>My goals for this lecture are to explore with you ideas that I have been turning over in my mind for many years. I hope to inspire you to think about how epidemiology can contribute to public health, to help broaden your awareness of influences on public health, and to plant seeds – ideas – that will grow in you further than they have grown in me.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a:extLst>
              <a:ext uri="{FF2B5EF4-FFF2-40B4-BE49-F238E27FC236}">
                <a16:creationId xmlns:a16="http://schemas.microsoft.com/office/drawing/2014/main" id="{97664FA8-F312-41F6-AE22-B76303E778F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6BE989FB-2A2E-4329-9E46-399CF61E8EC1}" type="slidenum">
              <a:rPr lang="en-US" altLang="en-US" sz="1200"/>
              <a:pPr algn="r" eaLnBrk="1" hangingPunct="1"/>
              <a:t>10</a:t>
            </a:fld>
            <a:endParaRPr lang="en-US" altLang="en-US" sz="1200"/>
          </a:p>
        </p:txBody>
      </p:sp>
      <p:sp>
        <p:nvSpPr>
          <p:cNvPr id="113667" name="Rectangle 2">
            <a:extLst>
              <a:ext uri="{FF2B5EF4-FFF2-40B4-BE49-F238E27FC236}">
                <a16:creationId xmlns:a16="http://schemas.microsoft.com/office/drawing/2014/main" id="{70879F77-A704-4B79-AD53-2FB39E624C7A}"/>
              </a:ext>
            </a:extLst>
          </p:cNvPr>
          <p:cNvSpPr>
            <a:spLocks noGrp="1" noRot="1" noChangeAspect="1" noChangeArrowheads="1" noTextEdit="1"/>
          </p:cNvSpPr>
          <p:nvPr>
            <p:ph type="sldImg"/>
          </p:nvPr>
        </p:nvSpPr>
        <p:spPr>
          <a:ln/>
        </p:spPr>
      </p:sp>
      <p:sp>
        <p:nvSpPr>
          <p:cNvPr id="113668" name="Rectangle 3">
            <a:extLst>
              <a:ext uri="{FF2B5EF4-FFF2-40B4-BE49-F238E27FC236}">
                <a16:creationId xmlns:a16="http://schemas.microsoft.com/office/drawing/2014/main" id="{956D6869-1E44-49E1-B680-66E21876D56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I would like to invite you to consider with me some fundamental determinants of public health, determinants which will become increasingly obvious in the coming decades.  In case it is not obvious, I should emphasize that this is my own exposition of not necessarily original ideas and is not presented </a:t>
            </a:r>
            <a:r>
              <a:rPr lang="en-US" altLang="en-US" i="1"/>
              <a:t>ex cathedra</a:t>
            </a:r>
            <a:r>
              <a:rPr lang="en-US" altLang="en-US"/>
              <a:t>.</a:t>
            </a:r>
          </a:p>
          <a:p>
            <a:pPr eaLnBrk="1" hangingPunct="1">
              <a:spcBef>
                <a:spcPts val="800"/>
              </a:spcBef>
            </a:pPr>
            <a:r>
              <a:rPr lang="en-US" altLang="en-US"/>
              <a:t>Let’s begin with a very condensed review of how epidemiology has evolved over the past century or so.</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a:extLst>
              <a:ext uri="{FF2B5EF4-FFF2-40B4-BE49-F238E27FC236}">
                <a16:creationId xmlns:a16="http://schemas.microsoft.com/office/drawing/2014/main" id="{77907B70-D943-46F7-B3FD-04201F7227A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A4266442-4806-44B3-8C76-9BCBBA850BED}" type="slidenum">
              <a:rPr lang="en-US" altLang="en-US" sz="1200"/>
              <a:pPr algn="r" eaLnBrk="1" hangingPunct="1"/>
              <a:t>11</a:t>
            </a:fld>
            <a:endParaRPr lang="en-US" altLang="en-US" sz="1200"/>
          </a:p>
        </p:txBody>
      </p:sp>
      <p:sp>
        <p:nvSpPr>
          <p:cNvPr id="114691" name="Rectangle 2">
            <a:extLst>
              <a:ext uri="{FF2B5EF4-FFF2-40B4-BE49-F238E27FC236}">
                <a16:creationId xmlns:a16="http://schemas.microsoft.com/office/drawing/2014/main" id="{A1D17281-B3CF-474D-BF5A-76EEDA6902DD}"/>
              </a:ext>
            </a:extLst>
          </p:cNvPr>
          <p:cNvSpPr>
            <a:spLocks noGrp="1" noRot="1" noChangeAspect="1" noChangeArrowheads="1" noTextEdit="1"/>
          </p:cNvSpPr>
          <p:nvPr>
            <p:ph type="sldImg"/>
          </p:nvPr>
        </p:nvSpPr>
        <p:spPr>
          <a:ln/>
        </p:spPr>
      </p:sp>
      <p:sp>
        <p:nvSpPr>
          <p:cNvPr id="114692" name="Rectangle 3">
            <a:extLst>
              <a:ext uri="{FF2B5EF4-FFF2-40B4-BE49-F238E27FC236}">
                <a16:creationId xmlns:a16="http://schemas.microsoft.com/office/drawing/2014/main" id="{70A3172D-228F-4846-AE38-A4EC63B0827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The threats to public health that dominated epidemiologists’ attention in the 19</a:t>
            </a:r>
            <a:r>
              <a:rPr lang="en-US" altLang="en-US" baseline="30000"/>
              <a:t>th</a:t>
            </a:r>
            <a:r>
              <a:rPr lang="en-US" altLang="en-US"/>
              <a:t> century were acute infectious diseases.  Measles, yellow fever, smallpox, syphilis, typhoid, puerperal fever, cholera and other virulent microorganisms were major scourges which kept most infants from surviving to adulthood and most adults from surviving to old age.  In 19</a:t>
            </a:r>
            <a:r>
              <a:rPr lang="en-US" altLang="en-US" baseline="30000"/>
              <a:t>th</a:t>
            </a:r>
            <a:r>
              <a:rPr lang="en-US" altLang="en-US"/>
              <a:t> century England, the average age at death was 16 years for laborers, 22 years for tradesmen, and 36 years for the gentry.  In London more than half of the working class died before their fifth birthday (C.E.A.Winslow, cited in the Institute of Medicine Report </a:t>
            </a:r>
            <a:r>
              <a:rPr lang="en-US" altLang="en-US" i="1"/>
              <a:t>The future of public health</a:t>
            </a:r>
            <a:r>
              <a:rPr lang="en-US" altLang="en-US"/>
              <a:t>).</a:t>
            </a:r>
          </a:p>
          <a:p>
            <a:pPr eaLnBrk="1" hangingPunct="1">
              <a:spcBef>
                <a:spcPct val="80000"/>
              </a:spcBef>
            </a:pPr>
            <a:r>
              <a:rPr lang="en-US" altLang="en-US"/>
              <a:t>These diseases and the battle against them laid the foundations for the public health profession.  Acute, communicable diseases were prototypical for public health.  They had a widespread impact on morbidity and mortality.  Their high contagiousness meant that they were inherently social diseases.  Collective action was needed to discover their causes and to prevent them.</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a:extLst>
              <a:ext uri="{FF2B5EF4-FFF2-40B4-BE49-F238E27FC236}">
                <a16:creationId xmlns:a16="http://schemas.microsoft.com/office/drawing/2014/main" id="{7A294546-9500-4595-A3C8-810DB9000B8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AE329804-759C-4500-AA2B-9573706A59F7}" type="slidenum">
              <a:rPr lang="en-US" altLang="en-US" sz="1200"/>
              <a:pPr algn="r" eaLnBrk="1" hangingPunct="1"/>
              <a:t>12</a:t>
            </a:fld>
            <a:endParaRPr lang="en-US" altLang="en-US" sz="1200"/>
          </a:p>
        </p:txBody>
      </p:sp>
      <p:sp>
        <p:nvSpPr>
          <p:cNvPr id="115715" name="Rectangle 2">
            <a:extLst>
              <a:ext uri="{FF2B5EF4-FFF2-40B4-BE49-F238E27FC236}">
                <a16:creationId xmlns:a16="http://schemas.microsoft.com/office/drawing/2014/main" id="{7937FB0F-1E6F-405A-B7D7-311A50CFF752}"/>
              </a:ext>
            </a:extLst>
          </p:cNvPr>
          <p:cNvSpPr>
            <a:spLocks noGrp="1" noRot="1" noChangeAspect="1" noChangeArrowheads="1" noTextEdit="1"/>
          </p:cNvSpPr>
          <p:nvPr>
            <p:ph type="sldImg"/>
          </p:nvPr>
        </p:nvSpPr>
        <p:spPr>
          <a:ln/>
        </p:spPr>
      </p:sp>
      <p:sp>
        <p:nvSpPr>
          <p:cNvPr id="115716" name="Rectangle 3">
            <a:extLst>
              <a:ext uri="{FF2B5EF4-FFF2-40B4-BE49-F238E27FC236}">
                <a16:creationId xmlns:a16="http://schemas.microsoft.com/office/drawing/2014/main" id="{C6CA0C4E-9D55-477A-A683-FF8C6582A9D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During the first part of the 20</a:t>
            </a:r>
            <a:r>
              <a:rPr lang="en-US" altLang="en-US" baseline="30000"/>
              <a:t>th</a:t>
            </a:r>
            <a:r>
              <a:rPr lang="en-US" altLang="en-US"/>
              <a:t> century, infectious diseases remained the primary focus of epidemiology, but the work of Joseph Goldberger with pellagra demonstrated that epidemiology could also contribute to understanding the etiology of and development of prevention methods for dietary deficiency diseases.  Although Goldberger was not the first to demonstrate epidemiologically a link between dietary deficiency and disease (e.g., John Lind’s studies of scurvy and citrus fruits, or even perhaps the Book of Daniel in the </a:t>
            </a:r>
            <a:r>
              <a:rPr lang="en-US" altLang="en-US" i="1"/>
              <a:t>Old Testament</a:t>
            </a:r>
            <a:r>
              <a:rPr lang="en-US" altLang="en-US"/>
              <a:t>), Goldberger’s work nevertheless occurred during the 20</a:t>
            </a:r>
            <a:r>
              <a:rPr lang="en-US" altLang="en-US" baseline="30000"/>
              <a:t>th</a:t>
            </a:r>
            <a:r>
              <a:rPr lang="en-US" altLang="en-US"/>
              <a:t> century with a disease that had broad population impact and was originally thought to be infectious in origin.</a:t>
            </a:r>
          </a:p>
          <a:p>
            <a:pPr eaLnBrk="1" hangingPunct="1">
              <a:spcBef>
                <a:spcPct val="80000"/>
              </a:spcBef>
            </a:pPr>
            <a:r>
              <a:rPr lang="en-US" altLang="en-US"/>
              <a:t>As the century wore on, epidemiologists took up the study of chronic diseases such as coronary heart disease, stroke, and cancer.  At mid-century, the Framingham Study and the classic studies showing the link between lung cancer and cigarette smoking heralded the advent of chronic disease epidemiology, which during the subsequent 25 years almost completely displaced infectious diseases as the mainstay of epidemiology training and research in the U.S.  Psychiatric disorder also began to attract attention from epidemiologists.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a:extLst>
              <a:ext uri="{FF2B5EF4-FFF2-40B4-BE49-F238E27FC236}">
                <a16:creationId xmlns:a16="http://schemas.microsoft.com/office/drawing/2014/main" id="{7310BAE8-A625-49AE-A33B-B7DB000BD19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F03FA6A7-8F30-494B-A4E4-D448662782CB}" type="slidenum">
              <a:rPr lang="en-US" altLang="en-US" sz="1200"/>
              <a:pPr algn="r" eaLnBrk="1" hangingPunct="1"/>
              <a:t>13</a:t>
            </a:fld>
            <a:endParaRPr lang="en-US" altLang="en-US" sz="1200"/>
          </a:p>
        </p:txBody>
      </p:sp>
      <p:sp>
        <p:nvSpPr>
          <p:cNvPr id="116739" name="Rectangle 2">
            <a:extLst>
              <a:ext uri="{FF2B5EF4-FFF2-40B4-BE49-F238E27FC236}">
                <a16:creationId xmlns:a16="http://schemas.microsoft.com/office/drawing/2014/main" id="{51568D7E-D0AB-446E-AC01-F82224466B2E}"/>
              </a:ext>
            </a:extLst>
          </p:cNvPr>
          <p:cNvSpPr>
            <a:spLocks noGrp="1" noRot="1" noChangeAspect="1" noChangeArrowheads="1" noTextEdit="1"/>
          </p:cNvSpPr>
          <p:nvPr>
            <p:ph type="sldImg"/>
          </p:nvPr>
        </p:nvSpPr>
        <p:spPr>
          <a:ln/>
        </p:spPr>
      </p:sp>
      <p:sp>
        <p:nvSpPr>
          <p:cNvPr id="116740" name="Rectangle 3">
            <a:extLst>
              <a:ext uri="{FF2B5EF4-FFF2-40B4-BE49-F238E27FC236}">
                <a16:creationId xmlns:a16="http://schemas.microsoft.com/office/drawing/2014/main" id="{F39906F4-7CB8-47D8-B4E2-0CCD1613F85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Epidemiologists’ interest in this broader range of disorders represented an expansion beyond the earlier rationale for public health.  After all, these conditions were not communicable.  Thus, it was not obvious that these conditions were caused by social contact.  But they were mass diseases, with heart disease, cancer, and stroke becoming the leading causes of mortality, and in contrast to the effectiveness of modern antibiotics in curing many infectious diseases, medical science could not repair the damage of chronic diseases.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a:extLst>
              <a:ext uri="{FF2B5EF4-FFF2-40B4-BE49-F238E27FC236}">
                <a16:creationId xmlns:a16="http://schemas.microsoft.com/office/drawing/2014/main" id="{8CA83B06-0F29-4627-8230-8931D2743B9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3A7338DB-7D98-44C0-943A-B5E74D6F843E}" type="slidenum">
              <a:rPr lang="en-US" altLang="en-US" sz="1200"/>
              <a:pPr algn="r" eaLnBrk="1" hangingPunct="1"/>
              <a:t>14</a:t>
            </a:fld>
            <a:endParaRPr lang="en-US" altLang="en-US" sz="1200"/>
          </a:p>
        </p:txBody>
      </p:sp>
      <p:sp>
        <p:nvSpPr>
          <p:cNvPr id="117763" name="Rectangle 2">
            <a:extLst>
              <a:ext uri="{FF2B5EF4-FFF2-40B4-BE49-F238E27FC236}">
                <a16:creationId xmlns:a16="http://schemas.microsoft.com/office/drawing/2014/main" id="{0D82DF86-8277-4B0C-95C2-B123BF894532}"/>
              </a:ext>
            </a:extLst>
          </p:cNvPr>
          <p:cNvSpPr>
            <a:spLocks noGrp="1" noRot="1" noChangeAspect="1" noChangeArrowheads="1" noTextEdit="1"/>
          </p:cNvSpPr>
          <p:nvPr>
            <p:ph type="sldImg"/>
          </p:nvPr>
        </p:nvSpPr>
        <p:spPr>
          <a:ln/>
        </p:spPr>
      </p:sp>
      <p:sp>
        <p:nvSpPr>
          <p:cNvPr id="117764" name="Rectangle 3">
            <a:extLst>
              <a:ext uri="{FF2B5EF4-FFF2-40B4-BE49-F238E27FC236}">
                <a16:creationId xmlns:a16="http://schemas.microsoft.com/office/drawing/2014/main" id="{EB5AEA4D-B2D2-4BE0-B4D3-F3A57A2A48A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During the latter half of the 20</a:t>
            </a:r>
            <a:r>
              <a:rPr lang="en-US" altLang="en-US" baseline="30000"/>
              <a:t>th</a:t>
            </a:r>
            <a:r>
              <a:rPr lang="en-US" altLang="en-US"/>
              <a:t> century, epidemiology expanded into many new areas </a:t>
            </a:r>
            <a:r>
              <a:rPr lang="en-US" altLang="en-US">
                <a:cs typeface="Times New Roman" panose="02020603050405020304" pitchFamily="18" charset="0"/>
              </a:rPr>
              <a:t>– e</a:t>
            </a:r>
            <a:r>
              <a:rPr lang="en-US" altLang="en-US"/>
              <a:t>nvironmental and occupational epidemiologists studied air and water pollution, psychosocial epidemiologists studied stress and social support, population epidemiologists studied the determinants of population growth, reproductive epidemiologists pregnancy outcomes and infant health, health care epidemiologists studied the efficacy of preventive and therapeutic interventions and also issues of access to, quality of, and satisfaction with medical care.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a:extLst>
              <a:ext uri="{FF2B5EF4-FFF2-40B4-BE49-F238E27FC236}">
                <a16:creationId xmlns:a16="http://schemas.microsoft.com/office/drawing/2014/main" id="{A59F256C-5C86-4600-9719-B711BF5E80F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D65BE6B7-B902-4A34-97B9-4EBDECC36DF7}" type="slidenum">
              <a:rPr lang="en-US" altLang="en-US" sz="1200"/>
              <a:pPr algn="r" eaLnBrk="1" hangingPunct="1"/>
              <a:t>15</a:t>
            </a:fld>
            <a:endParaRPr lang="en-US" altLang="en-US" sz="1200"/>
          </a:p>
        </p:txBody>
      </p:sp>
      <p:sp>
        <p:nvSpPr>
          <p:cNvPr id="118787" name="Rectangle 2">
            <a:extLst>
              <a:ext uri="{FF2B5EF4-FFF2-40B4-BE49-F238E27FC236}">
                <a16:creationId xmlns:a16="http://schemas.microsoft.com/office/drawing/2014/main" id="{8F0D3B67-7D0D-4889-BD01-E03598D48864}"/>
              </a:ext>
            </a:extLst>
          </p:cNvPr>
          <p:cNvSpPr>
            <a:spLocks noGrp="1" noRot="1" noChangeAspect="1" noChangeArrowheads="1" noTextEdit="1"/>
          </p:cNvSpPr>
          <p:nvPr>
            <p:ph type="sldImg"/>
          </p:nvPr>
        </p:nvSpPr>
        <p:spPr>
          <a:solidFill>
            <a:srgbClr val="FFFFFF"/>
          </a:solidFill>
          <a:ln/>
        </p:spPr>
      </p:sp>
      <p:sp>
        <p:nvSpPr>
          <p:cNvPr id="118788" name="Rectangle 3">
            <a:extLst>
              <a:ext uri="{FF2B5EF4-FFF2-40B4-BE49-F238E27FC236}">
                <a16:creationId xmlns:a16="http://schemas.microsoft.com/office/drawing/2014/main" id="{BAD61459-226F-4A1E-9164-8D905DD189AA}"/>
              </a:ext>
            </a:extLst>
          </p:cNvPr>
          <p:cNvSpPr>
            <a:spLocks noGrp="1" noChangeArrowheads="1"/>
          </p:cNvSpPr>
          <p:nvPr>
            <p:ph type="body" idx="1"/>
          </p:nvPr>
        </p:nvSpPr>
        <p:spPr>
          <a:solidFill>
            <a:srgbClr val="FFFFFF"/>
          </a:solidFill>
          <a:ln>
            <a:solidFill>
              <a:srgbClr val="000000"/>
            </a:solidFill>
          </a:ln>
        </p:spPr>
        <p:txBody>
          <a:bodyPr/>
          <a:lstStyle/>
          <a:p>
            <a:pPr eaLnBrk="1" hangingPunct="1"/>
            <a:r>
              <a:rPr lang="en-US" altLang="en-US"/>
              <a:t>One major social force which helped to foster some of this expansion was the growing concern for environmental quality, sparked partly by Rachel Carson’s powerful book </a:t>
            </a:r>
            <a:r>
              <a:rPr lang="en-US" altLang="en-US" i="1"/>
              <a:t>Silent Spring</a:t>
            </a:r>
            <a:r>
              <a:rPr lang="en-US" altLang="en-US"/>
              <a:t>.  Among the prominent developments were the creation of the Environmental Protection Agency in the U.S. and an influential report, the </a:t>
            </a:r>
            <a:r>
              <a:rPr lang="en-US" altLang="en-US" i="1"/>
              <a:t>Limits of Growth</a:t>
            </a:r>
            <a:r>
              <a:rPr lang="en-US" altLang="en-US"/>
              <a:t>, developed by a group called the Club of Rome.  </a:t>
            </a:r>
          </a:p>
          <a:p>
            <a:pPr eaLnBrk="1" hangingPunct="1">
              <a:spcBef>
                <a:spcPct val="80000"/>
              </a:spcBef>
            </a:pPr>
            <a:r>
              <a:rPr lang="en-US" altLang="en-US"/>
              <a:t>Also, advances in management sciences and operations research, together with growing availability of computers (of the “impersonal” variety) together with the dramatic increase in public funding for health care attendant on the creation of Medicare and Medicaid during the Johnson Administration opened the door to the field of health services research.  President Lyndon Johnson’s “Great Society” initiative probably also reflected and generated popular support for research to find the causes of and prevent adverse health conditions of all varieties.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a:extLst>
              <a:ext uri="{FF2B5EF4-FFF2-40B4-BE49-F238E27FC236}">
                <a16:creationId xmlns:a16="http://schemas.microsoft.com/office/drawing/2014/main" id="{FF40EC17-F69D-43BA-9495-16292E9F2AD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88EDC573-80AF-46FB-990B-C18EA4DBC79E}" type="slidenum">
              <a:rPr lang="en-US" altLang="en-US" sz="1200"/>
              <a:pPr algn="r" eaLnBrk="1" hangingPunct="1"/>
              <a:t>16</a:t>
            </a:fld>
            <a:endParaRPr lang="en-US" altLang="en-US" sz="1200"/>
          </a:p>
        </p:txBody>
      </p:sp>
      <p:sp>
        <p:nvSpPr>
          <p:cNvPr id="119811" name="Rectangle 2">
            <a:extLst>
              <a:ext uri="{FF2B5EF4-FFF2-40B4-BE49-F238E27FC236}">
                <a16:creationId xmlns:a16="http://schemas.microsoft.com/office/drawing/2014/main" id="{C0F1A94C-4A83-4C67-9068-2B3AA2698677}"/>
              </a:ext>
            </a:extLst>
          </p:cNvPr>
          <p:cNvSpPr>
            <a:spLocks noGrp="1" noRot="1" noChangeAspect="1" noChangeArrowheads="1" noTextEdit="1"/>
          </p:cNvSpPr>
          <p:nvPr>
            <p:ph type="sldImg"/>
          </p:nvPr>
        </p:nvSpPr>
        <p:spPr>
          <a:ln/>
        </p:spPr>
      </p:sp>
      <p:sp>
        <p:nvSpPr>
          <p:cNvPr id="119812" name="Rectangle 3">
            <a:extLst>
              <a:ext uri="{FF2B5EF4-FFF2-40B4-BE49-F238E27FC236}">
                <a16:creationId xmlns:a16="http://schemas.microsoft.com/office/drawing/2014/main" id="{F5D424E3-6878-470D-B7D0-2E3C75371F4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Epidemiology continued to expand.  Injury </a:t>
            </a:r>
            <a:r>
              <a:rPr lang="en-US" altLang="en-US">
                <a:cs typeface="Times New Roman" panose="02020603050405020304" pitchFamily="18" charset="0"/>
              </a:rPr>
              <a:t>– a non-disease health condition – began to be studied by epidemiologists.  The growth in use of anti-hypertensives and other prescription drugs for managing chronic diseases led to greater involvement of epidemiologists in testing drug efficacy and adverse effects.</a:t>
            </a:r>
          </a:p>
          <a:p>
            <a:pPr eaLnBrk="1" hangingPunct="1">
              <a:spcBef>
                <a:spcPct val="80000"/>
              </a:spcBef>
            </a:pPr>
            <a:r>
              <a:rPr lang="en-US" altLang="en-US"/>
              <a:t>Personal behaviors drew increased attention from epidemiologists, initially in the context of medical care (e.g., noncompliance with medical treatment regimens such as taking antihypertensive medication).  As the important role of modifiable personal behaviors as risk factors for major chronic diseases became abundantly evident, epidemiologists began to look upstream by  studying the distribution and determinants of these behaviors as outcomes in their own right.</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a:extLst>
              <a:ext uri="{FF2B5EF4-FFF2-40B4-BE49-F238E27FC236}">
                <a16:creationId xmlns:a16="http://schemas.microsoft.com/office/drawing/2014/main" id="{AD7F6EDA-C0BD-4EFF-955F-D66C79D6863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85F551F8-538F-4204-8649-FCF3B3AD4627}" type="slidenum">
              <a:rPr lang="en-US" altLang="en-US" sz="1200"/>
              <a:pPr algn="r" eaLnBrk="1" hangingPunct="1"/>
              <a:t>17</a:t>
            </a:fld>
            <a:endParaRPr lang="en-US" altLang="en-US" sz="1200"/>
          </a:p>
        </p:txBody>
      </p:sp>
      <p:sp>
        <p:nvSpPr>
          <p:cNvPr id="120835" name="Rectangle 2">
            <a:extLst>
              <a:ext uri="{FF2B5EF4-FFF2-40B4-BE49-F238E27FC236}">
                <a16:creationId xmlns:a16="http://schemas.microsoft.com/office/drawing/2014/main" id="{A44EF217-E6A8-4F81-89F9-5CB74CA80AD7}"/>
              </a:ext>
            </a:extLst>
          </p:cNvPr>
          <p:cNvSpPr>
            <a:spLocks noGrp="1" noRot="1" noChangeAspect="1" noChangeArrowheads="1" noTextEdit="1"/>
          </p:cNvSpPr>
          <p:nvPr>
            <p:ph type="sldImg"/>
          </p:nvPr>
        </p:nvSpPr>
        <p:spPr>
          <a:solidFill>
            <a:srgbClr val="FFFFFF"/>
          </a:solidFill>
          <a:ln/>
        </p:spPr>
      </p:sp>
      <p:sp>
        <p:nvSpPr>
          <p:cNvPr id="120836" name="Rectangle 3">
            <a:extLst>
              <a:ext uri="{FF2B5EF4-FFF2-40B4-BE49-F238E27FC236}">
                <a16:creationId xmlns:a16="http://schemas.microsoft.com/office/drawing/2014/main" id="{8AA4E3F2-9F45-4541-8DFF-10A449801567}"/>
              </a:ext>
            </a:extLst>
          </p:cNvPr>
          <p:cNvSpPr>
            <a:spLocks noGrp="1" noChangeArrowheads="1"/>
          </p:cNvSpPr>
          <p:nvPr>
            <p:ph type="body" idx="1"/>
          </p:nvPr>
        </p:nvSpPr>
        <p:spPr>
          <a:solidFill>
            <a:srgbClr val="FFFFFF"/>
          </a:solidFill>
          <a:ln>
            <a:solidFill>
              <a:srgbClr val="000000"/>
            </a:solidFill>
          </a:ln>
        </p:spPr>
        <p:txBody>
          <a:bodyPr/>
          <a:lstStyle/>
          <a:p>
            <a:pPr eaLnBrk="1" hangingPunct="1"/>
            <a:r>
              <a:rPr lang="en-US" altLang="en-US"/>
              <a:t>The 1970’s brought the “discovery” of HP/DP </a:t>
            </a:r>
            <a:r>
              <a:rPr lang="en-US" altLang="en-US">
                <a:cs typeface="Times New Roman" panose="02020603050405020304" pitchFamily="18" charset="0"/>
              </a:rPr>
              <a:t>– the health promotion and disease prevention movement.  Two landmarks in North America were reports issued by Marc Lalonde, Canadian Minister of Health, and the first edition of </a:t>
            </a:r>
            <a:r>
              <a:rPr lang="en-US" altLang="en-US" i="1">
                <a:cs typeface="Times New Roman" panose="02020603050405020304" pitchFamily="18" charset="0"/>
              </a:rPr>
              <a:t>Healthy People</a:t>
            </a:r>
            <a:r>
              <a:rPr lang="en-US" altLang="en-US">
                <a:cs typeface="Times New Roman" panose="02020603050405020304" pitchFamily="18" charset="0"/>
              </a:rPr>
              <a:t>, from the U.S. Surgeon General.  Since chronic diseases cannot be cured, they must be prevented.  The expectation that prevention would be cost-effective offered a way of controlling the cost of medical care as well.  </a:t>
            </a:r>
          </a:p>
          <a:p>
            <a:pPr eaLnBrk="1" hangingPunct="1">
              <a:spcBef>
                <a:spcPct val="80000"/>
              </a:spcBef>
            </a:pPr>
            <a:r>
              <a:rPr lang="en-US" altLang="en-US"/>
              <a:t>In addition, the discovery of modifiable personal risk factors for chronic disease resonated with the individualistic ideology of the United States and the political forces reacting to the “blame the system” ideology of the 1960’s.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a:extLst>
              <a:ext uri="{FF2B5EF4-FFF2-40B4-BE49-F238E27FC236}">
                <a16:creationId xmlns:a16="http://schemas.microsoft.com/office/drawing/2014/main" id="{2635D6CF-A001-4332-80BE-7921019443A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16524414-58D9-44A8-87EA-EFCD7773B8B8}" type="slidenum">
              <a:rPr lang="en-US" altLang="en-US" sz="1200"/>
              <a:pPr algn="r" eaLnBrk="1" hangingPunct="1"/>
              <a:t>18</a:t>
            </a:fld>
            <a:endParaRPr lang="en-US" altLang="en-US" sz="1200"/>
          </a:p>
        </p:txBody>
      </p:sp>
      <p:sp>
        <p:nvSpPr>
          <p:cNvPr id="121859" name="Rectangle 2">
            <a:extLst>
              <a:ext uri="{FF2B5EF4-FFF2-40B4-BE49-F238E27FC236}">
                <a16:creationId xmlns:a16="http://schemas.microsoft.com/office/drawing/2014/main" id="{867425B8-EA4C-4CD4-9EB0-F14E235849C0}"/>
              </a:ext>
            </a:extLst>
          </p:cNvPr>
          <p:cNvSpPr>
            <a:spLocks noGrp="1" noRot="1" noChangeAspect="1" noChangeArrowheads="1" noTextEdit="1"/>
          </p:cNvSpPr>
          <p:nvPr>
            <p:ph type="sldImg"/>
          </p:nvPr>
        </p:nvSpPr>
        <p:spPr>
          <a:ln/>
        </p:spPr>
      </p:sp>
      <p:sp>
        <p:nvSpPr>
          <p:cNvPr id="121860" name="Rectangle 3">
            <a:extLst>
              <a:ext uri="{FF2B5EF4-FFF2-40B4-BE49-F238E27FC236}">
                <a16:creationId xmlns:a16="http://schemas.microsoft.com/office/drawing/2014/main" id="{2E3ACA4D-409E-4954-987B-04B538CE1A17}"/>
              </a:ext>
            </a:extLst>
          </p:cNvPr>
          <p:cNvSpPr>
            <a:spLocks noGrp="1" noChangeArrowheads="1"/>
          </p:cNvSpPr>
          <p:nvPr>
            <p:ph type="body" idx="1"/>
          </p:nvPr>
        </p:nvSpPr>
        <p:spPr>
          <a:xfrm>
            <a:off x="931863" y="4267200"/>
            <a:ext cx="51212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70000"/>
              </a:spcBef>
            </a:pPr>
            <a:r>
              <a:rPr lang="en-US" altLang="en-US"/>
              <a:t>Each expansion of epidemiology into new territory encountered opposition, probably from multiple quarters.  A recurrent question has been whether a particular type of research “is epidemiology”.  When epidemiology was regarded by many as synonymous with the study of infectious diseases, chronic disease epidemiologists had an uphill battle to gain full acceptance into the discipline.  What could epidemiologists contribute to studying diseases that were not communicable, for which transmission models were of no use, and for which microbiology had little if anything to offer?</a:t>
            </a:r>
          </a:p>
          <a:p>
            <a:pPr eaLnBrk="1" hangingPunct="1">
              <a:spcBef>
                <a:spcPct val="70000"/>
              </a:spcBef>
            </a:pPr>
            <a:r>
              <a:rPr lang="en-US" altLang="en-US"/>
              <a:t>Similarly, injury epidemiology was regarded askance by many.  Epidemiology grew up as a specialty of medicine.  Although physicians treated injury, their biomedical expertise offered little advantage for unraveling the causes of injury.</a:t>
            </a:r>
          </a:p>
          <a:p>
            <a:pPr eaLnBrk="1" hangingPunct="1">
              <a:spcBef>
                <a:spcPct val="70000"/>
              </a:spcBef>
            </a:pPr>
            <a:r>
              <a:rPr lang="en-US" altLang="en-US"/>
              <a:t>Health </a:t>
            </a:r>
            <a:r>
              <a:rPr lang="en-US" altLang="en-US" u="sng"/>
              <a:t>care</a:t>
            </a:r>
            <a:r>
              <a:rPr lang="en-US" altLang="en-US"/>
              <a:t> was not even a medical condition, so why should epidemiology go there at all?  When Phil Cole, then a candidate to chair the UNC Department of Epidemiology in the early 1980’s, was asked his opinion of the place of health services research in epidemiology, he responded that there wasn’t any (a rather provocative statement, inasmuch as the UNC Department of Epidemiology, including his rival for the chairpersonship, had helped to pioneer the use of epidemiology in health services research).</a:t>
            </a:r>
          </a:p>
          <a:p>
            <a:pPr eaLnBrk="1" hangingPunct="1">
              <a:spcBef>
                <a:spcPct val="70000"/>
              </a:spcBef>
            </a:pPr>
            <a:r>
              <a:rPr lang="en-US" altLang="en-US"/>
              <a:t>More recently, in an ironic reversal of history, microbiologists have had to argue for their work to be regarded as epidemiology and not merely a service to “population” epidemiologists.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a:extLst>
              <a:ext uri="{FF2B5EF4-FFF2-40B4-BE49-F238E27FC236}">
                <a16:creationId xmlns:a16="http://schemas.microsoft.com/office/drawing/2014/main" id="{4C227E5D-B6F6-4FB6-8A12-CB22CD21F8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707193D6-FBB4-4934-85AB-40AB96F98A70}" type="slidenum">
              <a:rPr lang="en-US" altLang="en-US" sz="1200"/>
              <a:pPr algn="r" eaLnBrk="1" hangingPunct="1"/>
              <a:t>19</a:t>
            </a:fld>
            <a:endParaRPr lang="en-US" altLang="en-US" sz="1200"/>
          </a:p>
        </p:txBody>
      </p:sp>
      <p:sp>
        <p:nvSpPr>
          <p:cNvPr id="122883" name="Rectangle 2">
            <a:extLst>
              <a:ext uri="{FF2B5EF4-FFF2-40B4-BE49-F238E27FC236}">
                <a16:creationId xmlns:a16="http://schemas.microsoft.com/office/drawing/2014/main" id="{BD1D4591-D505-43FA-B162-460CF164C62C}"/>
              </a:ext>
            </a:extLst>
          </p:cNvPr>
          <p:cNvSpPr>
            <a:spLocks noGrp="1" noRot="1" noChangeAspect="1" noChangeArrowheads="1" noTextEdit="1"/>
          </p:cNvSpPr>
          <p:nvPr>
            <p:ph type="sldImg"/>
          </p:nvPr>
        </p:nvSpPr>
        <p:spPr>
          <a:ln/>
        </p:spPr>
      </p:sp>
      <p:sp>
        <p:nvSpPr>
          <p:cNvPr id="122884" name="Rectangle 3">
            <a:extLst>
              <a:ext uri="{FF2B5EF4-FFF2-40B4-BE49-F238E27FC236}">
                <a16:creationId xmlns:a16="http://schemas.microsoft.com/office/drawing/2014/main" id="{CA2726FE-87CC-40E1-B831-C3FC907DDAE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Behavior toward others has profound effects on health.  A striking example is collective, organized violence, where governments and armed groups set out to kill, maim, and terrorize people in another country or countries.  Civil strife, carried out with or without participation of a government, is another major source of death, injury, and disruption of public health programs and facilities.  </a:t>
            </a:r>
          </a:p>
          <a:p>
            <a:pPr eaLnBrk="1" hangingPunct="1">
              <a:spcBef>
                <a:spcPct val="80000"/>
              </a:spcBef>
            </a:pPr>
            <a:r>
              <a:rPr lang="en-US" altLang="en-US"/>
              <a:t>Ethnic slaughter, a prominent feature of world affairs since the Armenian genocide early in the 20th century, is a dramatic manifestation of harm to public health caused by behavior toward others.  Although the world officially declared genocide a crime against humanity after Nazi Germany killed six million Jews and another million others, including gypsies and homosexuals, the 1990’s toll in Bosnia, Kosovo, Rwanda, and East Timor alone was well above a million.  At the most intense, the killing rate of upwards of 10,000/day rivaled all but the most virulent microorganisms.</a:t>
            </a:r>
          </a:p>
          <a:p>
            <a:pPr eaLnBrk="1" hangingPunct="1">
              <a:spcBef>
                <a:spcPct val="80000"/>
              </a:spcBef>
            </a:pPr>
            <a:r>
              <a:rPr lang="en-US" altLang="en-US"/>
              <a:t>President George Bush’s War on Terror, launched following the attack on the World Trade Center and the Pentagon by al Kaeda, helps to remind us that terrorism is endemic in the U.S. and throughout the world.</a:t>
            </a:r>
          </a:p>
          <a:p>
            <a:r>
              <a:rPr lang="en-US" altLang="en-US"/>
              <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a:extLst>
              <a:ext uri="{FF2B5EF4-FFF2-40B4-BE49-F238E27FC236}">
                <a16:creationId xmlns:a16="http://schemas.microsoft.com/office/drawing/2014/main" id="{2D4F34A1-F757-459C-B558-2D108955BC3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C2644B0A-6AEE-41EC-A1FB-2569B650E7D2}" type="slidenum">
              <a:rPr lang="en-US" altLang="en-US" sz="1200"/>
              <a:pPr algn="r" eaLnBrk="1" hangingPunct="1"/>
              <a:t>2</a:t>
            </a:fld>
            <a:endParaRPr lang="en-US" altLang="en-US" sz="1200"/>
          </a:p>
        </p:txBody>
      </p:sp>
      <p:sp>
        <p:nvSpPr>
          <p:cNvPr id="105475" name="Rectangle 2">
            <a:extLst>
              <a:ext uri="{FF2B5EF4-FFF2-40B4-BE49-F238E27FC236}">
                <a16:creationId xmlns:a16="http://schemas.microsoft.com/office/drawing/2014/main" id="{48C2F752-A82B-49EF-8395-E8D3AE76C556}"/>
              </a:ext>
            </a:extLst>
          </p:cNvPr>
          <p:cNvSpPr>
            <a:spLocks noGrp="1" noRot="1" noChangeAspect="1" noChangeArrowheads="1" noTextEdit="1"/>
          </p:cNvSpPr>
          <p:nvPr>
            <p:ph type="sldImg"/>
          </p:nvPr>
        </p:nvSpPr>
        <p:spPr>
          <a:xfrm>
            <a:off x="1173163" y="711200"/>
            <a:ext cx="4640262" cy="3479800"/>
          </a:xfrm>
          <a:ln/>
        </p:spPr>
      </p:sp>
      <p:sp>
        <p:nvSpPr>
          <p:cNvPr id="105476" name="Rectangle 3">
            <a:extLst>
              <a:ext uri="{FF2B5EF4-FFF2-40B4-BE49-F238E27FC236}">
                <a16:creationId xmlns:a16="http://schemas.microsoft.com/office/drawing/2014/main" id="{D17CBDCC-A41E-4D2D-915E-41B95F3FCE4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I generally avoid using a recorded lecture for event announcements, but there are two annual events that I hope will continue for many years to come.  The first is the Annual UNC School of Public Health Minority Health Conference.  The Minority Health Conference was initiated in the 1970’s by the Minority Student Caucus, which continues to lead it.  In 2000, the School began broadcasting the Keynote Lecture, named after longtime associate dean William T. Small, Jr.  The Conference is held in February or March each year.</a:t>
            </a:r>
          </a:p>
          <a:p>
            <a:pPr eaLnBrk="1" hangingPunct="1">
              <a:spcBef>
                <a:spcPct val="80000"/>
              </a:spcBef>
            </a:pPr>
            <a:r>
              <a:rPr lang="en-US" altLang="en-US" dirty="0"/>
              <a:t>The second event I want to tell you about is the Annual Summer Public Health Research Institute and Videoconference on Minority Health.  First presented in 1994, the Institute focuses on conducting research to eliminate health disparities.</a:t>
            </a:r>
          </a:p>
          <a:p>
            <a:pPr eaLnBrk="1" hangingPunct="1">
              <a:spcBef>
                <a:spcPct val="80000"/>
              </a:spcBef>
            </a:pPr>
            <a:r>
              <a:rPr lang="en-US" altLang="en-US" dirty="0"/>
              <a:t>Although both of these events have been primarily oriented toward the United States, I expect them to broaden in the years ahead.  You can find information about them at https://go.unc.edu/MHP</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a:extLst>
              <a:ext uri="{FF2B5EF4-FFF2-40B4-BE49-F238E27FC236}">
                <a16:creationId xmlns:a16="http://schemas.microsoft.com/office/drawing/2014/main" id="{9CD775EE-2AB9-4138-8E32-09F4A536AE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D06D1FF4-A7EC-44D2-89A5-55EA79B3EC62}" type="slidenum">
              <a:rPr lang="en-US" altLang="en-US" sz="1200"/>
              <a:pPr algn="r" eaLnBrk="1" hangingPunct="1"/>
              <a:t>20</a:t>
            </a:fld>
            <a:endParaRPr lang="en-US" altLang="en-US" sz="1200"/>
          </a:p>
        </p:txBody>
      </p:sp>
      <p:sp>
        <p:nvSpPr>
          <p:cNvPr id="123907" name="Rectangle 2">
            <a:extLst>
              <a:ext uri="{FF2B5EF4-FFF2-40B4-BE49-F238E27FC236}">
                <a16:creationId xmlns:a16="http://schemas.microsoft.com/office/drawing/2014/main" id="{6D1301F6-E46B-4681-BF8A-F3D5E521C233}"/>
              </a:ext>
            </a:extLst>
          </p:cNvPr>
          <p:cNvSpPr>
            <a:spLocks noGrp="1" noRot="1" noChangeAspect="1" noChangeArrowheads="1" noTextEdit="1"/>
          </p:cNvSpPr>
          <p:nvPr>
            <p:ph type="sldImg"/>
          </p:nvPr>
        </p:nvSpPr>
        <p:spPr>
          <a:ln/>
        </p:spPr>
      </p:sp>
      <p:sp>
        <p:nvSpPr>
          <p:cNvPr id="123908" name="Rectangle 3">
            <a:extLst>
              <a:ext uri="{FF2B5EF4-FFF2-40B4-BE49-F238E27FC236}">
                <a16:creationId xmlns:a16="http://schemas.microsoft.com/office/drawing/2014/main" id="{4EF6A570-44DD-4B65-9331-8605EED63F4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  </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a:extLst>
              <a:ext uri="{FF2B5EF4-FFF2-40B4-BE49-F238E27FC236}">
                <a16:creationId xmlns:a16="http://schemas.microsoft.com/office/drawing/2014/main" id="{1BF121A4-F2A8-4923-A847-3BD834C4377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0A0518D5-F9FE-47D8-9358-7800B7C1DB7E}" type="slidenum">
              <a:rPr lang="en-US" altLang="en-US" sz="1200"/>
              <a:pPr algn="r" eaLnBrk="1" hangingPunct="1"/>
              <a:t>21</a:t>
            </a:fld>
            <a:endParaRPr lang="en-US" altLang="en-US" sz="1200"/>
          </a:p>
        </p:txBody>
      </p:sp>
      <p:sp>
        <p:nvSpPr>
          <p:cNvPr id="124931" name="Rectangle 2">
            <a:extLst>
              <a:ext uri="{FF2B5EF4-FFF2-40B4-BE49-F238E27FC236}">
                <a16:creationId xmlns:a16="http://schemas.microsoft.com/office/drawing/2014/main" id="{7C14F916-DC40-4393-810D-DB5B24188E67}"/>
              </a:ext>
            </a:extLst>
          </p:cNvPr>
          <p:cNvSpPr>
            <a:spLocks noGrp="1" noRot="1" noChangeAspect="1" noChangeArrowheads="1" noTextEdit="1"/>
          </p:cNvSpPr>
          <p:nvPr>
            <p:ph type="sldImg"/>
          </p:nvPr>
        </p:nvSpPr>
        <p:spPr>
          <a:ln/>
        </p:spPr>
      </p:sp>
      <p:sp>
        <p:nvSpPr>
          <p:cNvPr id="124932" name="Rectangle 3">
            <a:extLst>
              <a:ext uri="{FF2B5EF4-FFF2-40B4-BE49-F238E27FC236}">
                <a16:creationId xmlns:a16="http://schemas.microsoft.com/office/drawing/2014/main" id="{4DD993BD-0194-4742-B876-7896CA0C23F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The rest of this lecture is organized around four main propositions:</a:t>
            </a:r>
          </a:p>
          <a:p>
            <a:pPr>
              <a:buFont typeface="Calibri" panose="020F0502020204030204" pitchFamily="34" charset="0"/>
              <a:buAutoNum type="arabicPeriod"/>
            </a:pPr>
            <a:r>
              <a:rPr lang="en-US" altLang="en-US"/>
              <a:t>Behavior is fundamental to public health.  Many of the consequences of an action or of inaction are not seen, or their significance is underappreciated.  As knowledge grows we learn more of the direct and indirect effects of action or inaction on health.</a:t>
            </a:r>
          </a:p>
          <a:p>
            <a:pPr>
              <a:buFont typeface="Calibri" panose="020F0502020204030204" pitchFamily="34" charset="0"/>
              <a:buAutoNum type="arabicPeriod"/>
            </a:pPr>
            <a:r>
              <a:rPr lang="en-US" altLang="en-US"/>
              <a:t>Behavior arises from awareness.  Awareness can be narrow (focused) or broad, conscious or unconscious. Our thoughts and actions arise from and are modulated by our awareness at all levels.</a:t>
            </a:r>
          </a:p>
          <a:p>
            <a:pPr>
              <a:buFont typeface="Calibri" panose="020F0502020204030204" pitchFamily="34" charset="0"/>
              <a:buAutoNum type="arabicPeriod"/>
            </a:pPr>
            <a:r>
              <a:rPr lang="en-US" altLang="en-US"/>
              <a:t>Awareness is influenced by biology, behavior, and the environment.  A state of need or perception of threat focuses the awareness.  Lack of sleep dulls awareness.  Awareness is affected by education, past experience, biology, drugs (recreational and medicinal), and many other factors.</a:t>
            </a:r>
          </a:p>
          <a:p>
            <a:pPr>
              <a:buFont typeface="Calibri" panose="020F0502020204030204" pitchFamily="34" charset="0"/>
              <a:buAutoNum type="arabicPeriod"/>
            </a:pPr>
            <a:r>
              <a:rPr lang="en-US" altLang="en-US"/>
              <a:t>Epidemiology can improve awareness, behavior, and health by helping to elucidate how behavior affects health, how awareness influences behavior, and what factors influence awareness.  Such knowledge is needed to realize the goals of public health.</a:t>
            </a:r>
          </a:p>
          <a:p>
            <a:pPr eaLnBrk="1" hangingPunct="1"/>
            <a:r>
              <a:rPr lang="en-US" altLang="en-US"/>
              <a:t>I should acknowledge that many of the ideas and insights in this part of the lecture have been derived from and/or greatly influenced by the teachings of Maharishi Mahesh Yogi and his Science of Creative Intelligence. Also, I’m still trying to figure these ideas out.</a:t>
            </a:r>
          </a:p>
          <a:p>
            <a:pPr eaLnBrk="1" hangingPunct="1"/>
            <a:r>
              <a:rPr lang="en-US" altLang="en-US"/>
              <a:t>Let’s begin with the goals for world health.</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a:extLst>
              <a:ext uri="{FF2B5EF4-FFF2-40B4-BE49-F238E27FC236}">
                <a16:creationId xmlns:a16="http://schemas.microsoft.com/office/drawing/2014/main" id="{F69C51FC-D3ED-46FA-813E-6ACF8EA7F2F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0AE21595-3E6D-482F-9457-E179DF276BDA}" type="slidenum">
              <a:rPr lang="en-US" altLang="en-US" sz="1200"/>
              <a:pPr algn="r" eaLnBrk="1" hangingPunct="1"/>
              <a:t>22</a:t>
            </a:fld>
            <a:endParaRPr lang="en-US" altLang="en-US" sz="1200"/>
          </a:p>
        </p:txBody>
      </p:sp>
      <p:sp>
        <p:nvSpPr>
          <p:cNvPr id="125955" name="Rectangle 2">
            <a:extLst>
              <a:ext uri="{FF2B5EF4-FFF2-40B4-BE49-F238E27FC236}">
                <a16:creationId xmlns:a16="http://schemas.microsoft.com/office/drawing/2014/main" id="{B291B3FD-70B7-434C-AEC2-D72F142B9F12}"/>
              </a:ext>
            </a:extLst>
          </p:cNvPr>
          <p:cNvSpPr>
            <a:spLocks noGrp="1" noRot="1" noChangeAspect="1" noChangeArrowheads="1" noTextEdit="1"/>
          </p:cNvSpPr>
          <p:nvPr>
            <p:ph type="sldImg"/>
          </p:nvPr>
        </p:nvSpPr>
        <p:spPr>
          <a:ln/>
        </p:spPr>
      </p:sp>
      <p:sp>
        <p:nvSpPr>
          <p:cNvPr id="125956" name="Rectangle 3">
            <a:extLst>
              <a:ext uri="{FF2B5EF4-FFF2-40B4-BE49-F238E27FC236}">
                <a16:creationId xmlns:a16="http://schemas.microsoft.com/office/drawing/2014/main" id="{3391B840-F755-419A-95A0-C3C3BF2A65E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60000"/>
              </a:spcBef>
            </a:pPr>
            <a:r>
              <a:rPr lang="en-US" altLang="en-US" dirty="0"/>
              <a:t>The Southern Poverty Law Center reports that over 1,000 hate groups were active in the U.S. in 2010, a 66% increase since 2000.  Recent stimuli are the national immigration debate, the economic crisis, and the election of Barack Obama. Obama received more threats than any other presidential candidate in memory, and several white supremacists were arrested for saying they would assassinate him or allegedly plotting to do so. In September 2008, the cover of </a:t>
            </a:r>
            <a:r>
              <a:rPr lang="en-US" altLang="en-US" i="1" dirty="0"/>
              <a:t>National Socialist</a:t>
            </a:r>
            <a:r>
              <a:rPr lang="en-US" altLang="en-US" dirty="0"/>
              <a:t> magazine depicted Obama in the crosshairs of a scope, with the headline "Kill This Nigger?“ Election-related hate incidents (beatings, vandalism, hate speech, and calls to assassinate Obama) were reported in CA, ID, LA, MA, ME, NC, NY, and WI. </a:t>
            </a:r>
          </a:p>
          <a:p>
            <a:pPr eaLnBrk="1" hangingPunct="1">
              <a:spcBef>
                <a:spcPct val="60000"/>
              </a:spcBef>
            </a:pPr>
            <a:r>
              <a:rPr lang="en-US" altLang="en-US" dirty="0"/>
              <a:t>More dramatic than the growth in hate groups was an increase in the number of Patriot groups to 824.  </a:t>
            </a:r>
          </a:p>
          <a:p>
            <a:pPr eaLnBrk="1" hangingPunct="1">
              <a:spcBef>
                <a:spcPct val="60000"/>
              </a:spcBef>
            </a:pPr>
            <a:endParaRPr lang="en-US" altLang="en-US" dirty="0"/>
          </a:p>
          <a:p>
            <a:pPr eaLnBrk="1" hangingPunct="1">
              <a:spcBef>
                <a:spcPct val="60000"/>
              </a:spcBef>
            </a:pPr>
            <a:r>
              <a:rPr lang="en-US" altLang="en-US" dirty="0"/>
              <a:t>Sources:  www.splcenter.org/intel/intelreport/article.jsp?aid=1027 accessed 4/19/2009, </a:t>
            </a:r>
            <a:r>
              <a:rPr lang="en-US" altLang="en-US" i="1" dirty="0"/>
              <a:t>SPLC Report</a:t>
            </a:r>
            <a:r>
              <a:rPr lang="en-US" altLang="en-US" dirty="0"/>
              <a:t> (spring 2009;39(1)), and  </a:t>
            </a:r>
            <a:r>
              <a:rPr lang="en-US" altLang="en-US" i="1" dirty="0"/>
              <a:t>SPLC Report</a:t>
            </a:r>
            <a:r>
              <a:rPr lang="en-US" altLang="en-US" dirty="0"/>
              <a:t> (spring 2011;41(1):1,3.</a:t>
            </a:r>
          </a:p>
          <a:p>
            <a:pPr eaLnBrk="1" hangingPunct="1"/>
            <a:endParaRPr lang="en-US" alt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a:extLst>
              <a:ext uri="{FF2B5EF4-FFF2-40B4-BE49-F238E27FC236}">
                <a16:creationId xmlns:a16="http://schemas.microsoft.com/office/drawing/2014/main" id="{B4F8DC14-F192-45B6-8FFE-F88BB4725DF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D63EDE78-A46C-4113-AD7E-B509424E0989}" type="slidenum">
              <a:rPr lang="en-US" altLang="en-US" sz="1200"/>
              <a:pPr algn="r" eaLnBrk="1" hangingPunct="1"/>
              <a:t>23</a:t>
            </a:fld>
            <a:endParaRPr lang="en-US" altLang="en-US" sz="1200"/>
          </a:p>
        </p:txBody>
      </p:sp>
      <p:sp>
        <p:nvSpPr>
          <p:cNvPr id="126979" name="Rectangle 2">
            <a:extLst>
              <a:ext uri="{FF2B5EF4-FFF2-40B4-BE49-F238E27FC236}">
                <a16:creationId xmlns:a16="http://schemas.microsoft.com/office/drawing/2014/main" id="{DD39F347-9653-46C6-9B1C-EA3B46515E1C}"/>
              </a:ext>
            </a:extLst>
          </p:cNvPr>
          <p:cNvSpPr>
            <a:spLocks noGrp="1" noRot="1" noChangeAspect="1" noChangeArrowheads="1" noTextEdit="1"/>
          </p:cNvSpPr>
          <p:nvPr>
            <p:ph type="sldImg"/>
          </p:nvPr>
        </p:nvSpPr>
        <p:spPr>
          <a:ln/>
        </p:spPr>
      </p:sp>
      <p:sp>
        <p:nvSpPr>
          <p:cNvPr id="126980" name="Rectangle 3">
            <a:extLst>
              <a:ext uri="{FF2B5EF4-FFF2-40B4-BE49-F238E27FC236}">
                <a16:creationId xmlns:a16="http://schemas.microsoft.com/office/drawing/2014/main" id="{C3B8D636-ADB7-412A-90F7-69A7B29D39A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According to a report of the Southern Poverty Law Center, U.S. employers brought in about 121,000 H-2 </a:t>
            </a:r>
            <a:r>
              <a:rPr lang="en-US" altLang="en-US" dirty="0" err="1"/>
              <a:t>guestworkers</a:t>
            </a:r>
            <a:r>
              <a:rPr lang="en-US" altLang="en-US" dirty="0"/>
              <a:t> in 2005.  </a:t>
            </a:r>
            <a:r>
              <a:rPr lang="en-US" altLang="en-US" dirty="0" err="1"/>
              <a:t>Guestworkers</a:t>
            </a:r>
            <a:r>
              <a:rPr lang="en-US" altLang="en-US" dirty="0"/>
              <a:t> are bound to the employers who imported them and face retaliation and deportation if they complain about abuses. </a:t>
            </a:r>
            <a:r>
              <a:rPr lang="en-US" altLang="en-US" dirty="0" err="1"/>
              <a:t>Guestworkers</a:t>
            </a:r>
            <a:r>
              <a:rPr lang="en-US" altLang="en-US" dirty="0"/>
              <a:t> are:</a:t>
            </a:r>
          </a:p>
          <a:p>
            <a:pPr eaLnBrk="1" hangingPunct="1"/>
            <a:r>
              <a:rPr lang="en-US" altLang="en-US" dirty="0"/>
              <a:t>• routinely cheated out of wages;</a:t>
            </a:r>
          </a:p>
          <a:p>
            <a:pPr eaLnBrk="1" hangingPunct="1"/>
            <a:r>
              <a:rPr lang="en-US" altLang="en-US" dirty="0"/>
              <a:t>• forced to mortgage their futures for low-wage jobs;</a:t>
            </a:r>
          </a:p>
          <a:p>
            <a:pPr eaLnBrk="1" hangingPunct="1"/>
            <a:r>
              <a:rPr lang="en-US" altLang="en-US" dirty="0"/>
              <a:t>• held virtually captive by employers or labor brokers who seize their documents;</a:t>
            </a:r>
          </a:p>
          <a:p>
            <a:pPr eaLnBrk="1" hangingPunct="1"/>
            <a:r>
              <a:rPr lang="en-US" altLang="en-US" dirty="0"/>
              <a:t>• forced to live in squalid conditions; and,</a:t>
            </a:r>
          </a:p>
          <a:p>
            <a:pPr eaLnBrk="1" hangingPunct="1"/>
            <a:r>
              <a:rPr lang="en-US" altLang="en-US" dirty="0"/>
              <a:t>• denied medical benefits for on-the-job injuries. </a:t>
            </a:r>
          </a:p>
          <a:p>
            <a:pPr eaLnBrk="1" hangingPunct="1"/>
            <a:r>
              <a:rPr lang="en-US" altLang="en-US" dirty="0"/>
              <a:t>"This </a:t>
            </a:r>
            <a:r>
              <a:rPr lang="en-US" altLang="en-US" dirty="0" err="1"/>
              <a:t>guestworker</a:t>
            </a:r>
            <a:r>
              <a:rPr lang="en-US" altLang="en-US" dirty="0"/>
              <a:t> program's the closest thing I've ever seen to slavery." [Congressman Charles Rangel]</a:t>
            </a:r>
          </a:p>
          <a:p>
            <a:pPr eaLnBrk="1" hangingPunct="1"/>
            <a:r>
              <a:rPr lang="en-US" altLang="en-US" dirty="0"/>
              <a:t>Source: Southern Poverty Law Center, </a:t>
            </a:r>
            <a:r>
              <a:rPr lang="en-US" altLang="en-US" i="1" dirty="0"/>
              <a:t>Close to Slavery: </a:t>
            </a:r>
            <a:r>
              <a:rPr lang="en-US" altLang="en-US" i="1" dirty="0" err="1"/>
              <a:t>Guestworker</a:t>
            </a:r>
            <a:r>
              <a:rPr lang="en-US" altLang="en-US" i="1" dirty="0"/>
              <a:t> Programs in the United States</a:t>
            </a:r>
            <a:r>
              <a:rPr lang="en-US" altLang="en-US" dirty="0"/>
              <a:t>, 2007, www.splcenter.org/legal/guestreport/</a:t>
            </a:r>
          </a:p>
          <a:p>
            <a:pPr eaLnBrk="1" hangingPunct="1"/>
            <a:r>
              <a:rPr lang="en-US" altLang="en-US" dirty="0"/>
              <a:t>There are many other instances of abuse of foreign or immigrant workers, including Indian </a:t>
            </a:r>
            <a:r>
              <a:rPr lang="en-US" altLang="en-US" dirty="0" err="1"/>
              <a:t>guestworkers</a:t>
            </a:r>
            <a:r>
              <a:rPr lang="en-US" altLang="en-US" dirty="0"/>
              <a:t> lured to the U.S. with promises of permanent residency and forced into over-crowded, guarded labor camps, migrant farmworkers hired through dishonest labor contractors, and foreign workers involved in post-Katrina cleanup.  (See special report on </a:t>
            </a:r>
            <a:r>
              <a:rPr lang="en-US" altLang="en-US" dirty="0" err="1"/>
              <a:t>guestworkers</a:t>
            </a:r>
            <a:r>
              <a:rPr lang="en-US" altLang="en-US" dirty="0"/>
              <a:t> in </a:t>
            </a:r>
            <a:r>
              <a:rPr lang="en-US" altLang="en-US" i="1" dirty="0"/>
              <a:t>SPLC Report</a:t>
            </a:r>
            <a:r>
              <a:rPr lang="en-US" altLang="en-US" dirty="0"/>
              <a:t>, spring 2009;39(1).)</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a:extLst>
              <a:ext uri="{FF2B5EF4-FFF2-40B4-BE49-F238E27FC236}">
                <a16:creationId xmlns:a16="http://schemas.microsoft.com/office/drawing/2014/main" id="{4A0C4B02-1258-422C-B12C-49B90DF773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9A3478FC-4F21-435F-96E2-A989DD0CAFDB}" type="slidenum">
              <a:rPr lang="en-US" altLang="en-US" sz="1200"/>
              <a:pPr algn="r" eaLnBrk="1" hangingPunct="1"/>
              <a:t>24</a:t>
            </a:fld>
            <a:endParaRPr lang="en-US" altLang="en-US" sz="1200"/>
          </a:p>
        </p:txBody>
      </p:sp>
      <p:sp>
        <p:nvSpPr>
          <p:cNvPr id="128003" name="Rectangle 2">
            <a:extLst>
              <a:ext uri="{FF2B5EF4-FFF2-40B4-BE49-F238E27FC236}">
                <a16:creationId xmlns:a16="http://schemas.microsoft.com/office/drawing/2014/main" id="{C3F399CE-1405-4418-B555-BBADB7F45392}"/>
              </a:ext>
            </a:extLst>
          </p:cNvPr>
          <p:cNvSpPr>
            <a:spLocks noGrp="1" noRot="1" noChangeAspect="1" noChangeArrowheads="1" noTextEdit="1"/>
          </p:cNvSpPr>
          <p:nvPr>
            <p:ph type="sldImg"/>
          </p:nvPr>
        </p:nvSpPr>
        <p:spPr>
          <a:ln/>
        </p:spPr>
      </p:sp>
      <p:sp>
        <p:nvSpPr>
          <p:cNvPr id="128004" name="Rectangle 3">
            <a:extLst>
              <a:ext uri="{FF2B5EF4-FFF2-40B4-BE49-F238E27FC236}">
                <a16:creationId xmlns:a16="http://schemas.microsoft.com/office/drawing/2014/main" id="{3150017D-E529-41AE-855E-8E782A49751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Trafficking and slavery in its many forms is a significant phenomenon in the modern world.</a:t>
            </a:r>
          </a:p>
          <a:p>
            <a:pPr eaLnBrk="1" hangingPunct="1"/>
            <a:endParaRPr lang="en-US" altLang="en-US" dirty="0"/>
          </a:p>
          <a:p>
            <a:pPr eaLnBrk="1" hangingPunct="1"/>
            <a:r>
              <a:rPr lang="en-US" altLang="en-US" dirty="0"/>
              <a:t>See Trafficking in Persons Report, www.state.gov/g/tip/rls/tiprpt/2009</a:t>
            </a:r>
          </a:p>
          <a:p>
            <a:pPr eaLnBrk="1" hangingPunct="1"/>
            <a:endParaRPr lang="en-US" altLang="en-US" dirty="0"/>
          </a:p>
          <a:p>
            <a:pPr eaLnBrk="1" hangingPunct="1"/>
            <a:r>
              <a:rPr lang="en-US" altLang="en-US" dirty="0"/>
              <a:t>Also www.unodc.org/unodc/en/human-trafficking/, www.freetheslaves.net, www.antislavery.org</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a:extLst>
              <a:ext uri="{FF2B5EF4-FFF2-40B4-BE49-F238E27FC236}">
                <a16:creationId xmlns:a16="http://schemas.microsoft.com/office/drawing/2014/main" id="{BAF55D8D-DD2D-47BF-9313-DB54ACFA0B1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7FF4FB22-011A-4181-8A00-95098039B5A7}" type="slidenum">
              <a:rPr lang="en-US" altLang="en-US" sz="1200"/>
              <a:pPr algn="r" eaLnBrk="1" hangingPunct="1"/>
              <a:t>25</a:t>
            </a:fld>
            <a:endParaRPr lang="en-US" altLang="en-US" sz="1200"/>
          </a:p>
        </p:txBody>
      </p:sp>
      <p:sp>
        <p:nvSpPr>
          <p:cNvPr id="129027" name="Rectangle 2">
            <a:extLst>
              <a:ext uri="{FF2B5EF4-FFF2-40B4-BE49-F238E27FC236}">
                <a16:creationId xmlns:a16="http://schemas.microsoft.com/office/drawing/2014/main" id="{A4FB7CF5-BB0B-44E0-8CDB-C38637297F22}"/>
              </a:ext>
            </a:extLst>
          </p:cNvPr>
          <p:cNvSpPr>
            <a:spLocks noGrp="1" noRot="1" noChangeAspect="1" noChangeArrowheads="1" noTextEdit="1"/>
          </p:cNvSpPr>
          <p:nvPr>
            <p:ph type="sldImg"/>
          </p:nvPr>
        </p:nvSpPr>
        <p:spPr>
          <a:ln/>
        </p:spPr>
      </p:sp>
      <p:sp>
        <p:nvSpPr>
          <p:cNvPr id="129028" name="Rectangle 3">
            <a:extLst>
              <a:ext uri="{FF2B5EF4-FFF2-40B4-BE49-F238E27FC236}">
                <a16:creationId xmlns:a16="http://schemas.microsoft.com/office/drawing/2014/main" id="{4A460621-8564-4D31-A4FE-0BBAA13918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Subjugation of people through systematic persecution, discrimination and favoritism by race/ethnicity, religion, language, national origin, and sexual orientation among other characteristics, in relation to land, jobs, housing, water, education, health care, and myriad other opportunities and necessities is a widespread phenomenon that affects health in both direct and indirect ways.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a:extLst>
              <a:ext uri="{FF2B5EF4-FFF2-40B4-BE49-F238E27FC236}">
                <a16:creationId xmlns:a16="http://schemas.microsoft.com/office/drawing/2014/main" id="{DC0773C0-BAF7-439F-A8D5-7FBFF10287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5B404EDB-834F-4AC6-B5EC-331B54CA2E01}" type="slidenum">
              <a:rPr lang="en-US" altLang="en-US" sz="1200"/>
              <a:pPr algn="r" eaLnBrk="1" hangingPunct="1"/>
              <a:t>26</a:t>
            </a:fld>
            <a:endParaRPr lang="en-US" altLang="en-US" sz="1200"/>
          </a:p>
        </p:txBody>
      </p:sp>
      <p:sp>
        <p:nvSpPr>
          <p:cNvPr id="130051" name="Rectangle 2">
            <a:extLst>
              <a:ext uri="{FF2B5EF4-FFF2-40B4-BE49-F238E27FC236}">
                <a16:creationId xmlns:a16="http://schemas.microsoft.com/office/drawing/2014/main" id="{0B18199D-EF99-4470-B22B-818DB396D135}"/>
              </a:ext>
            </a:extLst>
          </p:cNvPr>
          <p:cNvSpPr>
            <a:spLocks noGrp="1" noRot="1" noChangeAspect="1" noChangeArrowheads="1" noTextEdit="1"/>
          </p:cNvSpPr>
          <p:nvPr>
            <p:ph type="sldImg"/>
          </p:nvPr>
        </p:nvSpPr>
        <p:spPr>
          <a:ln/>
        </p:spPr>
      </p:sp>
      <p:sp>
        <p:nvSpPr>
          <p:cNvPr id="130052" name="Rectangle 3">
            <a:extLst>
              <a:ext uri="{FF2B5EF4-FFF2-40B4-BE49-F238E27FC236}">
                <a16:creationId xmlns:a16="http://schemas.microsoft.com/office/drawing/2014/main" id="{7D6FFB8B-9998-49E3-B8D3-FE219EADA2CB}"/>
              </a:ext>
            </a:extLst>
          </p:cNvPr>
          <p:cNvSpPr>
            <a:spLocks noGrp="1" noChangeArrowheads="1"/>
          </p:cNvSpPr>
          <p:nvPr>
            <p:ph type="body" idx="1"/>
          </p:nvPr>
        </p:nvSpPr>
        <p:spPr>
          <a:xfrm>
            <a:off x="931863" y="4191000"/>
            <a:ext cx="51212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The primary agency for protecting public health and the environment is government.  In these and other ways, government is a major determinant of public health.  And bad government, often at the hands of a tyrant, is definitely hazardous for health of the people it governs.  In Angola 30,000 people have died at the hands of government violence since this small country became independent in 1975 (</a:t>
            </a:r>
            <a:r>
              <a:rPr lang="en-US" altLang="en-US" i="1"/>
              <a:t>AJPH</a:t>
            </a:r>
            <a:r>
              <a:rPr lang="en-US" altLang="en-US"/>
              <a:t>, Dec 2001:1921).  The history of Zaire under President Mobutu is a litany of disastrous actions in many areas including public health (see Laurie Garrett’s book </a:t>
            </a:r>
            <a:r>
              <a:rPr lang="en-US" altLang="en-US" i="1"/>
              <a:t>The Betrayal of public health</a:t>
            </a:r>
            <a:r>
              <a:rPr lang="en-US" altLang="en-US"/>
              <a:t>).  In the years following the collapse of the Soviet government, 9.7 million men in Russia “disappeared” presumably due to an upsurge in mortality and a lack of death registration.</a:t>
            </a:r>
          </a:p>
          <a:p>
            <a:pPr eaLnBrk="1" hangingPunct="1">
              <a:spcBef>
                <a:spcPct val="70000"/>
              </a:spcBef>
            </a:pPr>
            <a:r>
              <a:rPr lang="en-US" altLang="en-US"/>
              <a:t>These are only several of numerous examples.  Government after government has allowed the spread of HIV by denying its existence, denying the existence of the behaviors that transmit it, and suppressing news reporting about it.  Even in situations where the AIDS catastrophe threatens the country’s very existence, governments have avoided taking effective steps to control it.  China has failed to take effective preventive measures as its HIV epidemic is taking off, and India is moving to become one of the next mega-centers of HIV.</a:t>
            </a:r>
          </a:p>
          <a:p>
            <a:pPr eaLnBrk="1" hangingPunct="1">
              <a:spcBef>
                <a:spcPct val="70000"/>
              </a:spcBef>
            </a:pPr>
            <a:r>
              <a:rPr lang="en-US" altLang="en-US"/>
              <a:t>Although it is possible to have an effective public health system in a setting of low material resources </a:t>
            </a:r>
            <a:r>
              <a:rPr lang="en-US" altLang="en-US">
                <a:cs typeface="Times New Roman" panose="02020603050405020304" pitchFamily="18" charset="0"/>
              </a:rPr>
              <a:t>– Cuba provides an example – in most cases effective public health systems and governments are found in countries with developed economies and educated populations.  But world economic resources are very unequally distributed.</a:t>
            </a:r>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a:extLst>
              <a:ext uri="{FF2B5EF4-FFF2-40B4-BE49-F238E27FC236}">
                <a16:creationId xmlns:a16="http://schemas.microsoft.com/office/drawing/2014/main" id="{47CD8F55-098E-4059-9ECC-F6F33CAA37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F2102BB2-C315-4971-8ED1-D81D6AAE46B5}" type="slidenum">
              <a:rPr lang="en-US" altLang="en-US" sz="1200"/>
              <a:pPr algn="r" eaLnBrk="1" hangingPunct="1"/>
              <a:t>27</a:t>
            </a:fld>
            <a:endParaRPr lang="en-US" altLang="en-US" sz="1200"/>
          </a:p>
        </p:txBody>
      </p:sp>
      <p:sp>
        <p:nvSpPr>
          <p:cNvPr id="131075" name="Rectangle 2">
            <a:extLst>
              <a:ext uri="{FF2B5EF4-FFF2-40B4-BE49-F238E27FC236}">
                <a16:creationId xmlns:a16="http://schemas.microsoft.com/office/drawing/2014/main" id="{ED3A9E29-D668-4336-8E5C-1562D504E941}"/>
              </a:ext>
            </a:extLst>
          </p:cNvPr>
          <p:cNvSpPr>
            <a:spLocks noGrp="1" noRot="1" noChangeAspect="1" noChangeArrowheads="1" noTextEdit="1"/>
          </p:cNvSpPr>
          <p:nvPr>
            <p:ph type="sldImg"/>
          </p:nvPr>
        </p:nvSpPr>
        <p:spPr>
          <a:ln/>
        </p:spPr>
      </p:sp>
      <p:sp>
        <p:nvSpPr>
          <p:cNvPr id="131076" name="Rectangle 3">
            <a:extLst>
              <a:ext uri="{FF2B5EF4-FFF2-40B4-BE49-F238E27FC236}">
                <a16:creationId xmlns:a16="http://schemas.microsoft.com/office/drawing/2014/main" id="{72DBBCAF-9A19-47F8-97DD-2DE32154DABD}"/>
              </a:ext>
            </a:extLst>
          </p:cNvPr>
          <p:cNvSpPr>
            <a:spLocks noGrp="1" noChangeArrowheads="1"/>
          </p:cNvSpPr>
          <p:nvPr>
            <p:ph type="body" idx="1"/>
          </p:nvPr>
        </p:nvSpPr>
        <p:spPr>
          <a:xfrm>
            <a:off x="931863" y="4343400"/>
            <a:ext cx="51212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Although not a minority in most countries, women endure widespread discrimination and maltreatment.  In China, widespread preferences for boys over girls, together with the one-child policy, has resulted in a much higher abortion and infant death rates for girls, contributing to a sex ratio of 120 boys per 100 girls, the highest in the world.  (China has recently developed </a:t>
            </a:r>
            <a:r>
              <a:rPr lang="en-US" altLang="en-US" i="1" dirty="0"/>
              <a:t>Care for Girls</a:t>
            </a:r>
            <a:r>
              <a:rPr lang="en-US" altLang="en-US" dirty="0"/>
              <a:t>, to narrow the gap – </a:t>
            </a:r>
            <a:r>
              <a:rPr lang="en-US" altLang="en-US" i="1" dirty="0"/>
              <a:t>Science</a:t>
            </a:r>
            <a:r>
              <a:rPr lang="en-US" altLang="en-US" dirty="0"/>
              <a:t> 27 Feb 2009;323:1164).  It has also recently been reported that suicide rates in China are very high for women. In India, the phenomenon of “bride burning”, where the husband’s family murders his newly-wedded wife to keep her dowry (see </a:t>
            </a:r>
            <a:r>
              <a:rPr lang="en-US" altLang="en-US" i="1" dirty="0"/>
              <a:t>New York Times</a:t>
            </a:r>
            <a:r>
              <a:rPr lang="en-US" altLang="en-US" dirty="0"/>
              <a:t>, 12/26/2001, A1, A10), is another example of the kinds of behavior against women that are a major public health problem.  </a:t>
            </a:r>
          </a:p>
          <a:p>
            <a:pPr eaLnBrk="1" hangingPunct="1">
              <a:spcBef>
                <a:spcPct val="70000"/>
              </a:spcBef>
            </a:pPr>
            <a:r>
              <a:rPr lang="en-US" altLang="en-US" dirty="0"/>
              <a:t>The Taliban gave the world an example of the most extreme public subjugation of women, but in many countries in the Muslim world and sub-Saharan Africa women experience severe curtailment of human rights and opportunities. Among the innumerable examples was an incident in Pakistan in which a woman was raped by four men as punishment for her brother’s having sexual intercourse with a woman of high standing (NYT, 2002).  In Nigeria, a woman was sentenced to death by stoning for adultery (a year and several hearings later, an appeals court deemed her conviction invalid because she was already pregnant when Shariah law was implemented in her home province.  (http://www.snopes.com/inboxer/petition/amina.asp).</a:t>
            </a:r>
          </a:p>
          <a:p>
            <a:pPr eaLnBrk="1" hangingPunct="1">
              <a:spcBef>
                <a:spcPct val="70000"/>
              </a:spcBef>
            </a:pPr>
            <a:r>
              <a:rPr lang="en-US" altLang="en-US" dirty="0"/>
              <a:t>Thousands of women from Asia and, more recently, from Eastern Europe are lured or kidnapped each year and kept in brothels in Western Europe and other locations. Visit www.pbs.org/wgbh/pages/frontline/slaves/</a:t>
            </a:r>
          </a:p>
          <a:p>
            <a:pPr eaLnBrk="1" hangingPunct="1">
              <a:spcBef>
                <a:spcPct val="70000"/>
              </a:spcBef>
            </a:pPr>
            <a:endParaRPr lang="en-US" alt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a:extLst>
              <a:ext uri="{FF2B5EF4-FFF2-40B4-BE49-F238E27FC236}">
                <a16:creationId xmlns:a16="http://schemas.microsoft.com/office/drawing/2014/main" id="{003A91EE-3DB1-47BE-B6F8-247C5A814AA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C9AF9D3A-6383-4102-B0C1-776D2F2FE337}" type="slidenum">
              <a:rPr lang="en-US" altLang="en-US" sz="1200"/>
              <a:pPr algn="r" eaLnBrk="1" hangingPunct="1"/>
              <a:t>28</a:t>
            </a:fld>
            <a:endParaRPr lang="en-US" altLang="en-US" sz="1200"/>
          </a:p>
        </p:txBody>
      </p:sp>
      <p:sp>
        <p:nvSpPr>
          <p:cNvPr id="132099" name="Rectangle 2">
            <a:extLst>
              <a:ext uri="{FF2B5EF4-FFF2-40B4-BE49-F238E27FC236}">
                <a16:creationId xmlns:a16="http://schemas.microsoft.com/office/drawing/2014/main" id="{4AE2C4D0-BA29-468D-9E93-70AB1970087B}"/>
              </a:ext>
            </a:extLst>
          </p:cNvPr>
          <p:cNvSpPr>
            <a:spLocks noGrp="1" noRot="1" noChangeAspect="1" noChangeArrowheads="1" noTextEdit="1"/>
          </p:cNvSpPr>
          <p:nvPr>
            <p:ph type="sldImg"/>
          </p:nvPr>
        </p:nvSpPr>
        <p:spPr>
          <a:ln/>
        </p:spPr>
      </p:sp>
      <p:sp>
        <p:nvSpPr>
          <p:cNvPr id="132100" name="Rectangle 3">
            <a:extLst>
              <a:ext uri="{FF2B5EF4-FFF2-40B4-BE49-F238E27FC236}">
                <a16:creationId xmlns:a16="http://schemas.microsoft.com/office/drawing/2014/main" id="{39CC568D-2A34-417B-875F-156B41C20BE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The primary determinants of population health are social – “the conditions in which people are born, grow, live, work, and age, including the health system. These circumstances are shaped by the distribution of money, power and resources at global, national and local levels, which are themselves influenced by policy choices. The social determinants of health are mostly responsible for health inequities - the unfair and avoidable differences in health status seen within and between countries.” (www.who.int/social_determinants/en/).  This figure illustrates the strong, inverse relation between child mortality is strongly related to female primary school enrolment, though most of the high mortality rate countries are in Africa.</a:t>
            </a:r>
          </a:p>
          <a:p>
            <a:pPr eaLnBrk="1" hangingPunct="1"/>
            <a:endParaRPr lang="en-US" altLang="en-US" dirty="0"/>
          </a:p>
          <a:p>
            <a:pPr eaLnBrk="1" hangingPunct="1"/>
            <a:r>
              <a:rPr lang="en-US" altLang="en-US" dirty="0"/>
              <a:t>(AFR=WHO African Region, AMR=WHO Region of the Americas, EMR=WHO Eastern Mediterranean Region, EUR=WHO European Region, SEAR=WHO South-East Asia Region, WPR=WHO Western Pacific Region)</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a:extLst>
              <a:ext uri="{FF2B5EF4-FFF2-40B4-BE49-F238E27FC236}">
                <a16:creationId xmlns:a16="http://schemas.microsoft.com/office/drawing/2014/main" id="{04C8CFB2-FE70-4653-83A3-752CB78B694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1FC230C9-8963-4374-A08A-FE9A2842E2EA}" type="slidenum">
              <a:rPr lang="en-US" altLang="en-US" sz="1200"/>
              <a:pPr algn="r" eaLnBrk="1" hangingPunct="1"/>
              <a:t>29</a:t>
            </a:fld>
            <a:endParaRPr lang="en-US" altLang="en-US" sz="1200"/>
          </a:p>
        </p:txBody>
      </p:sp>
      <p:sp>
        <p:nvSpPr>
          <p:cNvPr id="133123" name="Rectangle 2">
            <a:extLst>
              <a:ext uri="{FF2B5EF4-FFF2-40B4-BE49-F238E27FC236}">
                <a16:creationId xmlns:a16="http://schemas.microsoft.com/office/drawing/2014/main" id="{937356D0-4E30-4D52-871A-DA20869E1718}"/>
              </a:ext>
            </a:extLst>
          </p:cNvPr>
          <p:cNvSpPr>
            <a:spLocks noGrp="1" noRot="1" noChangeAspect="1" noChangeArrowheads="1" noTextEdit="1"/>
          </p:cNvSpPr>
          <p:nvPr>
            <p:ph type="sldImg"/>
          </p:nvPr>
        </p:nvSpPr>
        <p:spPr>
          <a:ln/>
        </p:spPr>
      </p:sp>
      <p:sp>
        <p:nvSpPr>
          <p:cNvPr id="133124" name="Rectangle 3">
            <a:extLst>
              <a:ext uri="{FF2B5EF4-FFF2-40B4-BE49-F238E27FC236}">
                <a16:creationId xmlns:a16="http://schemas.microsoft.com/office/drawing/2014/main" id="{2BEE420F-4AFB-4DD6-B405-9393DB82DB5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The photograph on this slide, which appeared in a UNC publication, is one of an infinite number that remind us of the conditions of daily living for a large portion of the world’s population.  This particular photograph shows a UNC undergraduate, Rye Barcott, visiting a Kenyan township lacking water supply, schools, and recreation for youth.  Barcott went on to found Carolina for Kibera, Inc.</a:t>
            </a:r>
          </a:p>
          <a:p>
            <a:pPr eaLnBrk="1" hangingPunct="1"/>
            <a:endParaRPr lang="en-US" altLang="en-US"/>
          </a:p>
          <a:p>
            <a:pPr eaLnBrk="1" hangingPunct="1"/>
            <a:r>
              <a:rPr lang="en-US" altLang="en-US"/>
              <a:t>For the most part, poverty and underdevelopment are not traceable to individuals.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a:extLst>
              <a:ext uri="{FF2B5EF4-FFF2-40B4-BE49-F238E27FC236}">
                <a16:creationId xmlns:a16="http://schemas.microsoft.com/office/drawing/2014/main" id="{2F1C033E-4CCE-46CC-8A48-32B34EA2196A}"/>
              </a:ext>
            </a:extLst>
          </p:cNvPr>
          <p:cNvSpPr>
            <a:spLocks noGrp="1" noRot="1" noChangeAspect="1" noTextEdit="1"/>
          </p:cNvSpPr>
          <p:nvPr>
            <p:ph type="sldImg"/>
          </p:nvPr>
        </p:nvSpPr>
        <p:spPr>
          <a:ln/>
        </p:spPr>
      </p:sp>
      <p:sp>
        <p:nvSpPr>
          <p:cNvPr id="106499" name="Notes Placeholder 2">
            <a:extLst>
              <a:ext uri="{FF2B5EF4-FFF2-40B4-BE49-F238E27FC236}">
                <a16:creationId xmlns:a16="http://schemas.microsoft.com/office/drawing/2014/main" id="{C55AD45F-5060-43CF-A4F9-F9DD8563BA1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6500" name="Slide Number Placeholder 3">
            <a:extLst>
              <a:ext uri="{FF2B5EF4-FFF2-40B4-BE49-F238E27FC236}">
                <a16:creationId xmlns:a16="http://schemas.microsoft.com/office/drawing/2014/main" id="{65FB8676-1295-4F76-9DEF-6B832DBA02A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6A4575E8-1F02-406B-BEA7-2C524C73FF3E}" type="slidenum">
              <a:rPr lang="en-US" altLang="en-US" sz="1200"/>
              <a:pPr algn="r" eaLnBrk="1" hangingPunct="1"/>
              <a:t>3</a:t>
            </a:fld>
            <a:endParaRPr lang="en-US" altLang="en-US" sz="120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a:extLst>
              <a:ext uri="{FF2B5EF4-FFF2-40B4-BE49-F238E27FC236}">
                <a16:creationId xmlns:a16="http://schemas.microsoft.com/office/drawing/2014/main" id="{ECA22697-6311-43BD-A86B-6A8E95D238D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716ED709-F522-43B0-B22A-CDBA7F298782}" type="slidenum">
              <a:rPr lang="en-US" altLang="en-US" sz="1200"/>
              <a:pPr algn="r" eaLnBrk="1" hangingPunct="1"/>
              <a:t>30</a:t>
            </a:fld>
            <a:endParaRPr lang="en-US" altLang="en-US" sz="1200"/>
          </a:p>
        </p:txBody>
      </p:sp>
      <p:sp>
        <p:nvSpPr>
          <p:cNvPr id="134147" name="Rectangle 2">
            <a:extLst>
              <a:ext uri="{FF2B5EF4-FFF2-40B4-BE49-F238E27FC236}">
                <a16:creationId xmlns:a16="http://schemas.microsoft.com/office/drawing/2014/main" id="{A1E2D342-1E87-4D2D-A26D-45C65E2A93B0}"/>
              </a:ext>
            </a:extLst>
          </p:cNvPr>
          <p:cNvSpPr>
            <a:spLocks noGrp="1" noRot="1" noChangeAspect="1" noChangeArrowheads="1" noTextEdit="1"/>
          </p:cNvSpPr>
          <p:nvPr>
            <p:ph type="sldImg"/>
          </p:nvPr>
        </p:nvSpPr>
        <p:spPr>
          <a:ln/>
        </p:spPr>
      </p:sp>
      <p:sp>
        <p:nvSpPr>
          <p:cNvPr id="134148" name="Rectangle 3">
            <a:extLst>
              <a:ext uri="{FF2B5EF4-FFF2-40B4-BE49-F238E27FC236}">
                <a16:creationId xmlns:a16="http://schemas.microsoft.com/office/drawing/2014/main" id="{6954F43D-6BCA-4F15-88B0-884E593968C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There has been considerable progress since 1946 but we have a long way to travel to reach those goals.  Here are some statistics from the World Health Organization report World Health Statistics 2010.</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a:extLst>
              <a:ext uri="{FF2B5EF4-FFF2-40B4-BE49-F238E27FC236}">
                <a16:creationId xmlns:a16="http://schemas.microsoft.com/office/drawing/2014/main" id="{951F2A5D-6EA5-4160-8203-3A6B0AA1B8F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5E25B6D8-111F-4532-A261-37304398479A}" type="slidenum">
              <a:rPr lang="en-US" altLang="en-US" sz="1200"/>
              <a:pPr algn="r" eaLnBrk="1" hangingPunct="1"/>
              <a:t>31</a:t>
            </a:fld>
            <a:endParaRPr lang="en-US" altLang="en-US" sz="1200"/>
          </a:p>
        </p:txBody>
      </p:sp>
      <p:sp>
        <p:nvSpPr>
          <p:cNvPr id="135171" name="Rectangle 2">
            <a:extLst>
              <a:ext uri="{FF2B5EF4-FFF2-40B4-BE49-F238E27FC236}">
                <a16:creationId xmlns:a16="http://schemas.microsoft.com/office/drawing/2014/main" id="{7CBB2264-DD21-473F-9609-5FB15F84A1F6}"/>
              </a:ext>
            </a:extLst>
          </p:cNvPr>
          <p:cNvSpPr>
            <a:spLocks noGrp="1" noRot="1" noChangeAspect="1" noChangeArrowheads="1" noTextEdit="1"/>
          </p:cNvSpPr>
          <p:nvPr>
            <p:ph type="sldImg"/>
          </p:nvPr>
        </p:nvSpPr>
        <p:spPr>
          <a:ln/>
        </p:spPr>
      </p:sp>
      <p:sp>
        <p:nvSpPr>
          <p:cNvPr id="135172" name="Rectangle 3">
            <a:extLst>
              <a:ext uri="{FF2B5EF4-FFF2-40B4-BE49-F238E27FC236}">
                <a16:creationId xmlns:a16="http://schemas.microsoft.com/office/drawing/2014/main" id="{52A8DBBB-60FF-436A-AD2C-972ECEACABF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Years of life lost (YLL) due to premature mortality, in 2004:  234 YLL per 1,000/year in low-income countries, 103 in middle income countries, and 55 in high income countries.  The proportion due to communicable diseases falls from 69% to 8%, whereas that due to noncommunicable conditions rises from 21% to 77%.  Note, however, that the number of YLL due to noncommunicable conditions is greater in low income countries than in high income countries, because the YLL in low income countries is so much greater.</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a:extLst>
              <a:ext uri="{FF2B5EF4-FFF2-40B4-BE49-F238E27FC236}">
                <a16:creationId xmlns:a16="http://schemas.microsoft.com/office/drawing/2014/main" id="{ADD99E01-5760-41E5-B928-3B878E81805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5EAF2053-8B1D-462E-A23D-5DB0D68ED769}" type="slidenum">
              <a:rPr lang="en-US" altLang="en-US" sz="1200"/>
              <a:pPr algn="r" eaLnBrk="1" hangingPunct="1"/>
              <a:t>32</a:t>
            </a:fld>
            <a:endParaRPr lang="en-US" altLang="en-US" sz="1200"/>
          </a:p>
        </p:txBody>
      </p:sp>
      <p:sp>
        <p:nvSpPr>
          <p:cNvPr id="136195" name="Rectangle 2">
            <a:extLst>
              <a:ext uri="{FF2B5EF4-FFF2-40B4-BE49-F238E27FC236}">
                <a16:creationId xmlns:a16="http://schemas.microsoft.com/office/drawing/2014/main" id="{97934EF7-9EBE-42AE-9144-3A934E3E4823}"/>
              </a:ext>
            </a:extLst>
          </p:cNvPr>
          <p:cNvSpPr>
            <a:spLocks noGrp="1" noRot="1" noChangeAspect="1" noChangeArrowheads="1" noTextEdit="1"/>
          </p:cNvSpPr>
          <p:nvPr>
            <p:ph type="sldImg"/>
          </p:nvPr>
        </p:nvSpPr>
        <p:spPr>
          <a:ln/>
        </p:spPr>
      </p:sp>
      <p:sp>
        <p:nvSpPr>
          <p:cNvPr id="136196" name="Rectangle 3">
            <a:extLst>
              <a:ext uri="{FF2B5EF4-FFF2-40B4-BE49-F238E27FC236}">
                <a16:creationId xmlns:a16="http://schemas.microsoft.com/office/drawing/2014/main" id="{2AB7AC79-3DF5-430E-8195-835D4A318A3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Besides the data on life expectancy, which as you know is a summary of age-specific mortality rates, the WHO report estimates “healthy life expectancy”, which is a life expectancy reduced by expected morbidity and disability of 8 years for men and 9 years for women.</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a:extLst>
              <a:ext uri="{FF2B5EF4-FFF2-40B4-BE49-F238E27FC236}">
                <a16:creationId xmlns:a16="http://schemas.microsoft.com/office/drawing/2014/main" id="{A4ECB0C5-2055-432B-A3C9-DDAED55FEFC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37F5A904-19C8-4691-9718-E7E8BA4704C2}" type="slidenum">
              <a:rPr lang="en-US" altLang="en-US" sz="1200"/>
              <a:pPr algn="r" eaLnBrk="1" hangingPunct="1"/>
              <a:t>33</a:t>
            </a:fld>
            <a:endParaRPr lang="en-US" altLang="en-US" sz="1200"/>
          </a:p>
        </p:txBody>
      </p:sp>
      <p:sp>
        <p:nvSpPr>
          <p:cNvPr id="137219" name="Rectangle 2">
            <a:extLst>
              <a:ext uri="{FF2B5EF4-FFF2-40B4-BE49-F238E27FC236}">
                <a16:creationId xmlns:a16="http://schemas.microsoft.com/office/drawing/2014/main" id="{93911B6E-28CD-4754-8B81-85E6B2E72361}"/>
              </a:ext>
            </a:extLst>
          </p:cNvPr>
          <p:cNvSpPr>
            <a:spLocks noGrp="1" noRot="1" noChangeAspect="1" noChangeArrowheads="1" noTextEdit="1"/>
          </p:cNvSpPr>
          <p:nvPr>
            <p:ph type="sldImg"/>
          </p:nvPr>
        </p:nvSpPr>
        <p:spPr>
          <a:ln/>
        </p:spPr>
      </p:sp>
      <p:sp>
        <p:nvSpPr>
          <p:cNvPr id="137220" name="Rectangle 3">
            <a:extLst>
              <a:ext uri="{FF2B5EF4-FFF2-40B4-BE49-F238E27FC236}">
                <a16:creationId xmlns:a16="http://schemas.microsoft.com/office/drawing/2014/main" id="{8C94AF0E-99DD-4D56-AFAD-9AB28BA2A78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For example, this figure shows progress toward the goal for the mortality rate for children under age 5 years.  The figure shows substantial improvement from 1990 to 2008, and a strong relation to country income.  The rate was 157 per 1,000 live births in low income countries in 1990, 70 in lower middle income, 26 in upper middle income, and 11 in high income countries.  In 2008, the rates had fallen to 109, 36, 15, and 5, respectively – a great improvement but still a great disparity.</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a:extLst>
              <a:ext uri="{FF2B5EF4-FFF2-40B4-BE49-F238E27FC236}">
                <a16:creationId xmlns:a16="http://schemas.microsoft.com/office/drawing/2014/main" id="{73E4FAA5-D2EC-4EDE-9F7E-790E6E71224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82521B5F-A314-4CCB-8C76-BE13BE577486}" type="slidenum">
              <a:rPr lang="en-US" altLang="en-US" sz="1200"/>
              <a:pPr algn="r" eaLnBrk="1" hangingPunct="1"/>
              <a:t>34</a:t>
            </a:fld>
            <a:endParaRPr lang="en-US" altLang="en-US" sz="1200"/>
          </a:p>
        </p:txBody>
      </p:sp>
      <p:sp>
        <p:nvSpPr>
          <p:cNvPr id="138243" name="Rectangle 1026">
            <a:extLst>
              <a:ext uri="{FF2B5EF4-FFF2-40B4-BE49-F238E27FC236}">
                <a16:creationId xmlns:a16="http://schemas.microsoft.com/office/drawing/2014/main" id="{ABC8841C-EF37-4018-9823-0601A05E8555}"/>
              </a:ext>
            </a:extLst>
          </p:cNvPr>
          <p:cNvSpPr>
            <a:spLocks noGrp="1" noRot="1" noChangeAspect="1" noChangeArrowheads="1" noTextEdit="1"/>
          </p:cNvSpPr>
          <p:nvPr>
            <p:ph type="sldImg"/>
          </p:nvPr>
        </p:nvSpPr>
        <p:spPr>
          <a:ln/>
        </p:spPr>
      </p:sp>
      <p:sp>
        <p:nvSpPr>
          <p:cNvPr id="138244" name="Rectangle 1027">
            <a:extLst>
              <a:ext uri="{FF2B5EF4-FFF2-40B4-BE49-F238E27FC236}">
                <a16:creationId xmlns:a16="http://schemas.microsoft.com/office/drawing/2014/main" id="{FD3FEAB8-8DF7-4D12-B1DC-EE3AD49A904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This graph, from the Population Reference Bureau (www.prb.org) shows estimates of the number of malnourished children by world region in 1997 and projections for 2020.  Even by 2020 the number of malnourished children is projected to exceed 100 million.  (For more, see “Index tracks children’s well-being”, Paola </a:t>
            </a:r>
            <a:r>
              <a:rPr lang="en-US" altLang="en-US" dirty="0" err="1"/>
              <a:t>Scommegna</a:t>
            </a:r>
            <a:r>
              <a:rPr lang="en-US" altLang="en-US" dirty="0"/>
              <a:t>, </a:t>
            </a:r>
            <a:r>
              <a:rPr lang="en-US" altLang="en-US" i="1" dirty="0"/>
              <a:t>Population Today</a:t>
            </a:r>
            <a:r>
              <a:rPr lang="en-US" altLang="en-US" dirty="0"/>
              <a:t>, Nov/Dec 2001;29(8):1,4)</a:t>
            </a:r>
          </a:p>
          <a:p>
            <a:pPr eaLnBrk="1" hangingPunct="1">
              <a:spcBef>
                <a:spcPct val="80000"/>
              </a:spcBef>
            </a:pPr>
            <a:r>
              <a:rPr lang="en-US" altLang="en-US" dirty="0"/>
              <a:t>Educated mothers are far less likely to have undernourished children. (Health expectations: Celebrating achievements of the Cairo Consensus and highlighting the urgency for action. UN Population Fund and Population Reference Bureau, 2009: p19)</a:t>
            </a:r>
          </a:p>
          <a:p>
            <a:pPr eaLnBrk="1" hangingPunct="1"/>
            <a:endParaRPr lang="en-US" altLang="en-US"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a:extLst>
              <a:ext uri="{FF2B5EF4-FFF2-40B4-BE49-F238E27FC236}">
                <a16:creationId xmlns:a16="http://schemas.microsoft.com/office/drawing/2014/main" id="{9F76A5F2-AF50-43D7-AB09-E2D4AD0F4EB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FB4A83E1-2035-4D7C-B2FD-F76D3B346A6D}" type="slidenum">
              <a:rPr lang="en-US" altLang="en-US" sz="1200"/>
              <a:pPr algn="r" eaLnBrk="1" hangingPunct="1"/>
              <a:t>35</a:t>
            </a:fld>
            <a:endParaRPr lang="en-US" altLang="en-US" sz="1200"/>
          </a:p>
        </p:txBody>
      </p:sp>
      <p:sp>
        <p:nvSpPr>
          <p:cNvPr id="139267" name="Rectangle 2">
            <a:extLst>
              <a:ext uri="{FF2B5EF4-FFF2-40B4-BE49-F238E27FC236}">
                <a16:creationId xmlns:a16="http://schemas.microsoft.com/office/drawing/2014/main" id="{64A64AE8-DF71-441F-B437-2CEBDC3BB166}"/>
              </a:ext>
            </a:extLst>
          </p:cNvPr>
          <p:cNvSpPr>
            <a:spLocks noGrp="1" noRot="1" noChangeAspect="1" noChangeArrowheads="1" noTextEdit="1"/>
          </p:cNvSpPr>
          <p:nvPr>
            <p:ph type="sldImg"/>
          </p:nvPr>
        </p:nvSpPr>
        <p:spPr>
          <a:ln/>
        </p:spPr>
      </p:sp>
      <p:sp>
        <p:nvSpPr>
          <p:cNvPr id="139268" name="Rectangle 3">
            <a:extLst>
              <a:ext uri="{FF2B5EF4-FFF2-40B4-BE49-F238E27FC236}">
                <a16:creationId xmlns:a16="http://schemas.microsoft.com/office/drawing/2014/main" id="{A646AB1B-52B3-4CCB-AB37-B261715A3CE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Indeed, there has been a marked </a:t>
            </a:r>
            <a:r>
              <a:rPr lang="en-US" altLang="en-US" u="sng"/>
              <a:t>increase</a:t>
            </a:r>
            <a:r>
              <a:rPr lang="en-US" altLang="en-US"/>
              <a:t> in world income inequality:  a recent statistic is that the highest income 20% of the world population has 84% of all world income; the lowest 20% has 1.2%.</a:t>
            </a:r>
          </a:p>
          <a:p>
            <a:pPr eaLnBrk="1" hangingPunct="1">
              <a:spcBef>
                <a:spcPct val="80000"/>
              </a:spcBef>
            </a:pPr>
            <a:r>
              <a:rPr lang="en-US" altLang="en-US"/>
              <a:t>In </a:t>
            </a:r>
            <a:r>
              <a:rPr lang="en-US" altLang="en-US" i="1"/>
              <a:t>Planetary Overload</a:t>
            </a:r>
            <a:r>
              <a:rPr lang="en-US" altLang="en-US"/>
              <a:t>, Anthony McMichael identifies “the entrenched inequality between rich and poor countries, which predominantly reflects recent imperial history, power relationships and the global dominance of Western industrial technology and economic values” (p. 7) as the underlying problem that must be addressed in order to protect the global environment on which human health depends.  This inequality leads to “poverty-related, population growth and land degradation in poor countries” on the one hand, and on the other, “excessive consumption of energy and materials, with high production of wastes, in rich countries.” (p. 7)  These processes in turn threaten to impair “the stability and productivity of the biosphere’s natural systems.” (p. 7)</a:t>
            </a:r>
          </a:p>
          <a:p>
            <a:pPr eaLnBrk="1" hangingPunct="1">
              <a:spcBef>
                <a:spcPct val="80000"/>
              </a:spcBef>
            </a:pPr>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a:extLst>
              <a:ext uri="{FF2B5EF4-FFF2-40B4-BE49-F238E27FC236}">
                <a16:creationId xmlns:a16="http://schemas.microsoft.com/office/drawing/2014/main" id="{C0FE14BD-E5C0-40DC-91BF-F28E6FC1AA5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180B1A9B-2CE2-46A4-8386-4FF393CF43F0}" type="slidenum">
              <a:rPr lang="en-US" altLang="en-US" sz="1200"/>
              <a:pPr algn="r" eaLnBrk="1" hangingPunct="1"/>
              <a:t>36</a:t>
            </a:fld>
            <a:endParaRPr lang="en-US" altLang="en-US" sz="1200"/>
          </a:p>
        </p:txBody>
      </p:sp>
      <p:sp>
        <p:nvSpPr>
          <p:cNvPr id="140291" name="Rectangle 2">
            <a:extLst>
              <a:ext uri="{FF2B5EF4-FFF2-40B4-BE49-F238E27FC236}">
                <a16:creationId xmlns:a16="http://schemas.microsoft.com/office/drawing/2014/main" id="{CA00D992-D9BC-4E33-8A3A-0583FB7826A6}"/>
              </a:ext>
            </a:extLst>
          </p:cNvPr>
          <p:cNvSpPr>
            <a:spLocks noGrp="1" noRot="1" noChangeAspect="1" noChangeArrowheads="1" noTextEdit="1"/>
          </p:cNvSpPr>
          <p:nvPr>
            <p:ph type="sldImg"/>
          </p:nvPr>
        </p:nvSpPr>
        <p:spPr>
          <a:solidFill>
            <a:srgbClr val="FFFFFF"/>
          </a:solidFill>
          <a:ln/>
        </p:spPr>
      </p:sp>
      <p:sp>
        <p:nvSpPr>
          <p:cNvPr id="140292" name="Rectangle 3">
            <a:extLst>
              <a:ext uri="{FF2B5EF4-FFF2-40B4-BE49-F238E27FC236}">
                <a16:creationId xmlns:a16="http://schemas.microsoft.com/office/drawing/2014/main" id="{989583CD-8587-4EEC-8B9C-7F399DC8939A}"/>
              </a:ext>
            </a:extLst>
          </p:cNvPr>
          <p:cNvSpPr>
            <a:spLocks noGrp="1" noChangeArrowheads="1"/>
          </p:cNvSpPr>
          <p:nvPr>
            <p:ph type="body" idx="1"/>
          </p:nvPr>
        </p:nvSpPr>
        <p:spPr>
          <a:solidFill>
            <a:srgbClr val="FFFFFF"/>
          </a:solidFill>
          <a:ln>
            <a:solidFill>
              <a:srgbClr val="000000"/>
            </a:solidFill>
          </a:ln>
        </p:spPr>
        <p:txBody>
          <a:bodyPr/>
          <a:lstStyle/>
          <a:p>
            <a:pPr eaLnBrk="1" hangingPunct="1"/>
            <a:r>
              <a:rPr lang="en-US" altLang="en-US"/>
              <a:t>According to the UN Development Programme’s 2005 Human Development Report,“Wealthy countries give 1 billion U.S. dollars per year in agricultural aid to developing countries, while they subsidize their own agriculture with nearly 1 billion U.S. dollars per </a:t>
            </a:r>
            <a:r>
              <a:rPr lang="en-US" altLang="en-US" b="1"/>
              <a:t>day</a:t>
            </a:r>
            <a:r>
              <a:rPr lang="en-US" altLang="en-US"/>
              <a:t> {(10), p. 130, emphasis added}. </a:t>
            </a:r>
          </a:p>
          <a:p>
            <a:pPr eaLnBrk="1" hangingPunct="1"/>
            <a:r>
              <a:rPr lang="en-US" altLang="en-US"/>
              <a:t>Source: 10: UN Development Programme, http://hdr.undp.org/en/reports/global/hdr2005/</a:t>
            </a:r>
          </a:p>
          <a:p>
            <a:pPr eaLnBrk="1" hangingPunct="1">
              <a:spcBef>
                <a:spcPct val="80000"/>
              </a:spcBef>
            </a:pPr>
            <a:r>
              <a:rPr lang="en-US" altLang="en-US"/>
              <a:t>Per Lindskog: "According to the Human Development Report  'Rich country consumers and taxpayers are locked into financing policies that are destroying livelihoods in some of the world's poorest countries. . .  WTO rules threaten to systematically reinforce the disadvantages faced by developing countries and to further skew the benefits of global integration towards developed countries . . . The unbalanced agenda pursued by rich countries and failure to tackle agricultural subsidies are at the core of the problem.' {(10), p. 10}</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a:extLst>
              <a:ext uri="{FF2B5EF4-FFF2-40B4-BE49-F238E27FC236}">
                <a16:creationId xmlns:a16="http://schemas.microsoft.com/office/drawing/2014/main" id="{E9AD62D3-70D5-4F19-81EE-F92659DFD6E2}"/>
              </a:ext>
            </a:extLst>
          </p:cNvPr>
          <p:cNvSpPr>
            <a:spLocks noGrp="1" noRot="1" noChangeAspect="1" noTextEdit="1"/>
          </p:cNvSpPr>
          <p:nvPr>
            <p:ph type="sldImg"/>
          </p:nvPr>
        </p:nvSpPr>
        <p:spPr>
          <a:ln/>
        </p:spPr>
      </p:sp>
      <p:sp>
        <p:nvSpPr>
          <p:cNvPr id="141315" name="Notes Placeholder 2">
            <a:extLst>
              <a:ext uri="{FF2B5EF4-FFF2-40B4-BE49-F238E27FC236}">
                <a16:creationId xmlns:a16="http://schemas.microsoft.com/office/drawing/2014/main" id="{64FA4B9C-AA46-484B-8902-893180C1904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Examples:</a:t>
            </a:r>
          </a:p>
          <a:p>
            <a:endParaRPr lang="en-US" altLang="en-US"/>
          </a:p>
          <a:p>
            <a:r>
              <a:rPr lang="en-US" altLang="en-US"/>
              <a:t>"Forcing the Navy to sell cigarettes on ships: how the tobacco industry and politicians torpedoed Navy tobacco control.  </a:t>
            </a:r>
            <a:r>
              <a:rPr lang="en-US" altLang="en-US" i="1"/>
              <a:t>AJPH</a:t>
            </a:r>
            <a:r>
              <a:rPr lang="en-US" altLang="en-US"/>
              <a:t> March 2011;101(3):404-</a:t>
            </a:r>
          </a:p>
          <a:p>
            <a:endParaRPr lang="en-US" altLang="en-US"/>
          </a:p>
          <a:p>
            <a:r>
              <a:rPr lang="en-US" altLang="en-US"/>
              <a:t>"The inverse benefit law: how drug marketing undermines patient safety and public health" Howard Bordy and Donald W. Light. </a:t>
            </a:r>
            <a:r>
              <a:rPr lang="en-US" altLang="en-US" i="1"/>
              <a:t>AJPH</a:t>
            </a:r>
            <a:r>
              <a:rPr lang="en-US" altLang="en-US"/>
              <a:t> March 2011;101(3):399-</a:t>
            </a:r>
          </a:p>
          <a:p>
            <a:r>
              <a:rPr lang="en-US" altLang="en-US"/>
              <a:t> </a:t>
            </a:r>
          </a:p>
          <a:p>
            <a:endParaRPr lang="en-US" altLang="en-US"/>
          </a:p>
        </p:txBody>
      </p:sp>
      <p:sp>
        <p:nvSpPr>
          <p:cNvPr id="141316" name="Slide Number Placeholder 3">
            <a:extLst>
              <a:ext uri="{FF2B5EF4-FFF2-40B4-BE49-F238E27FC236}">
                <a16:creationId xmlns:a16="http://schemas.microsoft.com/office/drawing/2014/main" id="{C427B979-10A9-4CC2-973F-7894C054BA0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3EF98EF5-E3A5-49DC-BAE0-92FAEEA5A268}" type="slidenum">
              <a:rPr lang="en-US" altLang="en-US" sz="1200"/>
              <a:pPr algn="r" eaLnBrk="1" hangingPunct="1"/>
              <a:t>37</a:t>
            </a:fld>
            <a:endParaRPr lang="en-US" altLang="en-US" sz="120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a:extLst>
              <a:ext uri="{FF2B5EF4-FFF2-40B4-BE49-F238E27FC236}">
                <a16:creationId xmlns:a16="http://schemas.microsoft.com/office/drawing/2014/main" id="{18889031-DE3F-4096-928C-FE3FAA9BF7A6}"/>
              </a:ext>
            </a:extLst>
          </p:cNvPr>
          <p:cNvSpPr>
            <a:spLocks noGrp="1" noRot="1" noChangeAspect="1" noTextEdit="1"/>
          </p:cNvSpPr>
          <p:nvPr>
            <p:ph type="sldImg"/>
          </p:nvPr>
        </p:nvSpPr>
        <p:spPr>
          <a:ln/>
        </p:spPr>
      </p:sp>
      <p:sp>
        <p:nvSpPr>
          <p:cNvPr id="142339" name="Notes Placeholder 2">
            <a:extLst>
              <a:ext uri="{FF2B5EF4-FFF2-40B4-BE49-F238E27FC236}">
                <a16:creationId xmlns:a16="http://schemas.microsoft.com/office/drawing/2014/main" id="{B3D92F39-D8FE-49BC-AD53-5B70BD9172CC}"/>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42340" name="Slide Number Placeholder 3">
            <a:extLst>
              <a:ext uri="{FF2B5EF4-FFF2-40B4-BE49-F238E27FC236}">
                <a16:creationId xmlns:a16="http://schemas.microsoft.com/office/drawing/2014/main" id="{D995D8D6-4956-4682-B74E-6577FB220EEF}"/>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D66F81F9-33B7-49FA-AACB-E6C9E8DB2189}" type="slidenum">
              <a:rPr lang="en-US" altLang="en-US" sz="1200"/>
              <a:pPr algn="r" eaLnBrk="1" hangingPunct="1"/>
              <a:t>38</a:t>
            </a:fld>
            <a:endParaRPr lang="en-US" altLang="en-US" sz="120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a:extLst>
              <a:ext uri="{FF2B5EF4-FFF2-40B4-BE49-F238E27FC236}">
                <a16:creationId xmlns:a16="http://schemas.microsoft.com/office/drawing/2014/main" id="{376C7C86-1F29-4E43-8187-6E4A479352C7}"/>
              </a:ext>
            </a:extLst>
          </p:cNvPr>
          <p:cNvSpPr>
            <a:spLocks noGrp="1" noRot="1" noChangeAspect="1" noTextEdit="1"/>
          </p:cNvSpPr>
          <p:nvPr>
            <p:ph type="sldImg"/>
          </p:nvPr>
        </p:nvSpPr>
        <p:spPr>
          <a:ln/>
        </p:spPr>
      </p:sp>
      <p:sp>
        <p:nvSpPr>
          <p:cNvPr id="143363" name="Notes Placeholder 2">
            <a:extLst>
              <a:ext uri="{FF2B5EF4-FFF2-40B4-BE49-F238E27FC236}">
                <a16:creationId xmlns:a16="http://schemas.microsoft.com/office/drawing/2014/main" id="{7EC409D2-9367-427F-832D-5F6B64F1E82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43364" name="Slide Number Placeholder 3">
            <a:extLst>
              <a:ext uri="{FF2B5EF4-FFF2-40B4-BE49-F238E27FC236}">
                <a16:creationId xmlns:a16="http://schemas.microsoft.com/office/drawing/2014/main" id="{33E34F91-E42B-4F91-BB38-35EF04994DF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08E1EF79-06DF-48A3-9008-FC91461DDDC6}" type="slidenum">
              <a:rPr lang="en-US" altLang="en-US" sz="1200"/>
              <a:pPr algn="r" eaLnBrk="1" hangingPunct="1"/>
              <a:t>39</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10F34CB0-7CBA-4C26-930E-FC10382EB8BD}"/>
              </a:ext>
            </a:extLst>
          </p:cNvPr>
          <p:cNvSpPr>
            <a:spLocks noGrp="1" noRot="1" noChangeAspect="1" noTextEdit="1"/>
          </p:cNvSpPr>
          <p:nvPr>
            <p:ph type="sldImg"/>
          </p:nvPr>
        </p:nvSpPr>
        <p:spPr>
          <a:ln/>
        </p:spPr>
      </p:sp>
      <p:sp>
        <p:nvSpPr>
          <p:cNvPr id="107523" name="Notes Placeholder 2">
            <a:extLst>
              <a:ext uri="{FF2B5EF4-FFF2-40B4-BE49-F238E27FC236}">
                <a16:creationId xmlns:a16="http://schemas.microsoft.com/office/drawing/2014/main" id="{5676CD51-AB42-4EF0-89CE-02A875A17972}"/>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7524" name="Slide Number Placeholder 3">
            <a:extLst>
              <a:ext uri="{FF2B5EF4-FFF2-40B4-BE49-F238E27FC236}">
                <a16:creationId xmlns:a16="http://schemas.microsoft.com/office/drawing/2014/main" id="{D0B0DB82-E752-4223-857F-8508D7B51651}"/>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791E5BAC-282E-4888-9040-E2AA7D3255DF}" type="slidenum">
              <a:rPr lang="en-US" altLang="en-US" sz="1200"/>
              <a:pPr algn="r" eaLnBrk="1" hangingPunct="1"/>
              <a:t>4</a:t>
            </a:fld>
            <a:endParaRPr lang="en-US" altLang="en-US" sz="120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a:extLst>
              <a:ext uri="{FF2B5EF4-FFF2-40B4-BE49-F238E27FC236}">
                <a16:creationId xmlns:a16="http://schemas.microsoft.com/office/drawing/2014/main" id="{8AE9134D-0592-4840-92DD-EE81C94FB76B}"/>
              </a:ext>
            </a:extLst>
          </p:cNvPr>
          <p:cNvSpPr>
            <a:spLocks noGrp="1" noRot="1" noChangeAspect="1" noTextEdit="1"/>
          </p:cNvSpPr>
          <p:nvPr>
            <p:ph type="sldImg"/>
          </p:nvPr>
        </p:nvSpPr>
        <p:spPr>
          <a:ln/>
        </p:spPr>
      </p:sp>
      <p:sp>
        <p:nvSpPr>
          <p:cNvPr id="144387" name="Notes Placeholder 2">
            <a:extLst>
              <a:ext uri="{FF2B5EF4-FFF2-40B4-BE49-F238E27FC236}">
                <a16:creationId xmlns:a16="http://schemas.microsoft.com/office/drawing/2014/main" id="{E6FA6776-2264-432E-B01C-A07956DB085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a:p>
            <a:r>
              <a:rPr lang="en-US" altLang="en-US"/>
              <a:t>"Protecting the last great tuna stocks." Christoper Pala. Science 29 May 2009;324:1133</a:t>
            </a:r>
          </a:p>
          <a:p>
            <a:endParaRPr lang="en-US" altLang="en-US"/>
          </a:p>
          <a:p>
            <a:r>
              <a:rPr lang="en-US" altLang="en-US"/>
              <a:t>"Peak oil production may already be here" Richard A. Kerr. Science 25 Mar 2011;331:1510-</a:t>
            </a:r>
          </a:p>
          <a:p>
            <a:endParaRPr lang="en-US" altLang="en-US"/>
          </a:p>
        </p:txBody>
      </p:sp>
      <p:sp>
        <p:nvSpPr>
          <p:cNvPr id="144388" name="Slide Number Placeholder 3">
            <a:extLst>
              <a:ext uri="{FF2B5EF4-FFF2-40B4-BE49-F238E27FC236}">
                <a16:creationId xmlns:a16="http://schemas.microsoft.com/office/drawing/2014/main" id="{756339B7-D5E1-43EE-8351-D73B7541141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87872B8A-E7C1-4CF5-A6D5-33252530FBE0}" type="slidenum">
              <a:rPr lang="en-US" altLang="en-US" sz="1200"/>
              <a:pPr algn="r" eaLnBrk="1" hangingPunct="1"/>
              <a:t>40</a:t>
            </a:fld>
            <a:endParaRPr lang="en-US" altLang="en-US" sz="120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a:extLst>
              <a:ext uri="{FF2B5EF4-FFF2-40B4-BE49-F238E27FC236}">
                <a16:creationId xmlns:a16="http://schemas.microsoft.com/office/drawing/2014/main" id="{CC33F4C4-D4FF-4147-B2FE-0559AAC200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07D8072C-2858-45C2-A892-E2FBDF9E8E3E}" type="slidenum">
              <a:rPr lang="en-US" altLang="en-US" sz="1200"/>
              <a:pPr algn="r" eaLnBrk="1" hangingPunct="1"/>
              <a:t>41</a:t>
            </a:fld>
            <a:endParaRPr lang="en-US" altLang="en-US" sz="1200"/>
          </a:p>
        </p:txBody>
      </p:sp>
      <p:sp>
        <p:nvSpPr>
          <p:cNvPr id="145411" name="Rectangle 2">
            <a:extLst>
              <a:ext uri="{FF2B5EF4-FFF2-40B4-BE49-F238E27FC236}">
                <a16:creationId xmlns:a16="http://schemas.microsoft.com/office/drawing/2014/main" id="{8884E325-7823-41A6-8D88-DA666A027F6F}"/>
              </a:ext>
            </a:extLst>
          </p:cNvPr>
          <p:cNvSpPr>
            <a:spLocks noGrp="1" noRot="1" noChangeAspect="1" noChangeArrowheads="1" noTextEdit="1"/>
          </p:cNvSpPr>
          <p:nvPr>
            <p:ph type="sldImg"/>
          </p:nvPr>
        </p:nvSpPr>
        <p:spPr>
          <a:ln/>
        </p:spPr>
      </p:sp>
      <p:sp>
        <p:nvSpPr>
          <p:cNvPr id="145412" name="Rectangle 3">
            <a:extLst>
              <a:ext uri="{FF2B5EF4-FFF2-40B4-BE49-F238E27FC236}">
                <a16:creationId xmlns:a16="http://schemas.microsoft.com/office/drawing/2014/main" id="{217C3B2B-BB3F-4378-9AA6-B777AF453C9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In his two books, </a:t>
            </a:r>
            <a:r>
              <a:rPr lang="en-US" altLang="en-US" i="1"/>
              <a:t>Planetary Overload</a:t>
            </a:r>
            <a:r>
              <a:rPr lang="en-US" altLang="en-US"/>
              <a:t> (1993) and </a:t>
            </a:r>
            <a:r>
              <a:rPr lang="en-US" altLang="en-US" i="1"/>
              <a:t>Human Frontiers, Environments and Disease Past Patterns, Uncertain Futures</a:t>
            </a:r>
            <a:r>
              <a:rPr lang="en-US" altLang="en-US"/>
              <a:t> (2001), Anthony McMichael, a prominent epidemiologist, sounds an alarm that humanity is altering the global ecosystem on which all life depends in ways that we do not understand and whose implications we do not know.  This is high-risk behavior, and an area of behavior that has become increasingly critical for public health:  behavior toward the environment.</a:t>
            </a:r>
          </a:p>
          <a:p>
            <a:pPr eaLnBrk="1" hangingPunct="1"/>
            <a:endParaRPr lang="en-US" altLang="en-US"/>
          </a:p>
          <a:p>
            <a:pPr algn="just" eaLnBrk="1" hangingPunct="1"/>
            <a:r>
              <a:rPr lang="en-US" altLang="en-US">
                <a:cs typeface="Times New Roman" panose="02020603050405020304" pitchFamily="18" charset="0"/>
              </a:rPr>
              <a:t>McMichael, Anthony J.  </a:t>
            </a:r>
            <a:r>
              <a:rPr lang="en-US" altLang="en-US" i="1">
                <a:cs typeface="Times New Roman" panose="02020603050405020304" pitchFamily="18" charset="0"/>
              </a:rPr>
              <a:t>Planetary overload: global environmental change and the health of the human species</a:t>
            </a:r>
            <a:r>
              <a:rPr lang="en-US" altLang="en-US">
                <a:cs typeface="Times New Roman" panose="02020603050405020304" pitchFamily="18" charset="0"/>
              </a:rPr>
              <a:t>.  NY, Cambridge, 1993.</a:t>
            </a:r>
          </a:p>
          <a:p>
            <a:pPr eaLnBrk="1" hangingPunct="1"/>
            <a:r>
              <a:rPr lang="en-US" altLang="en-US">
                <a:cs typeface="Times New Roman" panose="02020603050405020304" pitchFamily="18" charset="0"/>
              </a:rPr>
              <a:t>McMichael, Anthony J. </a:t>
            </a:r>
            <a:r>
              <a:rPr lang="en-US" altLang="en-US" i="1">
                <a:cs typeface="Times New Roman" panose="02020603050405020304" pitchFamily="18" charset="0"/>
              </a:rPr>
              <a:t>Human Frontiers, Environments and Disease Past Patterns, Uncertain Futures</a:t>
            </a:r>
            <a:r>
              <a:rPr lang="en-US" altLang="en-US">
                <a:cs typeface="Times New Roman" panose="02020603050405020304" pitchFamily="18" charset="0"/>
              </a:rPr>
              <a:t>.  Cambridge, Cambridge Univ, 2001.</a:t>
            </a:r>
          </a:p>
          <a:p>
            <a:pPr eaLnBrk="1" hangingPunct="1"/>
            <a:endParaRPr lang="en-US"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a:extLst>
              <a:ext uri="{FF2B5EF4-FFF2-40B4-BE49-F238E27FC236}">
                <a16:creationId xmlns:a16="http://schemas.microsoft.com/office/drawing/2014/main" id="{85D41177-CED3-4ACA-AB2D-26F66015BB1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005FF515-DB0B-4CA9-82E7-0EC73B6036F8}" type="slidenum">
              <a:rPr lang="en-US" altLang="en-US" sz="1200"/>
              <a:pPr algn="r" eaLnBrk="1" hangingPunct="1"/>
              <a:t>42</a:t>
            </a:fld>
            <a:endParaRPr lang="en-US" altLang="en-US" sz="1200"/>
          </a:p>
        </p:txBody>
      </p:sp>
      <p:sp>
        <p:nvSpPr>
          <p:cNvPr id="146435" name="Rectangle 2">
            <a:extLst>
              <a:ext uri="{FF2B5EF4-FFF2-40B4-BE49-F238E27FC236}">
                <a16:creationId xmlns:a16="http://schemas.microsoft.com/office/drawing/2014/main" id="{E59CAE74-029D-4D27-898F-C5995E0E9815}"/>
              </a:ext>
            </a:extLst>
          </p:cNvPr>
          <p:cNvSpPr>
            <a:spLocks noGrp="1" noRot="1" noChangeAspect="1" noChangeArrowheads="1" noTextEdit="1"/>
          </p:cNvSpPr>
          <p:nvPr>
            <p:ph type="sldImg"/>
          </p:nvPr>
        </p:nvSpPr>
        <p:spPr>
          <a:ln/>
        </p:spPr>
      </p:sp>
      <p:sp>
        <p:nvSpPr>
          <p:cNvPr id="146436" name="Rectangle 3">
            <a:extLst>
              <a:ext uri="{FF2B5EF4-FFF2-40B4-BE49-F238E27FC236}">
                <a16:creationId xmlns:a16="http://schemas.microsoft.com/office/drawing/2014/main" id="{D836E790-8069-4B96-8937-B852262EC43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Although McMichael presents the case in far greater detail, more eloquently, and with more thorough documentation, I will take some broad brush strokes.</a:t>
            </a:r>
          </a:p>
          <a:p>
            <a:pPr eaLnBrk="1" hangingPunct="1">
              <a:spcBef>
                <a:spcPct val="80000"/>
              </a:spcBef>
            </a:pPr>
            <a:r>
              <a:rPr lang="en-US" altLang="en-US" dirty="0"/>
              <a:t>Economic advancement has been responsible for much of the improvement in health and living standards in the world today.  But our current model of economic development comes at a price.  For example, a June 2001 report from the Asian Development Bank (www.adb.org) describes the high environmental cost of Asia’s economic development over the past few decades, in terms of pollution, deforestation, and inadequate sanitation, which are threatening to deplete and degrade forests, fisheries, and other natural resources.</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a:extLst>
              <a:ext uri="{FF2B5EF4-FFF2-40B4-BE49-F238E27FC236}">
                <a16:creationId xmlns:a16="http://schemas.microsoft.com/office/drawing/2014/main" id="{37901266-D7AF-4765-8739-BBA13A95955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C2ECF905-C11F-4EEB-97B3-EEE1A4F90C6A}" type="slidenum">
              <a:rPr lang="en-US" altLang="en-US" sz="1200"/>
              <a:pPr algn="r" eaLnBrk="1" hangingPunct="1"/>
              <a:t>43</a:t>
            </a:fld>
            <a:endParaRPr lang="en-US" altLang="en-US" sz="1200"/>
          </a:p>
        </p:txBody>
      </p:sp>
      <p:sp>
        <p:nvSpPr>
          <p:cNvPr id="147459" name="Rectangle 2">
            <a:extLst>
              <a:ext uri="{FF2B5EF4-FFF2-40B4-BE49-F238E27FC236}">
                <a16:creationId xmlns:a16="http://schemas.microsoft.com/office/drawing/2014/main" id="{383222BF-FD68-4BB1-93AE-278D0119169B}"/>
              </a:ext>
            </a:extLst>
          </p:cNvPr>
          <p:cNvSpPr>
            <a:spLocks noGrp="1" noRot="1" noChangeAspect="1" noChangeArrowheads="1" noTextEdit="1"/>
          </p:cNvSpPr>
          <p:nvPr>
            <p:ph type="sldImg"/>
          </p:nvPr>
        </p:nvSpPr>
        <p:spPr>
          <a:ln/>
        </p:spPr>
      </p:sp>
      <p:sp>
        <p:nvSpPr>
          <p:cNvPr id="147460" name="Rectangle 3">
            <a:extLst>
              <a:ext uri="{FF2B5EF4-FFF2-40B4-BE49-F238E27FC236}">
                <a16:creationId xmlns:a16="http://schemas.microsoft.com/office/drawing/2014/main" id="{2E1DAED6-8C34-4EE1-984E-87D6F1FE163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According to a special issue of </a:t>
            </a:r>
            <a:r>
              <a:rPr lang="en-US" altLang="en-US" i="1" dirty="0"/>
              <a:t>Population Report</a:t>
            </a:r>
            <a:r>
              <a:rPr lang="en-US" altLang="en-US" dirty="0"/>
              <a:t> from the Bloomberg School of Public Health, “Over 600 million people in cities of developing countries cannot meet their basic needs for shelter, water, food, health and education.” (</a:t>
            </a:r>
            <a:r>
              <a:rPr lang="en-US" altLang="en-US" i="1" dirty="0"/>
              <a:t>Population Report</a:t>
            </a:r>
            <a:r>
              <a:rPr lang="en-US" altLang="en-US" dirty="0"/>
              <a:t>, Johns Hopkins Bloomberg SPH, www.jhuccp.org [quoted in the </a:t>
            </a:r>
            <a:r>
              <a:rPr lang="en-US" altLang="en-US" i="1" dirty="0"/>
              <a:t>Nation’s Health</a:t>
            </a:r>
            <a:r>
              <a:rPr lang="en-US" altLang="en-US" dirty="0"/>
              <a:t> Aug 2001, p11])</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a:extLst>
              <a:ext uri="{FF2B5EF4-FFF2-40B4-BE49-F238E27FC236}">
                <a16:creationId xmlns:a16="http://schemas.microsoft.com/office/drawing/2014/main" id="{F01327AC-876E-4B7D-B814-FB7A694F3C7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C7C6457A-92C3-47BE-9646-CF511C3AEF21}" type="slidenum">
              <a:rPr lang="en-US" altLang="en-US" sz="1200"/>
              <a:pPr algn="r" eaLnBrk="1" hangingPunct="1"/>
              <a:t>44</a:t>
            </a:fld>
            <a:endParaRPr lang="en-US" altLang="en-US" sz="1200"/>
          </a:p>
        </p:txBody>
      </p:sp>
      <p:sp>
        <p:nvSpPr>
          <p:cNvPr id="148483" name="Rectangle 2">
            <a:extLst>
              <a:ext uri="{FF2B5EF4-FFF2-40B4-BE49-F238E27FC236}">
                <a16:creationId xmlns:a16="http://schemas.microsoft.com/office/drawing/2014/main" id="{2AB558E1-119F-4920-9F6B-1E8AE5C48661}"/>
              </a:ext>
            </a:extLst>
          </p:cNvPr>
          <p:cNvSpPr>
            <a:spLocks noGrp="1" noRot="1" noChangeAspect="1" noChangeArrowheads="1" noTextEdit="1"/>
          </p:cNvSpPr>
          <p:nvPr>
            <p:ph type="sldImg"/>
          </p:nvPr>
        </p:nvSpPr>
        <p:spPr>
          <a:ln/>
        </p:spPr>
      </p:sp>
      <p:sp>
        <p:nvSpPr>
          <p:cNvPr id="148484" name="Rectangle 3">
            <a:extLst>
              <a:ext uri="{FF2B5EF4-FFF2-40B4-BE49-F238E27FC236}">
                <a16:creationId xmlns:a16="http://schemas.microsoft.com/office/drawing/2014/main" id="{7EEE5109-CEFD-45C4-92B6-BAAE5C18431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In spite of world economic development, the problem is increasing.  By 2015, in the developing countries the number of cities with at least 10 million people is expected to rise from 3 in 1975 to 19 in 2015.  Four “mega-cities” (Bombay, Lagos, Dhaka, and Sao Paolo) will each have over 20 million inhabitants.</a:t>
            </a:r>
          </a:p>
          <a:p>
            <a:pPr eaLnBrk="1" hangingPunct="1">
              <a:spcBef>
                <a:spcPct val="80000"/>
              </a:spcBef>
            </a:pPr>
            <a:r>
              <a:rPr lang="en-US" altLang="en-US"/>
              <a:t>Nearly all world population growth will take place in the cities of the developing countries.  Although urban residents have lower birth rates than rural residents, migration from rural areas more than compensates for the difference.  From 1960-1990, 60% of growth in cities came from births, and 40% from rural migration and boundary expansion. Within a few years, half of the world’s population will live in cities, signaling a fundamental shift in modes of living.</a:t>
            </a:r>
          </a:p>
          <a:p>
            <a:pPr eaLnBrk="1" hangingPunct="1">
              <a:spcBef>
                <a:spcPct val="80000"/>
              </a:spcBef>
            </a:pPr>
            <a:r>
              <a:rPr lang="en-US" altLang="en-US"/>
              <a:t>Large cities can be lovely places, but as the history of 19</a:t>
            </a:r>
            <a:r>
              <a:rPr lang="en-US" altLang="en-US" baseline="30000"/>
              <a:t>th</a:t>
            </a:r>
            <a:r>
              <a:rPr lang="en-US" altLang="en-US"/>
              <a:t> century Britain and the United States demonstrated, crowded cities without clean drinking water, adequate sanitation, adequate food supplies, and ventilated dwellings are powerful engines for epidemic diseases.</a:t>
            </a: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7">
            <a:extLst>
              <a:ext uri="{FF2B5EF4-FFF2-40B4-BE49-F238E27FC236}">
                <a16:creationId xmlns:a16="http://schemas.microsoft.com/office/drawing/2014/main" id="{499407C3-99AE-496B-A498-3D6B36CBE0F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F38EFDAE-C459-4DEC-A2DA-0E7081825DE1}" type="slidenum">
              <a:rPr lang="en-US" altLang="en-US" sz="1200"/>
              <a:pPr algn="r" eaLnBrk="1" hangingPunct="1"/>
              <a:t>45</a:t>
            </a:fld>
            <a:endParaRPr lang="en-US" altLang="en-US" sz="1200"/>
          </a:p>
        </p:txBody>
      </p:sp>
      <p:sp>
        <p:nvSpPr>
          <p:cNvPr id="149507" name="Rectangle 2">
            <a:extLst>
              <a:ext uri="{FF2B5EF4-FFF2-40B4-BE49-F238E27FC236}">
                <a16:creationId xmlns:a16="http://schemas.microsoft.com/office/drawing/2014/main" id="{1BD7FCD2-0FF2-4DE5-90F7-4196905E0BD9}"/>
              </a:ext>
            </a:extLst>
          </p:cNvPr>
          <p:cNvSpPr>
            <a:spLocks noGrp="1" noRot="1" noChangeAspect="1" noChangeArrowheads="1" noTextEdit="1"/>
          </p:cNvSpPr>
          <p:nvPr>
            <p:ph type="sldImg"/>
          </p:nvPr>
        </p:nvSpPr>
        <p:spPr>
          <a:solidFill>
            <a:srgbClr val="FFFFFF"/>
          </a:solidFill>
          <a:ln/>
        </p:spPr>
      </p:sp>
      <p:sp>
        <p:nvSpPr>
          <p:cNvPr id="149508" name="Rectangle 3">
            <a:extLst>
              <a:ext uri="{FF2B5EF4-FFF2-40B4-BE49-F238E27FC236}">
                <a16:creationId xmlns:a16="http://schemas.microsoft.com/office/drawing/2014/main" id="{FBFA7A4A-A678-4E99-BFDB-336EBC272CD4}"/>
              </a:ext>
            </a:extLst>
          </p:cNvPr>
          <p:cNvSpPr>
            <a:spLocks noGrp="1" noChangeArrowheads="1"/>
          </p:cNvSpPr>
          <p:nvPr>
            <p:ph type="body" idx="1"/>
          </p:nvPr>
        </p:nvSpPr>
        <p:spPr>
          <a:solidFill>
            <a:srgbClr val="FFFFFF"/>
          </a:solidFill>
          <a:ln>
            <a:solidFill>
              <a:srgbClr val="000000"/>
            </a:solidFill>
          </a:ln>
        </p:spPr>
        <p:txBody>
          <a:bodyPr/>
          <a:lstStyle/>
          <a:p>
            <a:pPr eaLnBrk="1" hangingPunct="1">
              <a:spcBef>
                <a:spcPct val="80000"/>
              </a:spcBef>
            </a:pPr>
            <a:r>
              <a:rPr lang="en-US" altLang="en-US"/>
              <a:t>By 2030, when some of you will be the age that I am now, the population of such cities will have doubled in size, to a total of 4 billion people.  Thus, the urban population of the developing world will be equal to the size of the total 1990 developing world population.</a:t>
            </a:r>
          </a:p>
          <a:p>
            <a:pPr eaLnBrk="1" hangingPunct="1">
              <a:spcBef>
                <a:spcPct val="70000"/>
              </a:spcBef>
            </a:pPr>
            <a:r>
              <a:rPr lang="en-US" altLang="en-US"/>
              <a:t>Growing urbanization is bringing dramatic changes which are being largely ignored in thinking about the future (Meade and Earickson, 2000).  In 20 years, India will double in size, adding nearly 800 million people to its cities.  Lagos, Nigeria will grow to 25 million.  </a:t>
            </a:r>
          </a:p>
          <a:p>
            <a:pPr eaLnBrk="1" hangingPunct="1">
              <a:spcBef>
                <a:spcPct val="70000"/>
              </a:spcBef>
            </a:pPr>
            <a:r>
              <a:rPr lang="en-US" altLang="en-US"/>
              <a:t>According to Melinda Meade and Robert Earickson, we are approaching a qualitative change.  Historically, these authors explain, many communicable diseases flourished when the development of cities created adequate population density for microbes like measles.  But urbanization in the U.S. was “stepped migration”, the “classical” pattern – people move from farm to town, then to a nearby city, then to a distant, larger city, acquiring an urban lifestyle in the process.  In contrast, urbanization in the developing world is “chain migration” – people go directly from villages to cities, sometimes even bringing their farm animals with them.  U.S. cities grew at an annual rate of 1% per year, doubling in 70 years.  Many Asian and African cities are growing at annual rates of 7%, doubling in 10 years! </a:t>
            </a:r>
          </a:p>
          <a:p>
            <a:pPr eaLnBrk="1" hangingPunct="1">
              <a:spcBef>
                <a:spcPct val="70000"/>
              </a:spcBef>
            </a:pPr>
            <a:r>
              <a:rPr lang="en-US" altLang="en-US">
                <a:cs typeface="Times New Roman" panose="02020603050405020304" pitchFamily="18" charset="0"/>
              </a:rPr>
              <a:t>Meade, Melinda and Robert J. Earickson.  </a:t>
            </a:r>
            <a:r>
              <a:rPr lang="en-US" altLang="en-US" i="1">
                <a:cs typeface="Times New Roman" panose="02020603050405020304" pitchFamily="18" charset="0"/>
              </a:rPr>
              <a:t>Medical geography</a:t>
            </a:r>
            <a:r>
              <a:rPr lang="en-US" altLang="en-US">
                <a:cs typeface="Times New Roman" panose="02020603050405020304" pitchFamily="18" charset="0"/>
              </a:rPr>
              <a:t>.  2</a:t>
            </a:r>
            <a:r>
              <a:rPr lang="en-US" altLang="en-US" baseline="30000">
                <a:cs typeface="Times New Roman" panose="02020603050405020304" pitchFamily="18" charset="0"/>
              </a:rPr>
              <a:t>nd</a:t>
            </a:r>
            <a:r>
              <a:rPr lang="en-US" altLang="en-US">
                <a:cs typeface="Times New Roman" panose="02020603050405020304" pitchFamily="18" charset="0"/>
              </a:rPr>
              <a:t> ed.  NY, Guilford, 2000.</a:t>
            </a:r>
          </a:p>
          <a:p>
            <a:pPr eaLnBrk="1" hangingPunct="1"/>
            <a:endParaRPr lang="en-US" altLang="en-US"/>
          </a:p>
          <a:p>
            <a:pPr eaLnBrk="1" hangingPunct="1"/>
            <a:endParaRPr lang="en-US"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a:extLst>
              <a:ext uri="{FF2B5EF4-FFF2-40B4-BE49-F238E27FC236}">
                <a16:creationId xmlns:a16="http://schemas.microsoft.com/office/drawing/2014/main" id="{1256D73B-FBB6-4CB7-A154-D946E2639C8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3E2A858D-F133-4981-8ECC-6923585F7B85}" type="slidenum">
              <a:rPr lang="en-US" altLang="en-US" sz="1200"/>
              <a:pPr algn="r" eaLnBrk="1" hangingPunct="1"/>
              <a:t>46</a:t>
            </a:fld>
            <a:endParaRPr lang="en-US" altLang="en-US" sz="1200"/>
          </a:p>
        </p:txBody>
      </p:sp>
      <p:sp>
        <p:nvSpPr>
          <p:cNvPr id="150531" name="Rectangle 2">
            <a:extLst>
              <a:ext uri="{FF2B5EF4-FFF2-40B4-BE49-F238E27FC236}">
                <a16:creationId xmlns:a16="http://schemas.microsoft.com/office/drawing/2014/main" id="{69BB9675-70D2-4379-B580-C76887631CE7}"/>
              </a:ext>
            </a:extLst>
          </p:cNvPr>
          <p:cNvSpPr>
            <a:spLocks noGrp="1" noRot="1" noChangeAspect="1" noChangeArrowheads="1" noTextEdit="1"/>
          </p:cNvSpPr>
          <p:nvPr>
            <p:ph type="sldImg"/>
          </p:nvPr>
        </p:nvSpPr>
        <p:spPr>
          <a:ln/>
        </p:spPr>
      </p:sp>
      <p:sp>
        <p:nvSpPr>
          <p:cNvPr id="150532" name="Rectangle 3">
            <a:extLst>
              <a:ext uri="{FF2B5EF4-FFF2-40B4-BE49-F238E27FC236}">
                <a16:creationId xmlns:a16="http://schemas.microsoft.com/office/drawing/2014/main" id="{461FD2A8-A96B-4663-B8B4-3263A88C2B5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a:extLst>
              <a:ext uri="{FF2B5EF4-FFF2-40B4-BE49-F238E27FC236}">
                <a16:creationId xmlns:a16="http://schemas.microsoft.com/office/drawing/2014/main" id="{FDA8D7EC-4961-4ECD-9BE8-438620801E0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1C79FAEC-2083-4F10-BC00-518E7721EAD4}" type="slidenum">
              <a:rPr lang="en-US" altLang="en-US" sz="1200"/>
              <a:pPr algn="r" eaLnBrk="1" hangingPunct="1"/>
              <a:t>47</a:t>
            </a:fld>
            <a:endParaRPr lang="en-US" altLang="en-US" sz="1200"/>
          </a:p>
        </p:txBody>
      </p:sp>
      <p:sp>
        <p:nvSpPr>
          <p:cNvPr id="151555" name="Rectangle 2">
            <a:extLst>
              <a:ext uri="{FF2B5EF4-FFF2-40B4-BE49-F238E27FC236}">
                <a16:creationId xmlns:a16="http://schemas.microsoft.com/office/drawing/2014/main" id="{0A244427-D3F4-4FE8-B966-CD3006C0F9D3}"/>
              </a:ext>
            </a:extLst>
          </p:cNvPr>
          <p:cNvSpPr>
            <a:spLocks noGrp="1" noRot="1" noChangeAspect="1" noChangeArrowheads="1" noTextEdit="1"/>
          </p:cNvSpPr>
          <p:nvPr>
            <p:ph type="sldImg"/>
          </p:nvPr>
        </p:nvSpPr>
        <p:spPr>
          <a:solidFill>
            <a:srgbClr val="FFFFFF"/>
          </a:solidFill>
          <a:ln/>
        </p:spPr>
      </p:sp>
      <p:sp>
        <p:nvSpPr>
          <p:cNvPr id="151556" name="Rectangle 3">
            <a:extLst>
              <a:ext uri="{FF2B5EF4-FFF2-40B4-BE49-F238E27FC236}">
                <a16:creationId xmlns:a16="http://schemas.microsoft.com/office/drawing/2014/main" id="{A9FD3D05-BC82-43D4-B686-F677E8BD06D3}"/>
              </a:ext>
            </a:extLst>
          </p:cNvPr>
          <p:cNvSpPr>
            <a:spLocks noGrp="1" noChangeArrowheads="1"/>
          </p:cNvSpPr>
          <p:nvPr>
            <p:ph type="body" idx="1"/>
          </p:nvPr>
        </p:nvSpPr>
        <p:spPr>
          <a:solidFill>
            <a:srgbClr val="FFFFFF"/>
          </a:solidFill>
          <a:ln>
            <a:solidFill>
              <a:srgbClr val="000000"/>
            </a:solidFill>
          </a:ln>
        </p:spPr>
        <p:txBody>
          <a:bodyPr/>
          <a:lstStyle/>
          <a:p>
            <a:pPr eaLnBrk="1" hangingPunct="1">
              <a:spcBef>
                <a:spcPct val="80000"/>
              </a:spcBef>
            </a:pPr>
            <a:r>
              <a:rPr lang="en-US" altLang="en-US"/>
              <a:t>Anthony McMichael makes the point that the world has not yet collapsed only because most of the world lives at a level of privation that most Westerners would not accept (from the review by David Morens in </a:t>
            </a:r>
            <a:r>
              <a:rPr lang="en-US" altLang="en-US" i="1"/>
              <a:t>Science</a:t>
            </a:r>
            <a:r>
              <a:rPr lang="en-US" altLang="en-US"/>
              <a:t>, 23 Nov 2001; 294:1658-1659).</a:t>
            </a:r>
          </a:p>
          <a:p>
            <a:pPr eaLnBrk="1" hangingPunct="1">
              <a:spcBef>
                <a:spcPct val="80000"/>
              </a:spcBef>
            </a:pPr>
            <a:r>
              <a:rPr lang="en-US" altLang="en-US"/>
              <a:t>Before we consider a role for epidemiology, we need to briefly note the importance of government.</a:t>
            </a:r>
          </a:p>
          <a:p>
            <a:pPr eaLnBrk="1" hangingPunct="1">
              <a:spcBef>
                <a:spcPct val="80000"/>
              </a:spcBef>
            </a:pPr>
            <a:endParaRPr lang="en-US" altLang="en-US"/>
          </a:p>
          <a:p>
            <a:pPr eaLnBrk="1" hangingPunct="1">
              <a:spcBef>
                <a:spcPct val="80000"/>
              </a:spcBef>
            </a:pPr>
            <a:endParaRPr lang="en-US"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Slide Image Placeholder 1">
            <a:extLst>
              <a:ext uri="{FF2B5EF4-FFF2-40B4-BE49-F238E27FC236}">
                <a16:creationId xmlns:a16="http://schemas.microsoft.com/office/drawing/2014/main" id="{2477228F-0B0F-4275-B2A3-00C664FAC2D7}"/>
              </a:ext>
            </a:extLst>
          </p:cNvPr>
          <p:cNvSpPr>
            <a:spLocks noGrp="1" noRot="1" noChangeAspect="1" noTextEdit="1"/>
          </p:cNvSpPr>
          <p:nvPr>
            <p:ph type="sldImg"/>
          </p:nvPr>
        </p:nvSpPr>
        <p:spPr>
          <a:ln/>
        </p:spPr>
      </p:sp>
      <p:sp>
        <p:nvSpPr>
          <p:cNvPr id="152579" name="Notes Placeholder 2">
            <a:extLst>
              <a:ext uri="{FF2B5EF4-FFF2-40B4-BE49-F238E27FC236}">
                <a16:creationId xmlns:a16="http://schemas.microsoft.com/office/drawing/2014/main" id="{CBCE4517-6B2F-4EE2-80FD-CE9DC9EA680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52580" name="Slide Number Placeholder 3">
            <a:extLst>
              <a:ext uri="{FF2B5EF4-FFF2-40B4-BE49-F238E27FC236}">
                <a16:creationId xmlns:a16="http://schemas.microsoft.com/office/drawing/2014/main" id="{E6641874-5371-48C1-853F-66830B99F83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CD367D3C-5B07-4416-9DFC-2706DE596136}" type="slidenum">
              <a:rPr lang="en-US" altLang="en-US" sz="1200"/>
              <a:pPr algn="r" eaLnBrk="1" hangingPunct="1"/>
              <a:t>48</a:t>
            </a:fld>
            <a:endParaRPr lang="en-US" altLang="en-US" sz="120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a:extLst>
              <a:ext uri="{FF2B5EF4-FFF2-40B4-BE49-F238E27FC236}">
                <a16:creationId xmlns:a16="http://schemas.microsoft.com/office/drawing/2014/main" id="{82388929-8726-49FB-9512-D67E6AE07EC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D45940D7-67DC-43A0-9ECF-7F48F6CC7306}" type="slidenum">
              <a:rPr lang="en-US" altLang="en-US" sz="1200"/>
              <a:pPr algn="r" eaLnBrk="1" hangingPunct="1"/>
              <a:t>49</a:t>
            </a:fld>
            <a:endParaRPr lang="en-US" altLang="en-US" sz="1200"/>
          </a:p>
        </p:txBody>
      </p:sp>
      <p:sp>
        <p:nvSpPr>
          <p:cNvPr id="153603" name="Rectangle 2">
            <a:extLst>
              <a:ext uri="{FF2B5EF4-FFF2-40B4-BE49-F238E27FC236}">
                <a16:creationId xmlns:a16="http://schemas.microsoft.com/office/drawing/2014/main" id="{5F70753E-C64E-49F5-8D6B-E3BD7EEFECDC}"/>
              </a:ext>
            </a:extLst>
          </p:cNvPr>
          <p:cNvSpPr>
            <a:spLocks noGrp="1" noRot="1" noChangeAspect="1" noChangeArrowheads="1" noTextEdit="1"/>
          </p:cNvSpPr>
          <p:nvPr>
            <p:ph type="sldImg"/>
          </p:nvPr>
        </p:nvSpPr>
        <p:spPr>
          <a:solidFill>
            <a:srgbClr val="FFFFFF"/>
          </a:solidFill>
          <a:ln/>
        </p:spPr>
      </p:sp>
      <p:sp>
        <p:nvSpPr>
          <p:cNvPr id="153604" name="Rectangle 3">
            <a:extLst>
              <a:ext uri="{FF2B5EF4-FFF2-40B4-BE49-F238E27FC236}">
                <a16:creationId xmlns:a16="http://schemas.microsoft.com/office/drawing/2014/main" id="{DAA63294-0F5E-44CA-B5B9-098441ED4C98}"/>
              </a:ext>
            </a:extLst>
          </p:cNvPr>
          <p:cNvSpPr>
            <a:spLocks noGrp="1" noChangeArrowheads="1"/>
          </p:cNvSpPr>
          <p:nvPr>
            <p:ph type="body" idx="1"/>
          </p:nvPr>
        </p:nvSpPr>
        <p:spPr>
          <a:solidFill>
            <a:srgbClr val="FFFFFF"/>
          </a:solidFill>
          <a:ln>
            <a:solidFill>
              <a:srgbClr val="000000"/>
            </a:solidFill>
          </a:ln>
        </p:spPr>
        <p:txBody>
          <a:bodyPr/>
          <a:lstStyle/>
          <a:p>
            <a:pPr eaLnBrk="1" hangingPunct="1"/>
            <a:r>
              <a:rPr lang="en-US" altLang="en-US"/>
              <a:t>More than half a century ago, in the 1946 Constitution of the World Health Organization, the nations of the world recognized a fundamental right to health.  The constitution states:</a:t>
            </a:r>
          </a:p>
          <a:p>
            <a:pPr eaLnBrk="1" hangingPunct="1">
              <a:spcBef>
                <a:spcPct val="80000"/>
              </a:spcBef>
            </a:pPr>
            <a:r>
              <a:rPr lang="en-US" altLang="en-US"/>
              <a:t>“The enjoyment of the highest attainable standard of health is one of the fundamental rights of every human being without distinction of race, religion, political belief, economic or social condition.” 1946 Constitution of the World Health Organization, </a:t>
            </a:r>
            <a:r>
              <a:rPr lang="en-US" altLang="en-US" i="1"/>
              <a:t>AJPH</a:t>
            </a:r>
            <a:r>
              <a:rPr lang="en-US" altLang="en-US"/>
              <a:t> Dec 2001:1923</a:t>
            </a:r>
          </a:p>
          <a:p>
            <a:pPr eaLnBrk="1" hangingPunct="1"/>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a:extLst>
              <a:ext uri="{FF2B5EF4-FFF2-40B4-BE49-F238E27FC236}">
                <a16:creationId xmlns:a16="http://schemas.microsoft.com/office/drawing/2014/main" id="{6BE86D2A-2C69-4CDC-B9F1-45CC9D339211}"/>
              </a:ext>
            </a:extLst>
          </p:cNvPr>
          <p:cNvSpPr>
            <a:spLocks noGrp="1" noRot="1" noChangeAspect="1" noTextEdit="1"/>
          </p:cNvSpPr>
          <p:nvPr>
            <p:ph type="sldImg"/>
          </p:nvPr>
        </p:nvSpPr>
        <p:spPr>
          <a:ln/>
        </p:spPr>
      </p:sp>
      <p:sp>
        <p:nvSpPr>
          <p:cNvPr id="108547" name="Notes Placeholder 2">
            <a:extLst>
              <a:ext uri="{FF2B5EF4-FFF2-40B4-BE49-F238E27FC236}">
                <a16:creationId xmlns:a16="http://schemas.microsoft.com/office/drawing/2014/main" id="{EA2293C2-C755-43B9-97BF-FE9916E99F5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8548" name="Slide Number Placeholder 3">
            <a:extLst>
              <a:ext uri="{FF2B5EF4-FFF2-40B4-BE49-F238E27FC236}">
                <a16:creationId xmlns:a16="http://schemas.microsoft.com/office/drawing/2014/main" id="{FD943307-10BC-415E-960B-C837326FBC8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D847CA4F-C5DD-4759-93FE-4136E86C4EBB}" type="slidenum">
              <a:rPr lang="en-US" altLang="en-US" sz="1200"/>
              <a:pPr algn="r" eaLnBrk="1" hangingPunct="1"/>
              <a:t>5</a:t>
            </a:fld>
            <a:endParaRPr lang="en-US" altLang="en-US" sz="120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7">
            <a:extLst>
              <a:ext uri="{FF2B5EF4-FFF2-40B4-BE49-F238E27FC236}">
                <a16:creationId xmlns:a16="http://schemas.microsoft.com/office/drawing/2014/main" id="{3C0C6BCF-63C2-45FA-8EAA-3FAD4DE107B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BDB5F501-E7D8-4471-ADFE-DB69E9751431}" type="slidenum">
              <a:rPr lang="en-US" altLang="en-US" sz="1200"/>
              <a:pPr algn="r" eaLnBrk="1" hangingPunct="1"/>
              <a:t>50</a:t>
            </a:fld>
            <a:endParaRPr lang="en-US" altLang="en-US" sz="1200"/>
          </a:p>
        </p:txBody>
      </p:sp>
      <p:sp>
        <p:nvSpPr>
          <p:cNvPr id="154627" name="Rectangle 2">
            <a:extLst>
              <a:ext uri="{FF2B5EF4-FFF2-40B4-BE49-F238E27FC236}">
                <a16:creationId xmlns:a16="http://schemas.microsoft.com/office/drawing/2014/main" id="{5D5F45A6-77CB-40D6-8541-8E274697A8FE}"/>
              </a:ext>
            </a:extLst>
          </p:cNvPr>
          <p:cNvSpPr>
            <a:spLocks noGrp="1" noRot="1" noChangeAspect="1" noChangeArrowheads="1" noTextEdit="1"/>
          </p:cNvSpPr>
          <p:nvPr>
            <p:ph type="sldImg"/>
          </p:nvPr>
        </p:nvSpPr>
        <p:spPr>
          <a:solidFill>
            <a:srgbClr val="FFFFFF"/>
          </a:solidFill>
          <a:ln/>
        </p:spPr>
      </p:sp>
      <p:sp>
        <p:nvSpPr>
          <p:cNvPr id="154628" name="Rectangle 3">
            <a:extLst>
              <a:ext uri="{FF2B5EF4-FFF2-40B4-BE49-F238E27FC236}">
                <a16:creationId xmlns:a16="http://schemas.microsoft.com/office/drawing/2014/main" id="{2EE4F5B1-C43D-449A-97BC-B3339FD995A3}"/>
              </a:ext>
            </a:extLst>
          </p:cNvPr>
          <p:cNvSpPr>
            <a:spLocks noGrp="1" noChangeArrowheads="1"/>
          </p:cNvSpPr>
          <p:nvPr>
            <p:ph type="body" idx="1"/>
          </p:nvPr>
        </p:nvSpPr>
        <p:spPr>
          <a:solidFill>
            <a:srgbClr val="FFFFFF"/>
          </a:solidFill>
          <a:ln>
            <a:solidFill>
              <a:srgbClr val="000000"/>
            </a:solidFill>
          </a:ln>
        </p:spPr>
        <p:txBody>
          <a:bodyPr/>
          <a:lstStyle/>
          <a:p>
            <a:pPr eaLnBrk="1" hangingPunct="1"/>
            <a:r>
              <a:rPr lang="en-US" altLang="en-US"/>
              <a:t>Similarly, the Universal Declaration of Human Rights also recognizes the right to a standard of living adequate for health:</a:t>
            </a:r>
          </a:p>
          <a:p>
            <a:pPr eaLnBrk="1" hangingPunct="1">
              <a:spcBef>
                <a:spcPct val="80000"/>
              </a:spcBef>
            </a:pPr>
            <a:r>
              <a:rPr lang="en-US" altLang="en-US"/>
              <a:t>“a standard of living adequate for the health and well-being of himself and his family, including food, clothing, housing and medical care and necessary social services, and the right to security in the event of unemployment, sickness, disability, widowhood, old age or other lack of livelihood in circumstances beyond his control.” </a:t>
            </a:r>
            <a:r>
              <a:rPr lang="en-US" altLang="en-US" i="1"/>
              <a:t>AJPH</a:t>
            </a:r>
            <a:r>
              <a:rPr lang="en-US" altLang="en-US"/>
              <a:t> Dec 2001:1923</a:t>
            </a:r>
          </a:p>
          <a:p>
            <a:pPr eaLnBrk="1" hangingPunct="1"/>
            <a:endParaRPr lang="en-US"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a:extLst>
              <a:ext uri="{FF2B5EF4-FFF2-40B4-BE49-F238E27FC236}">
                <a16:creationId xmlns:a16="http://schemas.microsoft.com/office/drawing/2014/main" id="{9579913D-A109-48AD-81D4-BFED9ACC5A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49C28F75-7ABB-4474-B4E9-E02DC9D60CF7}" type="slidenum">
              <a:rPr lang="en-US" altLang="en-US" sz="1200"/>
              <a:pPr algn="r" eaLnBrk="1" hangingPunct="1"/>
              <a:t>51</a:t>
            </a:fld>
            <a:endParaRPr lang="en-US" altLang="en-US" sz="1200"/>
          </a:p>
        </p:txBody>
      </p:sp>
      <p:sp>
        <p:nvSpPr>
          <p:cNvPr id="155651" name="Rectangle 2">
            <a:extLst>
              <a:ext uri="{FF2B5EF4-FFF2-40B4-BE49-F238E27FC236}">
                <a16:creationId xmlns:a16="http://schemas.microsoft.com/office/drawing/2014/main" id="{D606B395-F284-4BD5-898A-B2FB4469F68E}"/>
              </a:ext>
            </a:extLst>
          </p:cNvPr>
          <p:cNvSpPr>
            <a:spLocks noGrp="1" noRot="1" noChangeAspect="1" noChangeArrowheads="1" noTextEdit="1"/>
          </p:cNvSpPr>
          <p:nvPr>
            <p:ph type="sldImg"/>
          </p:nvPr>
        </p:nvSpPr>
        <p:spPr>
          <a:ln/>
        </p:spPr>
      </p:sp>
      <p:sp>
        <p:nvSpPr>
          <p:cNvPr id="155652" name="Rectangle 3">
            <a:extLst>
              <a:ext uri="{FF2B5EF4-FFF2-40B4-BE49-F238E27FC236}">
                <a16:creationId xmlns:a16="http://schemas.microsoft.com/office/drawing/2014/main" id="{C842EC5A-BA5D-45EF-A399-03D7B8E4376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The WHO Health Indicators report shows the status and progress on 19 health-related Millennium Development Goals.</a:t>
            </a: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a:extLst>
              <a:ext uri="{FF2B5EF4-FFF2-40B4-BE49-F238E27FC236}">
                <a16:creationId xmlns:a16="http://schemas.microsoft.com/office/drawing/2014/main" id="{A1F70BEA-C650-44D1-B0EA-531D47DDB94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2C32D000-7885-490F-822A-22CED9E71397}" type="slidenum">
              <a:rPr lang="en-US" altLang="en-US" sz="1200"/>
              <a:pPr algn="r" eaLnBrk="1" hangingPunct="1"/>
              <a:t>52</a:t>
            </a:fld>
            <a:endParaRPr lang="en-US" altLang="en-US" sz="1200"/>
          </a:p>
        </p:txBody>
      </p:sp>
      <p:sp>
        <p:nvSpPr>
          <p:cNvPr id="156675" name="Rectangle 2">
            <a:extLst>
              <a:ext uri="{FF2B5EF4-FFF2-40B4-BE49-F238E27FC236}">
                <a16:creationId xmlns:a16="http://schemas.microsoft.com/office/drawing/2014/main" id="{2D90202B-180F-4E90-A4E5-516117D113D2}"/>
              </a:ext>
            </a:extLst>
          </p:cNvPr>
          <p:cNvSpPr>
            <a:spLocks noGrp="1" noRot="1" noChangeAspect="1" noChangeArrowheads="1" noTextEdit="1"/>
          </p:cNvSpPr>
          <p:nvPr>
            <p:ph type="sldImg"/>
          </p:nvPr>
        </p:nvSpPr>
        <p:spPr>
          <a:ln/>
        </p:spPr>
      </p:sp>
      <p:sp>
        <p:nvSpPr>
          <p:cNvPr id="156676" name="Rectangle 3">
            <a:extLst>
              <a:ext uri="{FF2B5EF4-FFF2-40B4-BE49-F238E27FC236}">
                <a16:creationId xmlns:a16="http://schemas.microsoft.com/office/drawing/2014/main" id="{CC6C0629-622A-4EA8-AABE-7B25DECD5AB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Is such extreme inequality a necessary part of the dramatic economic and technological advances that have come through capitalism and the global marketplace?  The genius in capitalism is the harnessing of self-interest for public gain.  Adam Smith’s metaphor for this process was the “invisible hand”:  “. . . By directing his industry in such a manner as to produce its greatest value, he intends only his own gain but is led by an invisible hand to promote . . . The interests of society more effectively than when he really intends to promote it.”  Adam Smith in </a:t>
            </a:r>
            <a:r>
              <a:rPr lang="en-US" altLang="en-US" i="1"/>
              <a:t>The Wealth of Nations</a:t>
            </a:r>
            <a:r>
              <a:rPr lang="en-US" altLang="en-US"/>
              <a:t>, quoted in John Bogle, Enough. p202</a:t>
            </a:r>
          </a:p>
          <a:p>
            <a:pPr eaLnBrk="1" hangingPunct="1"/>
            <a:endParaRPr lang="en-US" alt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a:extLst>
              <a:ext uri="{FF2B5EF4-FFF2-40B4-BE49-F238E27FC236}">
                <a16:creationId xmlns:a16="http://schemas.microsoft.com/office/drawing/2014/main" id="{966C9D1B-186F-4068-A6F0-F5FEF9313D0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47F7C971-AD96-45E8-AA21-D93CFA8CFF9C}" type="slidenum">
              <a:rPr lang="en-US" altLang="en-US" sz="1200"/>
              <a:pPr algn="r" eaLnBrk="1" hangingPunct="1"/>
              <a:t>53</a:t>
            </a:fld>
            <a:endParaRPr lang="en-US" altLang="en-US" sz="1200"/>
          </a:p>
        </p:txBody>
      </p:sp>
      <p:sp>
        <p:nvSpPr>
          <p:cNvPr id="157699" name="Rectangle 2">
            <a:extLst>
              <a:ext uri="{FF2B5EF4-FFF2-40B4-BE49-F238E27FC236}">
                <a16:creationId xmlns:a16="http://schemas.microsoft.com/office/drawing/2014/main" id="{99E3DBA9-20FF-48EB-B422-BD8929FE8ADC}"/>
              </a:ext>
            </a:extLst>
          </p:cNvPr>
          <p:cNvSpPr>
            <a:spLocks noGrp="1" noRot="1" noChangeAspect="1" noChangeArrowheads="1" noTextEdit="1"/>
          </p:cNvSpPr>
          <p:nvPr>
            <p:ph type="sldImg"/>
          </p:nvPr>
        </p:nvSpPr>
        <p:spPr>
          <a:ln/>
        </p:spPr>
      </p:sp>
      <p:sp>
        <p:nvSpPr>
          <p:cNvPr id="157700" name="Rectangle 3">
            <a:extLst>
              <a:ext uri="{FF2B5EF4-FFF2-40B4-BE49-F238E27FC236}">
                <a16:creationId xmlns:a16="http://schemas.microsoft.com/office/drawing/2014/main" id="{7B22635E-38F7-48F7-B895-DD395B832F8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a:t>
            </a:r>
          </a:p>
          <a:p>
            <a:pPr eaLnBrk="1" hangingPunct="1"/>
            <a:endParaRPr lang="en-US" alt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a:extLst>
              <a:ext uri="{FF2B5EF4-FFF2-40B4-BE49-F238E27FC236}">
                <a16:creationId xmlns:a16="http://schemas.microsoft.com/office/drawing/2014/main" id="{A979564A-6C7B-4193-856D-E8137FC7C6C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6D89CD01-F5F0-42EC-9839-8206A0A6D22F}" type="slidenum">
              <a:rPr lang="en-US" altLang="en-US" sz="1200"/>
              <a:pPr algn="r" eaLnBrk="1" hangingPunct="1"/>
              <a:t>54</a:t>
            </a:fld>
            <a:endParaRPr lang="en-US" altLang="en-US" sz="1200"/>
          </a:p>
        </p:txBody>
      </p:sp>
      <p:sp>
        <p:nvSpPr>
          <p:cNvPr id="158723" name="Rectangle 2">
            <a:extLst>
              <a:ext uri="{FF2B5EF4-FFF2-40B4-BE49-F238E27FC236}">
                <a16:creationId xmlns:a16="http://schemas.microsoft.com/office/drawing/2014/main" id="{D550D92B-0D1A-41B4-8599-66B8487075DA}"/>
              </a:ext>
            </a:extLst>
          </p:cNvPr>
          <p:cNvSpPr>
            <a:spLocks noGrp="1" noRot="1" noChangeAspect="1" noChangeArrowheads="1" noTextEdit="1"/>
          </p:cNvSpPr>
          <p:nvPr>
            <p:ph type="sldImg"/>
          </p:nvPr>
        </p:nvSpPr>
        <p:spPr>
          <a:ln/>
        </p:spPr>
      </p:sp>
      <p:sp>
        <p:nvSpPr>
          <p:cNvPr id="158724" name="Rectangle 3">
            <a:extLst>
              <a:ext uri="{FF2B5EF4-FFF2-40B4-BE49-F238E27FC236}">
                <a16:creationId xmlns:a16="http://schemas.microsoft.com/office/drawing/2014/main" id="{135F46C1-5465-4465-B0DA-2BD49FE5EA9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a:t>
            </a:r>
          </a:p>
          <a:p>
            <a:pPr eaLnBrk="1" hangingPunct="1"/>
            <a:endParaRPr lang="en-US" alt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a:extLst>
              <a:ext uri="{FF2B5EF4-FFF2-40B4-BE49-F238E27FC236}">
                <a16:creationId xmlns:a16="http://schemas.microsoft.com/office/drawing/2014/main" id="{6405CCE0-BC16-4323-93A8-DB1D6156E7E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EC2F74D4-8431-4117-AF35-5A75744D6294}" type="slidenum">
              <a:rPr lang="en-US" altLang="en-US" sz="1200"/>
              <a:pPr algn="r" eaLnBrk="1" hangingPunct="1"/>
              <a:t>55</a:t>
            </a:fld>
            <a:endParaRPr lang="en-US" altLang="en-US" sz="1200"/>
          </a:p>
        </p:txBody>
      </p:sp>
      <p:sp>
        <p:nvSpPr>
          <p:cNvPr id="159747" name="Rectangle 2">
            <a:extLst>
              <a:ext uri="{FF2B5EF4-FFF2-40B4-BE49-F238E27FC236}">
                <a16:creationId xmlns:a16="http://schemas.microsoft.com/office/drawing/2014/main" id="{110DA401-4190-40EF-85C4-A7CB398DAB7C}"/>
              </a:ext>
            </a:extLst>
          </p:cNvPr>
          <p:cNvSpPr>
            <a:spLocks noGrp="1" noRot="1" noChangeAspect="1" noChangeArrowheads="1" noTextEdit="1"/>
          </p:cNvSpPr>
          <p:nvPr>
            <p:ph type="sldImg"/>
          </p:nvPr>
        </p:nvSpPr>
        <p:spPr>
          <a:ln/>
        </p:spPr>
      </p:sp>
      <p:sp>
        <p:nvSpPr>
          <p:cNvPr id="159748" name="Rectangle 3">
            <a:extLst>
              <a:ext uri="{FF2B5EF4-FFF2-40B4-BE49-F238E27FC236}">
                <a16:creationId xmlns:a16="http://schemas.microsoft.com/office/drawing/2014/main" id="{30AFF6A0-FF69-46A3-B442-4EDA38BA91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2</a:t>
            </a:r>
          </a:p>
          <a:p>
            <a:pPr eaLnBrk="1" hangingPunct="1"/>
            <a:endParaRPr lang="en-US" alt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a:extLst>
              <a:ext uri="{FF2B5EF4-FFF2-40B4-BE49-F238E27FC236}">
                <a16:creationId xmlns:a16="http://schemas.microsoft.com/office/drawing/2014/main" id="{F5D40080-1D56-4654-AFF9-671A504F929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AC1B99EB-7C7F-46E4-AB0E-EE4AFB7F610E}" type="slidenum">
              <a:rPr lang="en-US" altLang="en-US" sz="1200"/>
              <a:pPr algn="r" eaLnBrk="1" hangingPunct="1"/>
              <a:t>56</a:t>
            </a:fld>
            <a:endParaRPr lang="en-US" altLang="en-US" sz="1200"/>
          </a:p>
        </p:txBody>
      </p:sp>
      <p:sp>
        <p:nvSpPr>
          <p:cNvPr id="160771" name="Rectangle 2">
            <a:extLst>
              <a:ext uri="{FF2B5EF4-FFF2-40B4-BE49-F238E27FC236}">
                <a16:creationId xmlns:a16="http://schemas.microsoft.com/office/drawing/2014/main" id="{1D035E52-D13E-48E6-A893-B415FC3180A4}"/>
              </a:ext>
            </a:extLst>
          </p:cNvPr>
          <p:cNvSpPr>
            <a:spLocks noGrp="1" noRot="1" noChangeAspect="1" noChangeArrowheads="1" noTextEdit="1"/>
          </p:cNvSpPr>
          <p:nvPr>
            <p:ph type="sldImg"/>
          </p:nvPr>
        </p:nvSpPr>
        <p:spPr>
          <a:ln/>
        </p:spPr>
      </p:sp>
      <p:sp>
        <p:nvSpPr>
          <p:cNvPr id="160772" name="Rectangle 3">
            <a:extLst>
              <a:ext uri="{FF2B5EF4-FFF2-40B4-BE49-F238E27FC236}">
                <a16:creationId xmlns:a16="http://schemas.microsoft.com/office/drawing/2014/main" id="{831CAD39-720A-4A94-B82C-21C46E0638E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Although the invisible hand is standard fare in introductory economics textbooks, much less attention is given to a companion principle:  “. . . This impartial spectator . . . Shows us the propriety of generosity and the deformity of injustice; the propriety of reining the greatest interests of our own, for the yet greater interests of others . . . In order to obtain the greatest benefit to ourselves.”  (Adam Smith in The Wealth of Nations, quoted in John Bogle, Enough. P203)</a:t>
            </a:r>
          </a:p>
          <a:p>
            <a:pPr eaLnBrk="1" hangingPunct="1">
              <a:spcBef>
                <a:spcPct val="80000"/>
              </a:spcBef>
            </a:pPr>
            <a:r>
              <a:rPr lang="en-US" altLang="en-US"/>
              <a:t>The economic crisis of 2008-2010 has demonstrated that greed without morality is not a secure foundation for prosperity.  </a:t>
            </a:r>
          </a:p>
          <a:p>
            <a:pPr eaLnBrk="1" hangingPunct="1"/>
            <a:endParaRPr lang="en-US" alt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Slide Image Placeholder 1">
            <a:extLst>
              <a:ext uri="{FF2B5EF4-FFF2-40B4-BE49-F238E27FC236}">
                <a16:creationId xmlns:a16="http://schemas.microsoft.com/office/drawing/2014/main" id="{097B0448-150B-43D7-AAED-FA95B75A787B}"/>
              </a:ext>
            </a:extLst>
          </p:cNvPr>
          <p:cNvSpPr>
            <a:spLocks noGrp="1" noRot="1" noChangeAspect="1" noTextEdit="1"/>
          </p:cNvSpPr>
          <p:nvPr>
            <p:ph type="sldImg"/>
          </p:nvPr>
        </p:nvSpPr>
        <p:spPr>
          <a:ln/>
        </p:spPr>
      </p:sp>
      <p:sp>
        <p:nvSpPr>
          <p:cNvPr id="161795" name="Notes Placeholder 2">
            <a:extLst>
              <a:ext uri="{FF2B5EF4-FFF2-40B4-BE49-F238E27FC236}">
                <a16:creationId xmlns:a16="http://schemas.microsoft.com/office/drawing/2014/main" id="{0C06613B-F1AF-4EE4-9129-018991A09F39}"/>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Pain</a:t>
            </a:r>
          </a:p>
          <a:p>
            <a:r>
              <a:rPr lang="en-US" altLang="en-US"/>
              <a:t>Pleasure</a:t>
            </a:r>
          </a:p>
          <a:p>
            <a:r>
              <a:rPr lang="en-US" altLang="en-US"/>
              <a:t>Appreciation</a:t>
            </a:r>
          </a:p>
          <a:p>
            <a:r>
              <a:rPr lang="en-US" altLang="en-US"/>
              <a:t>Wisdom of the elders</a:t>
            </a:r>
          </a:p>
          <a:p>
            <a:r>
              <a:rPr lang="en-US" altLang="en-US"/>
              <a:t>Tradition</a:t>
            </a:r>
          </a:p>
          <a:p>
            <a:r>
              <a:rPr lang="en-US" altLang="en-US"/>
              <a:t>Morality</a:t>
            </a:r>
          </a:p>
        </p:txBody>
      </p:sp>
      <p:sp>
        <p:nvSpPr>
          <p:cNvPr id="161796" name="Slide Number Placeholder 3">
            <a:extLst>
              <a:ext uri="{FF2B5EF4-FFF2-40B4-BE49-F238E27FC236}">
                <a16:creationId xmlns:a16="http://schemas.microsoft.com/office/drawing/2014/main" id="{CB226C65-20EC-440B-90AB-4C653B44556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CB8D8C5C-B1AD-4A4E-9DEE-AF5676FD6ACA}" type="slidenum">
              <a:rPr lang="en-US" altLang="en-US" sz="1200"/>
              <a:pPr algn="r" eaLnBrk="1" hangingPunct="1"/>
              <a:t>57</a:t>
            </a:fld>
            <a:endParaRPr lang="en-US" altLang="en-US" sz="120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a:extLst>
              <a:ext uri="{FF2B5EF4-FFF2-40B4-BE49-F238E27FC236}">
                <a16:creationId xmlns:a16="http://schemas.microsoft.com/office/drawing/2014/main" id="{DD661573-76E5-4B5B-A717-F9428EFCEC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B4524CE4-7B57-4D21-992B-89A969B14CDA}" type="slidenum">
              <a:rPr lang="en-US" altLang="en-US" sz="1200"/>
              <a:pPr algn="r" eaLnBrk="1" hangingPunct="1"/>
              <a:t>58</a:t>
            </a:fld>
            <a:endParaRPr lang="en-US" altLang="en-US" sz="1200"/>
          </a:p>
        </p:txBody>
      </p:sp>
      <p:sp>
        <p:nvSpPr>
          <p:cNvPr id="162819" name="Rectangle 1026">
            <a:extLst>
              <a:ext uri="{FF2B5EF4-FFF2-40B4-BE49-F238E27FC236}">
                <a16:creationId xmlns:a16="http://schemas.microsoft.com/office/drawing/2014/main" id="{F151D0AE-45A8-4C59-87DD-080FFE1878ED}"/>
              </a:ext>
            </a:extLst>
          </p:cNvPr>
          <p:cNvSpPr>
            <a:spLocks noGrp="1" noRot="1" noChangeAspect="1" noChangeArrowheads="1" noTextEdit="1"/>
          </p:cNvSpPr>
          <p:nvPr>
            <p:ph type="sldImg"/>
          </p:nvPr>
        </p:nvSpPr>
        <p:spPr>
          <a:ln/>
        </p:spPr>
      </p:sp>
      <p:sp>
        <p:nvSpPr>
          <p:cNvPr id="162820" name="Rectangle 1027">
            <a:extLst>
              <a:ext uri="{FF2B5EF4-FFF2-40B4-BE49-F238E27FC236}">
                <a16:creationId xmlns:a16="http://schemas.microsoft.com/office/drawing/2014/main" id="{F1470C74-0EF3-42C4-B62D-5643055FE5C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David Morens’ review of Anthony McMichael’s second book sees McMichael as making “a strong if understated case for broader thinking and broader planning, for getting and hanging onto ‘the big picture.’” (p.1659)  I would add that there is an urgent need to understand human behavioral tendencies and cognitive processes with much more sophistication than we do.  Ultimately we need to find ways to expand human awareness </a:t>
            </a:r>
            <a:r>
              <a:rPr lang="en-US" altLang="en-US">
                <a:cs typeface="Times New Roman" panose="02020603050405020304" pitchFamily="18" charset="0"/>
              </a:rPr>
              <a:t>– to foster the kind of broader thinking that Morens refers to.</a:t>
            </a:r>
          </a:p>
          <a:p>
            <a:pPr eaLnBrk="1" hangingPunct="1">
              <a:spcBef>
                <a:spcPct val="80000"/>
              </a:spcBef>
            </a:pPr>
            <a:r>
              <a:rPr lang="en-US" altLang="en-US"/>
              <a:t>Although there are almost certainly needs for changes in systems and institutions in order for humanity to meet challenges of our future, the fundamental need is for “better humans”.  Every manager knows that hiring “the best people for the job” provides the best prospects for success.  But the demands on humanity have changed, and there is a need for more “best people” and fewer “not so good people”.   Institutional behavior, corporate behavior, consumer behavior, political behavior </a:t>
            </a:r>
            <a:r>
              <a:rPr lang="en-US" altLang="en-US">
                <a:cs typeface="Times New Roman" panose="02020603050405020304" pitchFamily="18" charset="0"/>
              </a:rPr>
              <a:t>– all these are the behavior of people.</a:t>
            </a:r>
            <a:r>
              <a:rPr lang="en-US" altLang="en-US"/>
              <a:t>  Low levels of consciousness </a:t>
            </a:r>
            <a:r>
              <a:rPr lang="en-US" altLang="en-US">
                <a:cs typeface="Times New Roman" panose="02020603050405020304" pitchFamily="18" charset="0"/>
              </a:rPr>
              <a:t>– narrow awareness – constrain the quality of behavior of any group and organization.  Modern society can no longer afford to operate with widespread narrow awareness any more than it can function with widespread illiteracy.</a:t>
            </a:r>
          </a:p>
          <a:p>
            <a:pPr eaLnBrk="1" hangingPunct="1">
              <a:spcBef>
                <a:spcPct val="80000"/>
              </a:spcBef>
            </a:pPr>
            <a:r>
              <a:rPr lang="en-US" altLang="en-US"/>
              <a:t>Can we understand how humans think and behave?</a:t>
            </a: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7">
            <a:extLst>
              <a:ext uri="{FF2B5EF4-FFF2-40B4-BE49-F238E27FC236}">
                <a16:creationId xmlns:a16="http://schemas.microsoft.com/office/drawing/2014/main" id="{EDFD5088-3F78-44FE-B78A-786BB5CCB1A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D949AA48-D36A-40A5-B1A3-D41EBBE8B3AA}" type="slidenum">
              <a:rPr lang="en-US" altLang="en-US" sz="1200"/>
              <a:pPr algn="r" eaLnBrk="1" hangingPunct="1"/>
              <a:t>59</a:t>
            </a:fld>
            <a:endParaRPr lang="en-US" altLang="en-US" sz="1200"/>
          </a:p>
        </p:txBody>
      </p:sp>
      <p:sp>
        <p:nvSpPr>
          <p:cNvPr id="163843" name="Rectangle 2">
            <a:extLst>
              <a:ext uri="{FF2B5EF4-FFF2-40B4-BE49-F238E27FC236}">
                <a16:creationId xmlns:a16="http://schemas.microsoft.com/office/drawing/2014/main" id="{97E07F2A-290B-4723-B426-6AA13C0FB0D2}"/>
              </a:ext>
            </a:extLst>
          </p:cNvPr>
          <p:cNvSpPr>
            <a:spLocks noGrp="1" noRot="1" noChangeAspect="1" noChangeArrowheads="1" noTextEdit="1"/>
          </p:cNvSpPr>
          <p:nvPr>
            <p:ph type="sldImg"/>
          </p:nvPr>
        </p:nvSpPr>
        <p:spPr>
          <a:ln/>
        </p:spPr>
      </p:sp>
      <p:sp>
        <p:nvSpPr>
          <p:cNvPr id="163844" name="Rectangle 3">
            <a:extLst>
              <a:ext uri="{FF2B5EF4-FFF2-40B4-BE49-F238E27FC236}">
                <a16:creationId xmlns:a16="http://schemas.microsoft.com/office/drawing/2014/main" id="{264FB6A0-8679-4C04-ABA9-2295A3F8108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80000"/>
              </a:spcBef>
            </a:pPr>
            <a:r>
              <a:rPr lang="en-US" altLang="en-US" dirty="0"/>
              <a:t>Mistakes can be costly. Space exploration gives us several infamous examples, because the stakes are so high.  With the Genesis mission, for example, because of incorrect drawings, engineers installed critical sensors upside down in the Genesis sample return capsule, causing it to crash into the Utah desert.  I’ve already recounted how the Mars Climate Orbiter was lost because of  confusion about whether the force specifications were in metric or English units.  The Mars Polar Lander was lost because of a software error.  </a:t>
            </a:r>
            <a:r>
              <a:rPr lang="en-US" altLang="en-US" sz="1000" dirty="0"/>
              <a:t> (</a:t>
            </a:r>
            <a:r>
              <a:rPr lang="en-US" altLang="en-US" sz="1000" i="1" dirty="0"/>
              <a:t>Science</a:t>
            </a:r>
            <a:r>
              <a:rPr lang="en-US" altLang="en-US" sz="1000" dirty="0"/>
              <a:t>, 10/22/2004:306:587)</a:t>
            </a:r>
          </a:p>
          <a:p>
            <a:pPr eaLnBrk="1" hangingPunct="1">
              <a:spcBef>
                <a:spcPct val="80000"/>
              </a:spcBef>
            </a:pPr>
            <a:r>
              <a:rPr lang="en-US" altLang="en-US" dirty="0"/>
              <a:t>In April 20, 2010 an explosion and fire on a state-of-the-art offshore oil drilling rig (the semi-submersible </a:t>
            </a:r>
            <a:r>
              <a:rPr lang="en-US" altLang="en-US" i="1" dirty="0"/>
              <a:t>Deepwater Horizon</a:t>
            </a:r>
            <a:r>
              <a:rPr lang="en-US" altLang="en-US" dirty="0"/>
              <a:t>) off the Louisiana coast killed 11 workers and threatened a major environmental disaster in the Gulf of Mexico. According to the Kevin McGill and </a:t>
            </a:r>
            <a:r>
              <a:rPr lang="en-US" altLang="en-US" dirty="0" err="1"/>
              <a:t>Noaki</a:t>
            </a:r>
            <a:r>
              <a:rPr lang="en-US" altLang="en-US" dirty="0"/>
              <a:t> Schwartz of the Associated Press, as reported in the </a:t>
            </a:r>
            <a:r>
              <a:rPr lang="en-US" altLang="en-US" i="1" dirty="0"/>
              <a:t>NY Times</a:t>
            </a:r>
            <a:r>
              <a:rPr lang="en-US" altLang="en-US" dirty="0"/>
              <a:t> (www.nytimes.com/aponline/2010/04/24/us/AP-US-Louisiana-Oil-Rig-Explosion.html), a U.S. Minerals Management Service report documented more than 1,400 offshore oil drilling accidents between 2001 and 2007. The primary causes were such factors as lack of communication between the operator and contractors, a lack of written procedures, and a failure to enforce existing procedures, and only rarely equipment failure. “As a result of the findings, the MMS is developing new rules that would require rig operators to develop programs focused on preventing human error, an area that received relatively little attention in the past.”  Interestingly, a 1994  U.S. Minerals and Management Service review attributed 60-80% of failures of marine systems to “human error” (www.mms.gov/tarprojects/167.htm).</a:t>
            </a:r>
            <a:endParaRPr lang="en-US" altLang="en-US" sz="10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a:extLst>
              <a:ext uri="{FF2B5EF4-FFF2-40B4-BE49-F238E27FC236}">
                <a16:creationId xmlns:a16="http://schemas.microsoft.com/office/drawing/2014/main" id="{2F90C180-76F2-4ED3-ABA7-BD024A9EA5E8}"/>
              </a:ext>
            </a:extLst>
          </p:cNvPr>
          <p:cNvSpPr>
            <a:spLocks noGrp="1" noRot="1" noChangeAspect="1" noTextEdit="1"/>
          </p:cNvSpPr>
          <p:nvPr>
            <p:ph type="sldImg"/>
          </p:nvPr>
        </p:nvSpPr>
        <p:spPr>
          <a:ln/>
        </p:spPr>
      </p:sp>
      <p:sp>
        <p:nvSpPr>
          <p:cNvPr id="109571" name="Notes Placeholder 2">
            <a:extLst>
              <a:ext uri="{FF2B5EF4-FFF2-40B4-BE49-F238E27FC236}">
                <a16:creationId xmlns:a16="http://schemas.microsoft.com/office/drawing/2014/main" id="{5AAD0D9C-20F9-4FF1-91D1-6A3EFACD4856}"/>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9572" name="Slide Number Placeholder 3">
            <a:extLst>
              <a:ext uri="{FF2B5EF4-FFF2-40B4-BE49-F238E27FC236}">
                <a16:creationId xmlns:a16="http://schemas.microsoft.com/office/drawing/2014/main" id="{0F82FB16-210E-4601-8FF1-8D06CC89B7F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8E9452FC-4195-4919-800D-4D903CC33DA9}" type="slidenum">
              <a:rPr lang="en-US" altLang="en-US" sz="1200"/>
              <a:pPr algn="r" eaLnBrk="1" hangingPunct="1"/>
              <a:t>6</a:t>
            </a:fld>
            <a:endParaRPr lang="en-US" altLang="en-US" sz="120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a:extLst>
              <a:ext uri="{FF2B5EF4-FFF2-40B4-BE49-F238E27FC236}">
                <a16:creationId xmlns:a16="http://schemas.microsoft.com/office/drawing/2014/main" id="{10242258-06D2-4471-839D-40FDAB873D6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5B7F20F9-E20C-4A12-B014-820F684DF534}" type="slidenum">
              <a:rPr lang="en-US" altLang="en-US" sz="1200"/>
              <a:pPr algn="r" eaLnBrk="1" hangingPunct="1"/>
              <a:t>60</a:t>
            </a:fld>
            <a:endParaRPr lang="en-US" altLang="en-US" sz="1200"/>
          </a:p>
        </p:txBody>
      </p:sp>
      <p:sp>
        <p:nvSpPr>
          <p:cNvPr id="164867" name="Rectangle 2">
            <a:extLst>
              <a:ext uri="{FF2B5EF4-FFF2-40B4-BE49-F238E27FC236}">
                <a16:creationId xmlns:a16="http://schemas.microsoft.com/office/drawing/2014/main" id="{4C278084-26E3-44B9-97AC-4283D7DB9A67}"/>
              </a:ext>
            </a:extLst>
          </p:cNvPr>
          <p:cNvSpPr>
            <a:spLocks noGrp="1" noRot="1" noChangeAspect="1" noChangeArrowheads="1" noTextEdit="1"/>
          </p:cNvSpPr>
          <p:nvPr>
            <p:ph type="sldImg"/>
          </p:nvPr>
        </p:nvSpPr>
        <p:spPr>
          <a:xfrm>
            <a:off x="1174750" y="695325"/>
            <a:ext cx="4638675" cy="3479800"/>
          </a:xfrm>
          <a:ln/>
        </p:spPr>
      </p:sp>
      <p:sp>
        <p:nvSpPr>
          <p:cNvPr id="164868" name="Rectangle 3">
            <a:extLst>
              <a:ext uri="{FF2B5EF4-FFF2-40B4-BE49-F238E27FC236}">
                <a16:creationId xmlns:a16="http://schemas.microsoft.com/office/drawing/2014/main" id="{ACDE5501-AB5D-48A5-9730-76221C6CCFA0}"/>
              </a:ext>
            </a:extLst>
          </p:cNvPr>
          <p:cNvSpPr>
            <a:spLocks noGrp="1" noChangeArrowheads="1"/>
          </p:cNvSpPr>
          <p:nvPr>
            <p:ph type="body" idx="1"/>
          </p:nvPr>
        </p:nvSpPr>
        <p:spPr>
          <a:xfrm>
            <a:off x="1160463" y="4408488"/>
            <a:ext cx="4875212" cy="4179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80000"/>
              </a:spcBef>
            </a:pPr>
            <a:r>
              <a:rPr lang="en-US" altLang="en-US" dirty="0"/>
              <a:t> "It is unimaginable that the United States would have to contribute hundreds of billions of dollars and highly unlikely that we would have to contribute even tens of billions of dollars."</a:t>
            </a:r>
          </a:p>
          <a:p>
            <a:pPr algn="r" eaLnBrk="1" hangingPunct="1">
              <a:spcBef>
                <a:spcPct val="20000"/>
              </a:spcBef>
            </a:pPr>
            <a:r>
              <a:rPr lang="en-US" altLang="en-US" dirty="0"/>
              <a:t>Kenneth Pollack, former director for Persian Gulf affairs</a:t>
            </a:r>
            <a:br>
              <a:rPr lang="en-US" altLang="en-US" dirty="0"/>
            </a:br>
            <a:r>
              <a:rPr lang="en-US" altLang="en-US" dirty="0"/>
              <a:t>National Security Council, September 2002 </a:t>
            </a:r>
          </a:p>
          <a:p>
            <a:pPr eaLnBrk="1" hangingPunct="1">
              <a:spcBef>
                <a:spcPct val="80000"/>
              </a:spcBef>
            </a:pPr>
            <a:r>
              <a:rPr lang="en-US" altLang="en-US" dirty="0"/>
              <a:t>“There is a lot of money to pay for this that doesn't have to be US taxpayer money, and it starts with the assets of the Iraqi people. We are talking about a country that can really finance its own reconstruction and relatively soon.”</a:t>
            </a:r>
          </a:p>
          <a:p>
            <a:pPr algn="r" eaLnBrk="1" hangingPunct="1"/>
            <a:r>
              <a:rPr lang="en-US" altLang="en-US" dirty="0"/>
              <a:t>Paul Wolfowitz, Deputy Secretary of Defense</a:t>
            </a:r>
            <a:br>
              <a:rPr lang="en-US" altLang="en-US" dirty="0"/>
            </a:br>
            <a:r>
              <a:rPr lang="en-US" altLang="en-US" dirty="0"/>
              <a:t>testifying before the defense subcommittee of the</a:t>
            </a:r>
            <a:br>
              <a:rPr lang="en-US" altLang="en-US" dirty="0"/>
            </a:br>
            <a:r>
              <a:rPr lang="en-US" altLang="en-US" dirty="0"/>
              <a:t>House Appropriations Committee, March 27, 2003</a:t>
            </a:r>
          </a:p>
          <a:p>
            <a:pPr eaLnBrk="1" hangingPunct="1"/>
            <a:endParaRPr lang="en-US" altLang="en-US" dirty="0"/>
          </a:p>
          <a:p>
            <a:pPr eaLnBrk="1" hangingPunct="1"/>
            <a:r>
              <a:rPr lang="en-US" altLang="en-US" dirty="0"/>
              <a:t>“The United States is very committed to helping Iraq recover from the conflict, but Iraq will not require sustained aid.”</a:t>
            </a:r>
          </a:p>
          <a:p>
            <a:pPr algn="r" eaLnBrk="1" hangingPunct="1">
              <a:spcBef>
                <a:spcPct val="20000"/>
              </a:spcBef>
            </a:pPr>
            <a:r>
              <a:rPr lang="en-US" altLang="en-US" dirty="0"/>
              <a:t>Mitchell Daniels, director </a:t>
            </a:r>
            <a:br>
              <a:rPr lang="en-US" altLang="en-US" dirty="0"/>
            </a:br>
            <a:r>
              <a:rPr lang="en-US" altLang="en-US" dirty="0"/>
              <a:t>White House Office of Management and Budget </a:t>
            </a:r>
            <a:br>
              <a:rPr lang="en-US" altLang="en-US" dirty="0"/>
            </a:br>
            <a:r>
              <a:rPr lang="en-US" altLang="en-US" dirty="0"/>
              <a:t>April 21, 2003</a:t>
            </a:r>
          </a:p>
          <a:p>
            <a:pPr eaLnBrk="1" hangingPunct="1">
              <a:spcBef>
                <a:spcPct val="80000"/>
              </a:spcBef>
            </a:pPr>
            <a:r>
              <a:rPr lang="en-US" altLang="en-US" dirty="0"/>
              <a:t>These and many more at: www.thenation.com/doc/20080331/navasky_cerf</a:t>
            </a:r>
          </a:p>
          <a:p>
            <a:pPr eaLnBrk="1" hangingPunct="1"/>
            <a:endParaRPr lang="en-US" altLang="en-US" dirty="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7">
            <a:extLst>
              <a:ext uri="{FF2B5EF4-FFF2-40B4-BE49-F238E27FC236}">
                <a16:creationId xmlns:a16="http://schemas.microsoft.com/office/drawing/2014/main" id="{606998C8-D4B6-4110-8640-CE1BA9FBD90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BF55B941-59C8-4174-93FC-167BA74B3BBD}" type="slidenum">
              <a:rPr lang="en-US" altLang="en-US" sz="1200"/>
              <a:pPr algn="r" eaLnBrk="1" hangingPunct="1"/>
              <a:t>61</a:t>
            </a:fld>
            <a:endParaRPr lang="en-US" altLang="en-US" sz="1200"/>
          </a:p>
        </p:txBody>
      </p:sp>
      <p:sp>
        <p:nvSpPr>
          <p:cNvPr id="165891" name="Rectangle 1026">
            <a:extLst>
              <a:ext uri="{FF2B5EF4-FFF2-40B4-BE49-F238E27FC236}">
                <a16:creationId xmlns:a16="http://schemas.microsoft.com/office/drawing/2014/main" id="{12C81873-5FFF-434E-834D-6DA78D4D8768}"/>
              </a:ext>
            </a:extLst>
          </p:cNvPr>
          <p:cNvSpPr>
            <a:spLocks noGrp="1" noRot="1" noChangeAspect="1" noChangeArrowheads="1" noTextEdit="1"/>
          </p:cNvSpPr>
          <p:nvPr>
            <p:ph type="sldImg"/>
          </p:nvPr>
        </p:nvSpPr>
        <p:spPr>
          <a:ln/>
        </p:spPr>
      </p:sp>
      <p:sp>
        <p:nvSpPr>
          <p:cNvPr id="165892" name="Rectangle 1027">
            <a:extLst>
              <a:ext uri="{FF2B5EF4-FFF2-40B4-BE49-F238E27FC236}">
                <a16:creationId xmlns:a16="http://schemas.microsoft.com/office/drawing/2014/main" id="{E00E1262-4C0A-4A5E-92E8-DB7F4B682C0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This slide reminds us that despite a dramatic epidemic of HIV among gay males in San Francisco only about 15 years ago, tendencies such as denial, irrational optimism, and an inclination to downplay negative consequences can help history to repeat itself.  A familiar challenge in public health is to maintain motivation for prevention as treatments become more effective.  There is evidence that seeing HIV-infected persons living normal lives thanks to anti-retroviral medications has reduced the salience of HIV risk.  From a public health perspective that is of great concern, both because of the cost of treatment and also because the larger the number of people infected with HIV, the faster drug resistance develops.</a:t>
            </a:r>
          </a:p>
          <a:p>
            <a:pPr eaLnBrk="1" hangingPunct="1">
              <a:spcBef>
                <a:spcPct val="80000"/>
              </a:spcBef>
            </a:pPr>
            <a:r>
              <a:rPr lang="en-US" altLang="en-US"/>
              <a:t>(not read)  On another note, people in the U.S. spend billions of dollars on entertainment, and indeed government sees a need to promote consumption to keep the economy going.  But if we cannot save when we have extra, and so much of our resources go into entertainment, where will the resources come from to solve social and environmental problems?  A major unanswered question for Western economics is whether we can have affluence without overconsumption.</a:t>
            </a: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a:extLst>
              <a:ext uri="{FF2B5EF4-FFF2-40B4-BE49-F238E27FC236}">
                <a16:creationId xmlns:a16="http://schemas.microsoft.com/office/drawing/2014/main" id="{070F558C-36F6-46F7-AD6E-51F651C701F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A754B437-CDD2-4C08-9982-DBB2AACE05B1}" type="slidenum">
              <a:rPr lang="en-US" altLang="en-US" sz="1200"/>
              <a:pPr algn="r" eaLnBrk="1" hangingPunct="1"/>
              <a:t>62</a:t>
            </a:fld>
            <a:endParaRPr lang="en-US" altLang="en-US" sz="1200"/>
          </a:p>
        </p:txBody>
      </p:sp>
      <p:sp>
        <p:nvSpPr>
          <p:cNvPr id="166915" name="Rectangle 2">
            <a:extLst>
              <a:ext uri="{FF2B5EF4-FFF2-40B4-BE49-F238E27FC236}">
                <a16:creationId xmlns:a16="http://schemas.microsoft.com/office/drawing/2014/main" id="{C53C5A59-553B-48C4-A72A-CB988CFAC4C7}"/>
              </a:ext>
            </a:extLst>
          </p:cNvPr>
          <p:cNvSpPr>
            <a:spLocks noGrp="1" noRot="1" noChangeAspect="1" noChangeArrowheads="1" noTextEdit="1"/>
          </p:cNvSpPr>
          <p:nvPr>
            <p:ph type="sldImg"/>
          </p:nvPr>
        </p:nvSpPr>
        <p:spPr>
          <a:ln/>
        </p:spPr>
      </p:sp>
      <p:sp>
        <p:nvSpPr>
          <p:cNvPr id="166916" name="Rectangle 3">
            <a:extLst>
              <a:ext uri="{FF2B5EF4-FFF2-40B4-BE49-F238E27FC236}">
                <a16:creationId xmlns:a16="http://schemas.microsoft.com/office/drawing/2014/main" id="{426E1416-869F-4D60-A916-F261D91AD5F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t>
            </a: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a:extLst>
              <a:ext uri="{FF2B5EF4-FFF2-40B4-BE49-F238E27FC236}">
                <a16:creationId xmlns:a16="http://schemas.microsoft.com/office/drawing/2014/main" id="{961BDFB2-C0B4-4948-9E4D-B44F6D62BD3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4B70FE71-9AB2-4396-9B61-22D2F251750B}" type="slidenum">
              <a:rPr lang="en-US" altLang="en-US" sz="1200"/>
              <a:pPr algn="r" eaLnBrk="1" hangingPunct="1"/>
              <a:t>63</a:t>
            </a:fld>
            <a:endParaRPr lang="en-US" altLang="en-US" sz="1200"/>
          </a:p>
        </p:txBody>
      </p:sp>
      <p:sp>
        <p:nvSpPr>
          <p:cNvPr id="167939" name="Rectangle 2">
            <a:extLst>
              <a:ext uri="{FF2B5EF4-FFF2-40B4-BE49-F238E27FC236}">
                <a16:creationId xmlns:a16="http://schemas.microsoft.com/office/drawing/2014/main" id="{74D1A3A9-5413-484C-9E5A-FEA1AAAB60EA}"/>
              </a:ext>
            </a:extLst>
          </p:cNvPr>
          <p:cNvSpPr>
            <a:spLocks noGrp="1" noRot="1" noChangeAspect="1" noChangeArrowheads="1" noTextEdit="1"/>
          </p:cNvSpPr>
          <p:nvPr>
            <p:ph type="sldImg"/>
          </p:nvPr>
        </p:nvSpPr>
        <p:spPr>
          <a:ln/>
        </p:spPr>
      </p:sp>
      <p:sp>
        <p:nvSpPr>
          <p:cNvPr id="167940" name="Rectangle 3">
            <a:extLst>
              <a:ext uri="{FF2B5EF4-FFF2-40B4-BE49-F238E27FC236}">
                <a16:creationId xmlns:a16="http://schemas.microsoft.com/office/drawing/2014/main" id="{5E4E8DC9-7A5F-49A7-B7E5-4DB42732C1E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t>
            </a: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7">
            <a:extLst>
              <a:ext uri="{FF2B5EF4-FFF2-40B4-BE49-F238E27FC236}">
                <a16:creationId xmlns:a16="http://schemas.microsoft.com/office/drawing/2014/main" id="{917E6E98-153D-40B3-8C85-3D32C04494A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6319234E-811C-4903-8E87-2ACE427314A5}" type="slidenum">
              <a:rPr lang="en-US" altLang="en-US" sz="1200"/>
              <a:pPr algn="r" eaLnBrk="1" hangingPunct="1"/>
              <a:t>64</a:t>
            </a:fld>
            <a:endParaRPr lang="en-US" altLang="en-US" sz="1200"/>
          </a:p>
        </p:txBody>
      </p:sp>
      <p:sp>
        <p:nvSpPr>
          <p:cNvPr id="168963" name="Rectangle 2">
            <a:extLst>
              <a:ext uri="{FF2B5EF4-FFF2-40B4-BE49-F238E27FC236}">
                <a16:creationId xmlns:a16="http://schemas.microsoft.com/office/drawing/2014/main" id="{101A1AB8-6922-4DEB-BB1B-F32B38C92090}"/>
              </a:ext>
            </a:extLst>
          </p:cNvPr>
          <p:cNvSpPr>
            <a:spLocks noGrp="1" noRot="1" noChangeAspect="1" noChangeArrowheads="1" noTextEdit="1"/>
          </p:cNvSpPr>
          <p:nvPr>
            <p:ph type="sldImg"/>
          </p:nvPr>
        </p:nvSpPr>
        <p:spPr>
          <a:ln/>
        </p:spPr>
      </p:sp>
      <p:sp>
        <p:nvSpPr>
          <p:cNvPr id="168964" name="Rectangle 3">
            <a:extLst>
              <a:ext uri="{FF2B5EF4-FFF2-40B4-BE49-F238E27FC236}">
                <a16:creationId xmlns:a16="http://schemas.microsoft.com/office/drawing/2014/main" id="{45DEEDA6-B7A0-46DD-B735-3EB0D068AF9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When a substantial percentage of the U.S. population does rejects the theory of evolution, is it surprising that they reject other scientific theories?</a:t>
            </a:r>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7">
            <a:extLst>
              <a:ext uri="{FF2B5EF4-FFF2-40B4-BE49-F238E27FC236}">
                <a16:creationId xmlns:a16="http://schemas.microsoft.com/office/drawing/2014/main" id="{84C3D2B6-88F4-4EB0-8EBB-ABD018B922F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8CEE4F60-C09B-4A9A-9E74-7E11691571D8}" type="slidenum">
              <a:rPr lang="en-US" altLang="en-US" sz="1200"/>
              <a:pPr algn="r" eaLnBrk="1" hangingPunct="1"/>
              <a:t>65</a:t>
            </a:fld>
            <a:endParaRPr lang="en-US" altLang="en-US" sz="1200"/>
          </a:p>
        </p:txBody>
      </p:sp>
      <p:sp>
        <p:nvSpPr>
          <p:cNvPr id="169987" name="Rectangle 2">
            <a:extLst>
              <a:ext uri="{FF2B5EF4-FFF2-40B4-BE49-F238E27FC236}">
                <a16:creationId xmlns:a16="http://schemas.microsoft.com/office/drawing/2014/main" id="{DE55BA4C-7BFE-43FE-B9ED-5BC0243F98BC}"/>
              </a:ext>
            </a:extLst>
          </p:cNvPr>
          <p:cNvSpPr>
            <a:spLocks noGrp="1" noRot="1" noChangeAspect="1" noChangeArrowheads="1" noTextEdit="1"/>
          </p:cNvSpPr>
          <p:nvPr>
            <p:ph type="sldImg"/>
          </p:nvPr>
        </p:nvSpPr>
        <p:spPr>
          <a:ln/>
        </p:spPr>
      </p:sp>
      <p:sp>
        <p:nvSpPr>
          <p:cNvPr id="169988" name="Rectangle 3">
            <a:extLst>
              <a:ext uri="{FF2B5EF4-FFF2-40B4-BE49-F238E27FC236}">
                <a16:creationId xmlns:a16="http://schemas.microsoft.com/office/drawing/2014/main" id="{2344F554-9E4E-4029-AF69-DBF8004A71D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.Subcommittee on Energy and Power of the House Committee on Energy and Commerce hearing on “Climate science and EPA’s greenhouse gas regulations”</a:t>
            </a:r>
          </a:p>
          <a:p>
            <a:pPr eaLnBrk="1" hangingPunct="1"/>
            <a:r>
              <a:rPr lang="en-US" altLang="en-US"/>
              <a:t>Source: Epidemiology Monitor March 2011;32(3):1,4</a:t>
            </a:r>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7">
            <a:extLst>
              <a:ext uri="{FF2B5EF4-FFF2-40B4-BE49-F238E27FC236}">
                <a16:creationId xmlns:a16="http://schemas.microsoft.com/office/drawing/2014/main" id="{BFA49FBB-CF26-4254-9993-1EB4EB3CCDF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46A22C7F-1C28-4863-AE3C-2238386DFC1D}" type="slidenum">
              <a:rPr lang="en-US" altLang="en-US" sz="1200"/>
              <a:pPr algn="r" eaLnBrk="1" hangingPunct="1"/>
              <a:t>66</a:t>
            </a:fld>
            <a:endParaRPr lang="en-US" altLang="en-US" sz="1200"/>
          </a:p>
        </p:txBody>
      </p:sp>
      <p:sp>
        <p:nvSpPr>
          <p:cNvPr id="171011" name="Rectangle 2">
            <a:extLst>
              <a:ext uri="{FF2B5EF4-FFF2-40B4-BE49-F238E27FC236}">
                <a16:creationId xmlns:a16="http://schemas.microsoft.com/office/drawing/2014/main" id="{A7841C93-7DF9-41E9-9295-9EB6A051AC41}"/>
              </a:ext>
            </a:extLst>
          </p:cNvPr>
          <p:cNvSpPr>
            <a:spLocks noGrp="1" noRot="1" noChangeAspect="1" noChangeArrowheads="1" noTextEdit="1"/>
          </p:cNvSpPr>
          <p:nvPr>
            <p:ph type="sldImg"/>
          </p:nvPr>
        </p:nvSpPr>
        <p:spPr>
          <a:ln/>
        </p:spPr>
      </p:sp>
      <p:sp>
        <p:nvSpPr>
          <p:cNvPr id="171012" name="Rectangle 3">
            <a:extLst>
              <a:ext uri="{FF2B5EF4-FFF2-40B4-BE49-F238E27FC236}">
                <a16:creationId xmlns:a16="http://schemas.microsoft.com/office/drawing/2014/main" id="{EF156B18-1D4F-4BC7-BC4B-1BC6B03FEF8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.Subcommittee on Energy and Power of the House Committee on Energy and Commerce hearing on “Climate science and EPA’s greenhouse gas regulations”</a:t>
            </a:r>
          </a:p>
          <a:p>
            <a:pPr eaLnBrk="1" hangingPunct="1"/>
            <a:r>
              <a:rPr lang="en-US" altLang="en-US"/>
              <a:t>Source: Epidemiology Monitor March 2011;32(3):1,4</a:t>
            </a:r>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7">
            <a:extLst>
              <a:ext uri="{FF2B5EF4-FFF2-40B4-BE49-F238E27FC236}">
                <a16:creationId xmlns:a16="http://schemas.microsoft.com/office/drawing/2014/main" id="{76B3A0D5-6E66-4B2B-85D1-12D45EA0468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061F9B50-915A-41EB-BE11-E5D34ED7DA6A}" type="slidenum">
              <a:rPr lang="en-US" altLang="en-US" sz="1200"/>
              <a:pPr algn="r" eaLnBrk="1" hangingPunct="1"/>
              <a:t>67</a:t>
            </a:fld>
            <a:endParaRPr lang="en-US" altLang="en-US" sz="1200"/>
          </a:p>
        </p:txBody>
      </p:sp>
      <p:sp>
        <p:nvSpPr>
          <p:cNvPr id="172035" name="Rectangle 2">
            <a:extLst>
              <a:ext uri="{FF2B5EF4-FFF2-40B4-BE49-F238E27FC236}">
                <a16:creationId xmlns:a16="http://schemas.microsoft.com/office/drawing/2014/main" id="{8A608D0C-4ECE-4CE2-AFD7-408546E5FE3F}"/>
              </a:ext>
            </a:extLst>
          </p:cNvPr>
          <p:cNvSpPr>
            <a:spLocks noGrp="1" noRot="1" noChangeAspect="1" noChangeArrowheads="1" noTextEdit="1"/>
          </p:cNvSpPr>
          <p:nvPr>
            <p:ph type="sldImg"/>
          </p:nvPr>
        </p:nvSpPr>
        <p:spPr>
          <a:ln/>
        </p:spPr>
      </p:sp>
      <p:sp>
        <p:nvSpPr>
          <p:cNvPr id="172036" name="Rectangle 3">
            <a:extLst>
              <a:ext uri="{FF2B5EF4-FFF2-40B4-BE49-F238E27FC236}">
                <a16:creationId xmlns:a16="http://schemas.microsoft.com/office/drawing/2014/main" id="{6E1F7AFC-AB0B-4487-89C4-5434B048BC9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Subcommittee on Energy and Power of the House Committee on Energy and Commerce hearing on “Climate science and EPA’s greenhouse gas regulations”</a:t>
            </a:r>
          </a:p>
          <a:p>
            <a:pPr eaLnBrk="1" hangingPunct="1"/>
            <a:r>
              <a:rPr lang="en-US" altLang="en-US"/>
              <a:t>Source: Epidemiology Monitor March 2011;32(3):1,4,6</a:t>
            </a:r>
          </a:p>
          <a:p>
            <a:pPr eaLnBrk="1" hangingPunct="1"/>
            <a:endParaRPr lang="en-US" alt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7">
            <a:extLst>
              <a:ext uri="{FF2B5EF4-FFF2-40B4-BE49-F238E27FC236}">
                <a16:creationId xmlns:a16="http://schemas.microsoft.com/office/drawing/2014/main" id="{69955FEE-C78A-44F9-B642-D272A6671A5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389B3120-B0A3-4495-9D93-0F1F19082E74}" type="slidenum">
              <a:rPr lang="en-US" altLang="en-US" sz="1200"/>
              <a:pPr algn="r" eaLnBrk="1" hangingPunct="1"/>
              <a:t>68</a:t>
            </a:fld>
            <a:endParaRPr lang="en-US" altLang="en-US" sz="1200"/>
          </a:p>
        </p:txBody>
      </p:sp>
      <p:sp>
        <p:nvSpPr>
          <p:cNvPr id="173059" name="Rectangle 2">
            <a:extLst>
              <a:ext uri="{FF2B5EF4-FFF2-40B4-BE49-F238E27FC236}">
                <a16:creationId xmlns:a16="http://schemas.microsoft.com/office/drawing/2014/main" id="{A4727667-C103-47D7-B122-DC4F9EF107B8}"/>
              </a:ext>
            </a:extLst>
          </p:cNvPr>
          <p:cNvSpPr>
            <a:spLocks noGrp="1" noRot="1" noChangeAspect="1" noChangeArrowheads="1" noTextEdit="1"/>
          </p:cNvSpPr>
          <p:nvPr>
            <p:ph type="sldImg"/>
          </p:nvPr>
        </p:nvSpPr>
        <p:spPr>
          <a:ln/>
        </p:spPr>
      </p:sp>
      <p:sp>
        <p:nvSpPr>
          <p:cNvPr id="173060" name="Rectangle 3">
            <a:extLst>
              <a:ext uri="{FF2B5EF4-FFF2-40B4-BE49-F238E27FC236}">
                <a16:creationId xmlns:a16="http://schemas.microsoft.com/office/drawing/2014/main" id="{DE1EA3B3-D8C1-4939-9C23-C5D356C4877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t>
            </a:r>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7">
            <a:extLst>
              <a:ext uri="{FF2B5EF4-FFF2-40B4-BE49-F238E27FC236}">
                <a16:creationId xmlns:a16="http://schemas.microsoft.com/office/drawing/2014/main" id="{27BD1763-2EFF-4CCD-97DA-53605CAE3FD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1EA5E2E7-6B49-4D9E-B89E-0532C38113D4}" type="slidenum">
              <a:rPr lang="en-US" altLang="en-US" sz="1200"/>
              <a:pPr algn="r" eaLnBrk="1" hangingPunct="1"/>
              <a:t>69</a:t>
            </a:fld>
            <a:endParaRPr lang="en-US" altLang="en-US" sz="1200"/>
          </a:p>
        </p:txBody>
      </p:sp>
      <p:sp>
        <p:nvSpPr>
          <p:cNvPr id="174083" name="Rectangle 2">
            <a:extLst>
              <a:ext uri="{FF2B5EF4-FFF2-40B4-BE49-F238E27FC236}">
                <a16:creationId xmlns:a16="http://schemas.microsoft.com/office/drawing/2014/main" id="{00A9EA97-FBDF-4479-A0F3-5EC82E9D8A89}"/>
              </a:ext>
            </a:extLst>
          </p:cNvPr>
          <p:cNvSpPr>
            <a:spLocks noGrp="1" noRot="1" noChangeAspect="1" noChangeArrowheads="1" noTextEdit="1"/>
          </p:cNvSpPr>
          <p:nvPr>
            <p:ph type="sldImg"/>
          </p:nvPr>
        </p:nvSpPr>
        <p:spPr>
          <a:ln/>
        </p:spPr>
      </p:sp>
      <p:sp>
        <p:nvSpPr>
          <p:cNvPr id="174084" name="Rectangle 3">
            <a:extLst>
              <a:ext uri="{FF2B5EF4-FFF2-40B4-BE49-F238E27FC236}">
                <a16:creationId xmlns:a16="http://schemas.microsoft.com/office/drawing/2014/main" id="{E02ED1E4-F733-4DF8-AC9C-A2BE272FC87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 individuals automatically infer characteristics of social targets based on facial appearances (6).  Voters acting rationally, however, should change these initial classifications as they receive information about the target individual's values, performance, political affiliation and the like.  Unfortunately, voters are anchored in first impressions and do not appropriately correct initial inferences; additional information on the candidates does not change choices by much (5)."</a:t>
            </a:r>
          </a:p>
          <a:p>
            <a:pPr eaLnBrk="1" hangingPunct="1"/>
            <a:r>
              <a:rPr lang="en-US" altLang="en-US" dirty="0"/>
              <a:t>"We recruited adults and children in Switzerland to rate pairs of faces (the winner and runner-up) from the run-off stages of the 2002 French parliamentary election (10).  In experiment 1 (N=684 adults), results of a logistic regression showed that the probability of predicting an election result correctly on the basis of ratings of competence was 0.72.  Ratings of </a:t>
            </a:r>
            <a:r>
              <a:rPr lang="en-US" altLang="en-US" dirty="0" err="1"/>
              <a:t>compenetnce</a:t>
            </a:r>
            <a:r>
              <a:rPr lang="en-US" altLang="en-US" dirty="0"/>
              <a:t> also predicted margin of victory (standardized beta=0.32, P&lt;0.001).</a:t>
            </a:r>
          </a:p>
          <a:p>
            <a:pPr eaLnBrk="1" hangingPunct="1"/>
            <a:r>
              <a:rPr lang="en-US" altLang="en-US" dirty="0"/>
              <a:t>"Using the same materials in experiment 2, 841 individuals – of whom 81 were children aged 5-13 years (mean age=10.31, SD=1.81) – participated in a game involving a computer-simulated trip from Troy to Ithaca.  Thereafter participants chose from two faces the captain of their boat (Fig. 1A).  For the children, results from a logistic regression showed that probability of predicting an election result correctly on the basis of choice of captain was 0.71.  The results did not differ when including the other </a:t>
            </a:r>
            <a:r>
              <a:rPr lang="en-US" altLang="en-US" dirty="0" err="1"/>
              <a:t>particiopants</a:t>
            </a:r>
            <a:r>
              <a:rPr lang="en-US" altLang="en-US" dirty="0"/>
              <a:t> (N=160, mean age=30.49, SD=16.32); prediction accuracy did not depend on age (fig. S1)."</a:t>
            </a:r>
          </a:p>
          <a:p>
            <a:pPr eaLnBrk="1" hangingPunct="1"/>
            <a:r>
              <a:rPr lang="en-US" altLang="en-US" dirty="0"/>
              <a:t>(John </a:t>
            </a:r>
            <a:r>
              <a:rPr lang="en-US" altLang="en-US" dirty="0" err="1"/>
              <a:t>Antonakis</a:t>
            </a:r>
            <a:r>
              <a:rPr lang="en-US" altLang="en-US" dirty="0"/>
              <a:t> and Olaf </a:t>
            </a:r>
            <a:r>
              <a:rPr lang="en-US" altLang="en-US" dirty="0" err="1"/>
              <a:t>Dalgas</a:t>
            </a:r>
            <a:r>
              <a:rPr lang="en-US" altLang="en-US" dirty="0"/>
              <a:t>.  Predicting elections: child’s play!  </a:t>
            </a:r>
            <a:r>
              <a:rPr lang="en-US" altLang="en-US" i="1" dirty="0"/>
              <a:t>Science</a:t>
            </a:r>
            <a:r>
              <a:rPr lang="en-US" altLang="en-US" dirty="0"/>
              <a:t> 27 Feb 2009;323:1183) www.sciencemag.org/cgi/data/323/5918/1183/DC1/1</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a:extLst>
              <a:ext uri="{FF2B5EF4-FFF2-40B4-BE49-F238E27FC236}">
                <a16:creationId xmlns:a16="http://schemas.microsoft.com/office/drawing/2014/main" id="{7FFE8908-BFE8-440D-954C-585991A8BA4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5759364E-BF9D-418F-8AB1-808DEE7BC870}" type="slidenum">
              <a:rPr lang="en-US" altLang="en-US" sz="1200"/>
              <a:pPr algn="r" eaLnBrk="1" hangingPunct="1"/>
              <a:t>7</a:t>
            </a:fld>
            <a:endParaRPr lang="en-US" altLang="en-US" sz="1200"/>
          </a:p>
        </p:txBody>
      </p:sp>
      <p:sp>
        <p:nvSpPr>
          <p:cNvPr id="110595" name="Rectangle 2">
            <a:extLst>
              <a:ext uri="{FF2B5EF4-FFF2-40B4-BE49-F238E27FC236}">
                <a16:creationId xmlns:a16="http://schemas.microsoft.com/office/drawing/2014/main" id="{7E68134E-0B1C-4737-94E1-19FE927DA24C}"/>
              </a:ext>
            </a:extLst>
          </p:cNvPr>
          <p:cNvSpPr>
            <a:spLocks noGrp="1" noRot="1" noChangeAspect="1" noChangeArrowheads="1" noTextEdit="1"/>
          </p:cNvSpPr>
          <p:nvPr>
            <p:ph type="sldImg"/>
          </p:nvPr>
        </p:nvSpPr>
        <p:spPr>
          <a:ln/>
        </p:spPr>
      </p:sp>
      <p:sp>
        <p:nvSpPr>
          <p:cNvPr id="110596" name="Rectangle 3">
            <a:extLst>
              <a:ext uri="{FF2B5EF4-FFF2-40B4-BE49-F238E27FC236}">
                <a16:creationId xmlns:a16="http://schemas.microsoft.com/office/drawing/2014/main" id="{39489150-DD3F-4C94-8929-1A06849E25D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7">
            <a:extLst>
              <a:ext uri="{FF2B5EF4-FFF2-40B4-BE49-F238E27FC236}">
                <a16:creationId xmlns:a16="http://schemas.microsoft.com/office/drawing/2014/main" id="{D1420DEE-0469-4AE2-8752-4FEA90A6F4C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F81B0D2A-6B28-4318-9062-21F1051EB815}" type="slidenum">
              <a:rPr lang="en-US" altLang="en-US" sz="1200"/>
              <a:pPr algn="r" eaLnBrk="1" hangingPunct="1"/>
              <a:t>70</a:t>
            </a:fld>
            <a:endParaRPr lang="en-US" altLang="en-US" sz="1200"/>
          </a:p>
        </p:txBody>
      </p:sp>
      <p:sp>
        <p:nvSpPr>
          <p:cNvPr id="175107" name="Rectangle 2">
            <a:extLst>
              <a:ext uri="{FF2B5EF4-FFF2-40B4-BE49-F238E27FC236}">
                <a16:creationId xmlns:a16="http://schemas.microsoft.com/office/drawing/2014/main" id="{47142402-5871-43D5-99B2-DFB73B718968}"/>
              </a:ext>
            </a:extLst>
          </p:cNvPr>
          <p:cNvSpPr>
            <a:spLocks noGrp="1" noRot="1" noChangeAspect="1" noChangeArrowheads="1" noTextEdit="1"/>
          </p:cNvSpPr>
          <p:nvPr>
            <p:ph type="sldImg"/>
          </p:nvPr>
        </p:nvSpPr>
        <p:spPr>
          <a:ln/>
        </p:spPr>
      </p:sp>
      <p:sp>
        <p:nvSpPr>
          <p:cNvPr id="175108" name="Rectangle 3">
            <a:extLst>
              <a:ext uri="{FF2B5EF4-FFF2-40B4-BE49-F238E27FC236}">
                <a16:creationId xmlns:a16="http://schemas.microsoft.com/office/drawing/2014/main" id="{E46EB7D7-DE9E-4AE0-BA4A-C4D949510BF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Ravi Mehta and Rui Zhu studied the effect of color on thinking:  “From a series of six studies, using various tasks covering a number of different domains, we demonstrate that red (versus blue) can activate an avoidance (versus approach) motivation and subsequently can enhance performance on detail-oriented (versus creative) cognitive tasks. This research thus offers a reconciliation of the conflicting results reported in the extant literature and advances current research on the effect of color on cognition and behavior [e.g., (3)]. More important, our findings offer a wide range of implications for daily human life. What wall color do we pick for an educational facility? What color enhances persuasion in a consumption context? What color enhances creativity in a new product design process? Results from this research suggest that, depending on the nature of the task, different colors might be beneficial. If the task on hand requires people's vigilant attention (e.g., memorizing important information or understanding the side effects of a new drug), then red (or another color that activates an avoidance motivation) might be particularly appropriate. However, if the task calls for creativity and imagination (e.g., designing an art shop, or a new product idea brainstorming session), then blue (or another color that activates an approach motivation) would be more beneficial.”</a:t>
            </a:r>
          </a:p>
          <a:p>
            <a:pPr eaLnBrk="1" hangingPunct="1"/>
            <a:r>
              <a:rPr lang="en-US" altLang="en-US" dirty="0"/>
              <a:t>(Blue or Red? Exploring the Effect of Color on Cognitive Task Performances</a:t>
            </a:r>
          </a:p>
          <a:p>
            <a:pPr eaLnBrk="1" hangingPunct="1"/>
            <a:r>
              <a:rPr lang="en-US" altLang="en-US" dirty="0"/>
              <a:t>Ravi Mehta and Rui (Juliet) Zhu.  </a:t>
            </a:r>
            <a:r>
              <a:rPr lang="en-US" altLang="en-US" i="1" dirty="0"/>
              <a:t>Science</a:t>
            </a:r>
            <a:r>
              <a:rPr lang="en-US" altLang="en-US" dirty="0"/>
              <a:t> 27 Feb 2009:1226-1229.) </a:t>
            </a:r>
          </a:p>
          <a:p>
            <a:pPr eaLnBrk="1" hangingPunct="1"/>
            <a:r>
              <a:rPr lang="en-US" altLang="en-US" dirty="0"/>
              <a:t>http://www.sciencemag.org/cgi/content/full/323/5918/1226</a:t>
            </a:r>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7">
            <a:extLst>
              <a:ext uri="{FF2B5EF4-FFF2-40B4-BE49-F238E27FC236}">
                <a16:creationId xmlns:a16="http://schemas.microsoft.com/office/drawing/2014/main" id="{042409F6-B461-4611-BE04-6146892A306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ED11CB8D-3F1E-4EA3-9652-D36865906D29}" type="slidenum">
              <a:rPr lang="en-US" altLang="en-US" sz="1200"/>
              <a:pPr algn="r" eaLnBrk="1" hangingPunct="1"/>
              <a:t>71</a:t>
            </a:fld>
            <a:endParaRPr lang="en-US" altLang="en-US" sz="1200"/>
          </a:p>
        </p:txBody>
      </p:sp>
      <p:sp>
        <p:nvSpPr>
          <p:cNvPr id="176131" name="Rectangle 2">
            <a:extLst>
              <a:ext uri="{FF2B5EF4-FFF2-40B4-BE49-F238E27FC236}">
                <a16:creationId xmlns:a16="http://schemas.microsoft.com/office/drawing/2014/main" id="{9283B55F-F6E7-4416-BA8E-A87574BD89C2}"/>
              </a:ext>
            </a:extLst>
          </p:cNvPr>
          <p:cNvSpPr>
            <a:spLocks noGrp="1" noRot="1" noChangeAspect="1" noChangeArrowheads="1" noTextEdit="1"/>
          </p:cNvSpPr>
          <p:nvPr>
            <p:ph type="sldImg"/>
          </p:nvPr>
        </p:nvSpPr>
        <p:spPr>
          <a:ln/>
        </p:spPr>
      </p:sp>
      <p:sp>
        <p:nvSpPr>
          <p:cNvPr id="176132" name="Rectangle 3">
            <a:extLst>
              <a:ext uri="{FF2B5EF4-FFF2-40B4-BE49-F238E27FC236}">
                <a16:creationId xmlns:a16="http://schemas.microsoft.com/office/drawing/2014/main" id="{035E0AEE-05A9-4DD8-8C50-6FA19F17A90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t>
            </a:r>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7">
            <a:extLst>
              <a:ext uri="{FF2B5EF4-FFF2-40B4-BE49-F238E27FC236}">
                <a16:creationId xmlns:a16="http://schemas.microsoft.com/office/drawing/2014/main" id="{92095888-360E-4361-90B9-7B720156EA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DA456FE3-4DBF-4259-A9C9-8BD3CDE7A8AC}" type="slidenum">
              <a:rPr lang="en-US" altLang="en-US" sz="1200"/>
              <a:pPr algn="r" eaLnBrk="1" hangingPunct="1"/>
              <a:t>72</a:t>
            </a:fld>
            <a:endParaRPr lang="en-US" altLang="en-US" sz="1200"/>
          </a:p>
        </p:txBody>
      </p:sp>
      <p:sp>
        <p:nvSpPr>
          <p:cNvPr id="177155" name="Rectangle 2">
            <a:extLst>
              <a:ext uri="{FF2B5EF4-FFF2-40B4-BE49-F238E27FC236}">
                <a16:creationId xmlns:a16="http://schemas.microsoft.com/office/drawing/2014/main" id="{29588D14-9662-4315-92E9-4DEDD463727D}"/>
              </a:ext>
            </a:extLst>
          </p:cNvPr>
          <p:cNvSpPr>
            <a:spLocks noGrp="1" noRot="1" noChangeAspect="1" noChangeArrowheads="1" noTextEdit="1"/>
          </p:cNvSpPr>
          <p:nvPr>
            <p:ph type="sldImg"/>
          </p:nvPr>
        </p:nvSpPr>
        <p:spPr>
          <a:ln/>
        </p:spPr>
      </p:sp>
      <p:sp>
        <p:nvSpPr>
          <p:cNvPr id="177156" name="Rectangle 3">
            <a:extLst>
              <a:ext uri="{FF2B5EF4-FFF2-40B4-BE49-F238E27FC236}">
                <a16:creationId xmlns:a16="http://schemas.microsoft.com/office/drawing/2014/main" id="{E11FD350-CF01-43EC-813C-73545D8DBBD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80000"/>
              </a:spcBef>
            </a:pPr>
            <a:r>
              <a:rPr lang="en-US" altLang="en-US"/>
              <a:t>See also Jonah Lehrer (</a:t>
            </a:r>
            <a:r>
              <a:rPr lang="en-US" altLang="en-US" i="1"/>
              <a:t>How We Decide</a:t>
            </a:r>
            <a:r>
              <a:rPr lang="en-US" altLang="en-US"/>
              <a:t>) and Dan Ariely (</a:t>
            </a:r>
            <a:r>
              <a:rPr lang="en-US" altLang="en-US" i="1"/>
              <a:t>Predictably Irrational</a:t>
            </a:r>
            <a:r>
              <a:rPr lang="en-US" altLang="en-US"/>
              <a:t>).</a:t>
            </a:r>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7">
            <a:extLst>
              <a:ext uri="{FF2B5EF4-FFF2-40B4-BE49-F238E27FC236}">
                <a16:creationId xmlns:a16="http://schemas.microsoft.com/office/drawing/2014/main" id="{A563D16F-B3E2-4AFA-B5BE-22EE78E9FA6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E722BD43-E23B-441F-8024-621694C6FD5D}" type="slidenum">
              <a:rPr lang="en-US" altLang="en-US" sz="1200"/>
              <a:pPr algn="r" eaLnBrk="1" hangingPunct="1"/>
              <a:t>73</a:t>
            </a:fld>
            <a:endParaRPr lang="en-US" altLang="en-US" sz="1200"/>
          </a:p>
        </p:txBody>
      </p:sp>
      <p:sp>
        <p:nvSpPr>
          <p:cNvPr id="178179" name="Rectangle 2">
            <a:extLst>
              <a:ext uri="{FF2B5EF4-FFF2-40B4-BE49-F238E27FC236}">
                <a16:creationId xmlns:a16="http://schemas.microsoft.com/office/drawing/2014/main" id="{8576A355-856A-4A90-A2C9-6A54F931E4F1}"/>
              </a:ext>
            </a:extLst>
          </p:cNvPr>
          <p:cNvSpPr>
            <a:spLocks noGrp="1" noRot="1" noChangeAspect="1" noChangeArrowheads="1" noTextEdit="1"/>
          </p:cNvSpPr>
          <p:nvPr>
            <p:ph type="sldImg"/>
          </p:nvPr>
        </p:nvSpPr>
        <p:spPr>
          <a:ln/>
        </p:spPr>
      </p:sp>
      <p:sp>
        <p:nvSpPr>
          <p:cNvPr id="178180" name="Rectangle 3">
            <a:extLst>
              <a:ext uri="{FF2B5EF4-FFF2-40B4-BE49-F238E27FC236}">
                <a16:creationId xmlns:a16="http://schemas.microsoft.com/office/drawing/2014/main" id="{6FC39AF8-3A9B-470C-8F92-A5571AE4C45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80000"/>
              </a:spcBef>
            </a:pPr>
            <a:r>
              <a:rPr lang="en-US" altLang="en-US" dirty="0"/>
              <a:t>"The surprising power of neighborly advice" (Daniel T. Gilbert et al., </a:t>
            </a:r>
            <a:r>
              <a:rPr lang="en-US" altLang="en-US" i="1" dirty="0"/>
              <a:t>Science</a:t>
            </a:r>
            <a:r>
              <a:rPr lang="en-US" altLang="en-US" dirty="0"/>
              <a:t> 20 Mar 2009;323:1617) reports studies with undergraduates (the basis of much of psychological science) suggesting that "(i) people can more accurately predict their affective reactions to a future event when they know how a neighbor in their social network reacted to the event than when they know about the event itself and (ii) people do not believe this.“</a:t>
            </a:r>
          </a:p>
          <a:p>
            <a:pPr eaLnBrk="1" hangingPunct="1">
              <a:spcBef>
                <a:spcPct val="80000"/>
              </a:spcBef>
            </a:pPr>
            <a:endParaRPr lang="en-US" altLang="en-US" dirty="0"/>
          </a:p>
          <a:p>
            <a:pPr eaLnBrk="1" hangingPunct="1">
              <a:spcBef>
                <a:spcPct val="80000"/>
              </a:spcBef>
            </a:pPr>
            <a:r>
              <a:rPr lang="en-US" altLang="en-US" dirty="0"/>
              <a:t>Experiment 1 (see slide).  </a:t>
            </a:r>
          </a:p>
          <a:p>
            <a:pPr eaLnBrk="1" hangingPunct="1">
              <a:spcBef>
                <a:spcPct val="80000"/>
              </a:spcBef>
            </a:pPr>
            <a:r>
              <a:rPr lang="en-US" altLang="en-US" dirty="0"/>
              <a:t>Experiment 2 involved writing stories that were then used to “judge” the writer.  Writers reported how they felt.  Additional participants were asked to predict how they would feel, based on a description of the assignment or on the feelings of the “surrogates”.  then wrote a story that was “judged”, and were then asked how they did feel.  Forecasters were more accurate when they used surrogate information.</a:t>
            </a:r>
          </a:p>
          <a:p>
            <a:pPr eaLnBrk="1" hangingPunct="1">
              <a:spcBef>
                <a:spcPct val="80000"/>
              </a:spcBef>
            </a:pPr>
            <a:endParaRPr lang="en-US" altLang="en-US" dirty="0"/>
          </a:p>
          <a:p>
            <a:pPr eaLnBrk="1" hangingPunct="1">
              <a:spcBef>
                <a:spcPct val="80000"/>
              </a:spcBef>
            </a:pPr>
            <a:r>
              <a:rPr lang="en-US" altLang="en-US" dirty="0"/>
              <a:t>“Although </a:t>
            </a:r>
            <a:r>
              <a:rPr lang="en-US" altLang="en-US" dirty="0" err="1"/>
              <a:t>surrogation</a:t>
            </a:r>
            <a:r>
              <a:rPr lang="en-US" altLang="en-US" dirty="0"/>
              <a:t> trumped simulation, both participants and independent judges had precisely the opposite intuition (41).” 1619</a:t>
            </a:r>
          </a:p>
          <a:p>
            <a:pPr eaLnBrk="1" hangingPunct="1">
              <a:spcBef>
                <a:spcPct val="80000"/>
              </a:spcBef>
            </a:pPr>
            <a:r>
              <a:rPr lang="en-US" altLang="en-US" dirty="0"/>
              <a:t>http://www.sciencemag.org/content/323/5921/1617.abstract</a:t>
            </a:r>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7">
            <a:extLst>
              <a:ext uri="{FF2B5EF4-FFF2-40B4-BE49-F238E27FC236}">
                <a16:creationId xmlns:a16="http://schemas.microsoft.com/office/drawing/2014/main" id="{A18F9FF4-6BFE-414B-ABBD-3519BD427A2C}"/>
              </a:ext>
            </a:extLst>
          </p:cNvPr>
          <p:cNvSpPr txBox="1">
            <a:spLocks noGrp="1" noChangeArrowheads="1"/>
          </p:cNvSpPr>
          <p:nvPr/>
        </p:nvSpPr>
        <p:spPr bwMode="auto">
          <a:xfrm>
            <a:off x="3957638" y="8820150"/>
            <a:ext cx="3027362"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45" tIns="46922" rIns="93845" bIns="46922" anchor="b"/>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CD33E888-485E-4F70-ABEC-3F67EEF5F870}" type="slidenum">
              <a:rPr lang="en-US" altLang="en-US" sz="1200"/>
              <a:pPr algn="r" eaLnBrk="1" hangingPunct="1"/>
              <a:t>74</a:t>
            </a:fld>
            <a:endParaRPr lang="en-US" altLang="en-US" sz="1200"/>
          </a:p>
        </p:txBody>
      </p:sp>
      <p:sp>
        <p:nvSpPr>
          <p:cNvPr id="179203" name="Rectangle 2">
            <a:extLst>
              <a:ext uri="{FF2B5EF4-FFF2-40B4-BE49-F238E27FC236}">
                <a16:creationId xmlns:a16="http://schemas.microsoft.com/office/drawing/2014/main" id="{B1261FB0-D7F8-44A7-A4A1-EBF0EE732059}"/>
              </a:ext>
            </a:extLst>
          </p:cNvPr>
          <p:cNvSpPr>
            <a:spLocks noGrp="1" noRot="1" noChangeAspect="1" noChangeArrowheads="1" noTextEdit="1"/>
          </p:cNvSpPr>
          <p:nvPr>
            <p:ph type="sldImg"/>
          </p:nvPr>
        </p:nvSpPr>
        <p:spPr>
          <a:ln/>
        </p:spPr>
      </p:sp>
      <p:sp>
        <p:nvSpPr>
          <p:cNvPr id="179204" name="Rectangle 3">
            <a:extLst>
              <a:ext uri="{FF2B5EF4-FFF2-40B4-BE49-F238E27FC236}">
                <a16:creationId xmlns:a16="http://schemas.microsoft.com/office/drawing/2014/main" id="{4C26A9CA-2CAE-459B-809B-D4B2CF98B49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80000"/>
              </a:spcBef>
            </a:pPr>
            <a:r>
              <a:rPr lang="en-US" altLang="en-US"/>
              <a:t>?</a:t>
            </a:r>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7">
            <a:extLst>
              <a:ext uri="{FF2B5EF4-FFF2-40B4-BE49-F238E27FC236}">
                <a16:creationId xmlns:a16="http://schemas.microsoft.com/office/drawing/2014/main" id="{6207598E-6625-45F1-8BEA-8E174391FD8A}"/>
              </a:ext>
            </a:extLst>
          </p:cNvPr>
          <p:cNvSpPr txBox="1">
            <a:spLocks noGrp="1" noChangeArrowheads="1"/>
          </p:cNvSpPr>
          <p:nvPr/>
        </p:nvSpPr>
        <p:spPr bwMode="auto">
          <a:xfrm>
            <a:off x="3957638" y="8820150"/>
            <a:ext cx="3027362"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45" tIns="46922" rIns="93845" bIns="46922" anchor="b"/>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365EAD11-5927-4148-80B2-10F2AFB7CE38}" type="slidenum">
              <a:rPr lang="en-US" altLang="en-US" sz="1200"/>
              <a:pPr algn="r" eaLnBrk="1" hangingPunct="1"/>
              <a:t>75</a:t>
            </a:fld>
            <a:endParaRPr lang="en-US" altLang="en-US" sz="1200"/>
          </a:p>
        </p:txBody>
      </p:sp>
      <p:sp>
        <p:nvSpPr>
          <p:cNvPr id="180227" name="Rectangle 2">
            <a:extLst>
              <a:ext uri="{FF2B5EF4-FFF2-40B4-BE49-F238E27FC236}">
                <a16:creationId xmlns:a16="http://schemas.microsoft.com/office/drawing/2014/main" id="{6E8F151C-BF77-4B89-A5B7-E7D9267DB532}"/>
              </a:ext>
            </a:extLst>
          </p:cNvPr>
          <p:cNvSpPr>
            <a:spLocks noGrp="1" noRot="1" noChangeAspect="1" noChangeArrowheads="1" noTextEdit="1"/>
          </p:cNvSpPr>
          <p:nvPr>
            <p:ph type="sldImg"/>
          </p:nvPr>
        </p:nvSpPr>
        <p:spPr>
          <a:ln/>
        </p:spPr>
      </p:sp>
      <p:sp>
        <p:nvSpPr>
          <p:cNvPr id="180228" name="Rectangle 3">
            <a:extLst>
              <a:ext uri="{FF2B5EF4-FFF2-40B4-BE49-F238E27FC236}">
                <a16:creationId xmlns:a16="http://schemas.microsoft.com/office/drawing/2014/main" id="{53B7227E-3B72-4719-A6B2-8587995242C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80000"/>
              </a:spcBef>
            </a:pPr>
            <a:r>
              <a:rPr lang="en-US" altLang="en-US"/>
              <a:t>“Experiments in psychology and economics have demonstrated that in industrialized societies all over the world, a substantial fraction of individuals will be fair in anonymous interactions and will punish unfairness (1,2).” p1467 in Karla Hoff. Fairness in modern society. Science 19 March 2010;327:1467-8)</a:t>
            </a:r>
          </a:p>
          <a:p>
            <a:pPr eaLnBrk="1" hangingPunct="1">
              <a:spcBef>
                <a:spcPct val="80000"/>
              </a:spcBef>
            </a:pPr>
            <a:r>
              <a:rPr lang="en-US" altLang="en-US"/>
              <a:t>Joseph Henrich </a:t>
            </a:r>
            <a:r>
              <a:rPr lang="en-US" altLang="en-US" i="1"/>
              <a:t>et al</a:t>
            </a:r>
            <a:r>
              <a:rPr lang="en-US" altLang="en-US"/>
              <a:t>. (page 480) examined fairness across highly diverse societies and found societies with higher levels of market integration, as assessed by the proportion of food that the average household purchased rather than grew had higher levels of fairness as measured by the average share of a stake (e.g., 1 days wage) given to the passive player in the Dictator Game.</a:t>
            </a:r>
          </a:p>
          <a:p>
            <a:pPr eaLnBrk="1" hangingPunct="1">
              <a:spcBef>
                <a:spcPct val="80000"/>
              </a:spcBef>
            </a:pPr>
            <a:r>
              <a:rPr lang="en-US" altLang="en-US"/>
              <a:t>“These findings call into question the standard assumption in economics that preferences are innate and stable, and suggest instead that cultural conditioning of the expression of human selfishness is a part of the process of economic development.”  (Karla Hoff, p1468)</a:t>
            </a:r>
          </a:p>
          <a:p>
            <a:pPr eaLnBrk="1" hangingPunct="1">
              <a:spcBef>
                <a:spcPct val="80000"/>
              </a:spcBef>
            </a:pPr>
            <a:r>
              <a:rPr lang="en-US" altLang="en-US"/>
              <a:t>“Experimental evidence indicates that selective social status is accorded to those who altruistically contribute to group welfare and that such status enhances individuals’ willingness to contribute to the group in the future (8). . . . These findings predict that denying members of a group the possibility to enjoy social status and participate in community rituals and religion will interfere with the emergence of altruistic norm enforcement.” (Karla Hoff, p1468)</a:t>
            </a:r>
          </a:p>
          <a:p>
            <a:pPr eaLnBrk="1" hangingPunct="1">
              <a:spcBef>
                <a:spcPct val="80000"/>
              </a:spcBef>
            </a:pPr>
            <a:r>
              <a:rPr lang="en-US" altLang="en-US"/>
              <a:t>“Overall, these findings lend support to the idea that the evolution of societal complexity, especially as it has occurred over the last 10 millennia, involved the selective spread of those norms and institutions that best facilitated the successful exchange and interaction in socioeconomic spheres well beyond local networks of durable kin and reciprocity-based relatinnships.” (p1484 in Joseph Henrich et al., Markets, religion, community size, and the evolutiion of fairness and punishment. </a:t>
            </a:r>
            <a:r>
              <a:rPr lang="en-US" altLang="en-US" i="1"/>
              <a:t>Science</a:t>
            </a:r>
            <a:r>
              <a:rPr lang="en-US" altLang="en-US"/>
              <a:t> 19 Mar 2010;327:1480-1484)  </a:t>
            </a:r>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7">
            <a:extLst>
              <a:ext uri="{FF2B5EF4-FFF2-40B4-BE49-F238E27FC236}">
                <a16:creationId xmlns:a16="http://schemas.microsoft.com/office/drawing/2014/main" id="{6FAF9F30-27DB-4BB0-B82D-C7C6058874D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D9CBF9A0-E286-4024-BCF0-1AE6F98710F0}" type="slidenum">
              <a:rPr lang="en-US" altLang="en-US" sz="1200"/>
              <a:pPr algn="r" eaLnBrk="1" hangingPunct="1"/>
              <a:t>76</a:t>
            </a:fld>
            <a:endParaRPr lang="en-US" altLang="en-US" sz="1200"/>
          </a:p>
        </p:txBody>
      </p:sp>
      <p:sp>
        <p:nvSpPr>
          <p:cNvPr id="181251" name="Rectangle 2">
            <a:extLst>
              <a:ext uri="{FF2B5EF4-FFF2-40B4-BE49-F238E27FC236}">
                <a16:creationId xmlns:a16="http://schemas.microsoft.com/office/drawing/2014/main" id="{90C84976-D2B1-472E-91FD-85696DFBAF92}"/>
              </a:ext>
            </a:extLst>
          </p:cNvPr>
          <p:cNvSpPr>
            <a:spLocks noGrp="1" noRot="1" noChangeAspect="1" noChangeArrowheads="1" noTextEdit="1"/>
          </p:cNvSpPr>
          <p:nvPr>
            <p:ph type="sldImg"/>
          </p:nvPr>
        </p:nvSpPr>
        <p:spPr>
          <a:ln/>
        </p:spPr>
      </p:sp>
      <p:sp>
        <p:nvSpPr>
          <p:cNvPr id="181252" name="Rectangle 3">
            <a:extLst>
              <a:ext uri="{FF2B5EF4-FFF2-40B4-BE49-F238E27FC236}">
                <a16:creationId xmlns:a16="http://schemas.microsoft.com/office/drawing/2014/main" id="{E75DAC5D-D487-42AF-8D25-8AD14269F4D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80000"/>
              </a:spcBef>
            </a:pPr>
            <a:r>
              <a:rPr lang="en-US" altLang="en-US"/>
              <a:t>The evolution of human intelligence – a remarkable phenomenon – took place in a world that differs in many ways from the world of today.  We would not expect a society of monkeys to operate modern society effectively.  Should we expect people to?</a:t>
            </a:r>
          </a:p>
          <a:p>
            <a:pPr eaLnBrk="1" hangingPunct="1">
              <a:spcBef>
                <a:spcPct val="80000"/>
              </a:spcBef>
            </a:pPr>
            <a:r>
              <a:rPr lang="en-US" altLang="en-US"/>
              <a:t>Or, perhaps we are not using all of the capacity that evolution has provided.  Exposure to lead and inadequate iodine intake each reduces IQ in children.  How much potential are we losing due to environmental, nutritional, and behavioral factors?  What are the impacts of constrained intelligence on effective behavior?</a:t>
            </a:r>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7">
            <a:extLst>
              <a:ext uri="{FF2B5EF4-FFF2-40B4-BE49-F238E27FC236}">
                <a16:creationId xmlns:a16="http://schemas.microsoft.com/office/drawing/2014/main" id="{D1CC5DD4-D3D3-4206-AC38-0BBFACCFAD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95901E16-D5BD-44BA-901D-4740EA31E866}" type="slidenum">
              <a:rPr lang="en-US" altLang="en-US" sz="1200"/>
              <a:pPr algn="r" eaLnBrk="1" hangingPunct="1"/>
              <a:t>77</a:t>
            </a:fld>
            <a:endParaRPr lang="en-US" altLang="en-US" sz="1200"/>
          </a:p>
        </p:txBody>
      </p:sp>
      <p:sp>
        <p:nvSpPr>
          <p:cNvPr id="182275" name="Rectangle 2">
            <a:extLst>
              <a:ext uri="{FF2B5EF4-FFF2-40B4-BE49-F238E27FC236}">
                <a16:creationId xmlns:a16="http://schemas.microsoft.com/office/drawing/2014/main" id="{ABA35228-7760-4FEB-83CB-24F1C040C2ED}"/>
              </a:ext>
            </a:extLst>
          </p:cNvPr>
          <p:cNvSpPr>
            <a:spLocks noGrp="1" noRot="1" noChangeAspect="1" noChangeArrowheads="1" noTextEdit="1"/>
          </p:cNvSpPr>
          <p:nvPr>
            <p:ph type="sldImg"/>
          </p:nvPr>
        </p:nvSpPr>
        <p:spPr>
          <a:ln/>
        </p:spPr>
      </p:sp>
      <p:sp>
        <p:nvSpPr>
          <p:cNvPr id="182276" name="Rectangle 3">
            <a:extLst>
              <a:ext uri="{FF2B5EF4-FFF2-40B4-BE49-F238E27FC236}">
                <a16:creationId xmlns:a16="http://schemas.microsoft.com/office/drawing/2014/main" id="{A1E357D9-1B6D-42E9-B635-16494A6C602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80000"/>
              </a:spcBef>
            </a:pPr>
            <a:r>
              <a:rPr lang="en-US" altLang="en-US" dirty="0"/>
              <a:t>http://www.sciencemag.org/content/328/5984/1408.abstract</a:t>
            </a:r>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7">
            <a:extLst>
              <a:ext uri="{FF2B5EF4-FFF2-40B4-BE49-F238E27FC236}">
                <a16:creationId xmlns:a16="http://schemas.microsoft.com/office/drawing/2014/main" id="{1AB5EB8E-2136-47E9-ADCA-EA058174E4A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CD2F39A6-80DD-4DC2-A02D-C594F78AD9D4}" type="slidenum">
              <a:rPr lang="en-US" altLang="en-US" sz="1200"/>
              <a:pPr algn="r" eaLnBrk="1" hangingPunct="1"/>
              <a:t>78</a:t>
            </a:fld>
            <a:endParaRPr lang="en-US" altLang="en-US" sz="1200"/>
          </a:p>
        </p:txBody>
      </p:sp>
      <p:sp>
        <p:nvSpPr>
          <p:cNvPr id="183299" name="Rectangle 2">
            <a:extLst>
              <a:ext uri="{FF2B5EF4-FFF2-40B4-BE49-F238E27FC236}">
                <a16:creationId xmlns:a16="http://schemas.microsoft.com/office/drawing/2014/main" id="{8850C549-C1AF-44BE-B894-1646D600AF77}"/>
              </a:ext>
            </a:extLst>
          </p:cNvPr>
          <p:cNvSpPr>
            <a:spLocks noGrp="1" noRot="1" noChangeAspect="1" noChangeArrowheads="1" noTextEdit="1"/>
          </p:cNvSpPr>
          <p:nvPr>
            <p:ph type="sldImg"/>
          </p:nvPr>
        </p:nvSpPr>
        <p:spPr>
          <a:ln/>
        </p:spPr>
      </p:sp>
      <p:sp>
        <p:nvSpPr>
          <p:cNvPr id="183300" name="Rectangle 3">
            <a:extLst>
              <a:ext uri="{FF2B5EF4-FFF2-40B4-BE49-F238E27FC236}">
                <a16:creationId xmlns:a16="http://schemas.microsoft.com/office/drawing/2014/main" id="{D1C8ACFF-C0F7-4B2C-ABE0-7E201BB1C25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40000"/>
              </a:spcBef>
            </a:pPr>
            <a:r>
              <a:rPr lang="en-US" altLang="en-US" dirty="0"/>
              <a:t>Chronic stress can change the structure of the brain to bias decision making toward habitual behavior.  </a:t>
            </a:r>
          </a:p>
          <a:p>
            <a:pPr eaLnBrk="1" hangingPunct="1">
              <a:spcBef>
                <a:spcPct val="40000"/>
              </a:spcBef>
            </a:pPr>
            <a:r>
              <a:rPr lang="en-US" altLang="en-US" dirty="0"/>
              <a:t>Habitual actions require less mental effort than actions selected to achieve an outcome but must be inhibited if the situation changes.</a:t>
            </a:r>
          </a:p>
          <a:p>
            <a:pPr eaLnBrk="1" hangingPunct="1">
              <a:spcBef>
                <a:spcPct val="80000"/>
              </a:spcBef>
            </a:pPr>
            <a:r>
              <a:rPr lang="en-US" altLang="en-US" dirty="0"/>
              <a:t>Rats subjected to chronic stress became less sensitive to changes in outcomes.</a:t>
            </a:r>
          </a:p>
          <a:p>
            <a:pPr eaLnBrk="1" hangingPunct="1">
              <a:spcBef>
                <a:spcPct val="80000"/>
              </a:spcBef>
            </a:pPr>
            <a:r>
              <a:rPr lang="en-US" altLang="en-US" dirty="0"/>
              <a:t>Chronic stress caused structural changes in the brain that may bias toward habit.</a:t>
            </a:r>
          </a:p>
          <a:p>
            <a:pPr eaLnBrk="1" hangingPunct="1">
              <a:spcBef>
                <a:spcPct val="80000"/>
              </a:spcBef>
            </a:pPr>
            <a:r>
              <a:rPr lang="en-US" altLang="en-US" dirty="0"/>
              <a:t>“The present results show a divergent structural reorganization of </a:t>
            </a:r>
            <a:r>
              <a:rPr lang="en-US" altLang="en-US" dirty="0" err="1"/>
              <a:t>corticostriatal</a:t>
            </a:r>
            <a:r>
              <a:rPr lang="en-US" altLang="en-US" dirty="0"/>
              <a:t> circuits after chronic stress, with atrophy of the associative </a:t>
            </a:r>
            <a:r>
              <a:rPr lang="en-US" altLang="en-US" dirty="0" err="1"/>
              <a:t>corticostriatal</a:t>
            </a:r>
            <a:r>
              <a:rPr lang="en-US" altLang="en-US" dirty="0"/>
              <a:t> circuits and hypertrophy of the circuits coursing through the sensorimotor </a:t>
            </a:r>
            <a:r>
              <a:rPr lang="en-US" altLang="en-US" dirty="0" err="1"/>
              <a:t>straitum</a:t>
            </a:r>
            <a:r>
              <a:rPr lang="en-US" altLang="en-US" dirty="0"/>
              <a:t>.  This </a:t>
            </a:r>
            <a:r>
              <a:rPr lang="en-US" altLang="en-US" dirty="0" err="1"/>
              <a:t>frontostriatal</a:t>
            </a:r>
            <a:r>
              <a:rPr lang="en-US" altLang="en-US" dirty="0"/>
              <a:t> reorganization is accompanied by a shift toward habitual strategies, affecting the ability of stressed animals to perform actions based on their consequences. . . . Our results, using a natural model, indicate that the relative advantage of the sensorimotor network after chronic stress biases behavioral strategies toward habit and offer further insight into how chronic stress can lead to dysfunctional decision-making.” (Eduardo Dias-Ferreira </a:t>
            </a:r>
            <a:r>
              <a:rPr lang="en-US" altLang="en-US" i="1" dirty="0"/>
              <a:t>et al</a:t>
            </a:r>
            <a:r>
              <a:rPr lang="en-US" altLang="en-US" dirty="0"/>
              <a:t>., Chronic stress causes </a:t>
            </a:r>
            <a:r>
              <a:rPr lang="en-US" altLang="en-US" dirty="0" err="1"/>
              <a:t>frontostriatal</a:t>
            </a:r>
            <a:r>
              <a:rPr lang="en-US" altLang="en-US" dirty="0"/>
              <a:t> reorganization and affects decision-making. </a:t>
            </a:r>
            <a:r>
              <a:rPr lang="en-US" altLang="en-US" i="1" dirty="0"/>
              <a:t>Science</a:t>
            </a:r>
            <a:r>
              <a:rPr lang="en-US" altLang="en-US" dirty="0"/>
              <a:t> 31 July 2009;325:p621-625:625, http://www.sciencemag.org/content/325/5940/621.abstract)</a:t>
            </a:r>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7">
            <a:extLst>
              <a:ext uri="{FF2B5EF4-FFF2-40B4-BE49-F238E27FC236}">
                <a16:creationId xmlns:a16="http://schemas.microsoft.com/office/drawing/2014/main" id="{294D0834-6F52-4BEB-A137-6E367337CD2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0DF4EF80-B4A6-4C60-A9D6-446497EB9667}" type="slidenum">
              <a:rPr lang="en-US" altLang="en-US" sz="1200"/>
              <a:pPr algn="r" eaLnBrk="1" hangingPunct="1"/>
              <a:t>79</a:t>
            </a:fld>
            <a:endParaRPr lang="en-US" altLang="en-US" sz="1200"/>
          </a:p>
        </p:txBody>
      </p:sp>
      <p:sp>
        <p:nvSpPr>
          <p:cNvPr id="184323" name="Rectangle 2">
            <a:extLst>
              <a:ext uri="{FF2B5EF4-FFF2-40B4-BE49-F238E27FC236}">
                <a16:creationId xmlns:a16="http://schemas.microsoft.com/office/drawing/2014/main" id="{8C43409C-3369-4860-A2A1-7AC01D2B94D4}"/>
              </a:ext>
            </a:extLst>
          </p:cNvPr>
          <p:cNvSpPr>
            <a:spLocks noGrp="1" noRot="1" noChangeAspect="1" noChangeArrowheads="1" noTextEdit="1"/>
          </p:cNvSpPr>
          <p:nvPr>
            <p:ph type="sldImg"/>
          </p:nvPr>
        </p:nvSpPr>
        <p:spPr>
          <a:ln/>
        </p:spPr>
      </p:sp>
      <p:sp>
        <p:nvSpPr>
          <p:cNvPr id="184324" name="Rectangle 3">
            <a:extLst>
              <a:ext uri="{FF2B5EF4-FFF2-40B4-BE49-F238E27FC236}">
                <a16:creationId xmlns:a16="http://schemas.microsoft.com/office/drawing/2014/main" id="{178950FB-BCA6-402A-B481-8C1B1389CC72}"/>
              </a:ext>
            </a:extLst>
          </p:cNvPr>
          <p:cNvSpPr>
            <a:spLocks noGrp="1" noChangeArrowheads="1"/>
          </p:cNvSpPr>
          <p:nvPr>
            <p:ph type="body" idx="1"/>
          </p:nvPr>
        </p:nvSpPr>
        <p:spPr>
          <a:xfrm>
            <a:off x="931863" y="4408488"/>
            <a:ext cx="5303837"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ts val="1200"/>
              </a:spcBef>
            </a:pPr>
            <a:r>
              <a:rPr lang="en-US" altLang="en-US" dirty="0"/>
              <a:t>“A team led by Jan Willem </a:t>
            </a:r>
            <a:r>
              <a:rPr lang="en-US" altLang="en-US" dirty="0" err="1"/>
              <a:t>Koten</a:t>
            </a:r>
            <a:r>
              <a:rPr lang="en-US" altLang="en-US" dirty="0"/>
              <a:t> Jr. of RWTH Aachen University in Germany tested 10 sets of siblings, each consisting of a pair of male identical twins and a nontwin brother.  While their brains were being scanned in a functional magnetic resonance imager (fMRI), they were asked to memorize a short span of digits.  They were then given a ‘distraction’ task to befuddle that memory: either a simple arithmetic problem (2+4=7, yes or no?) or instructions to categorize a picture of an object.  They were then shown a number and asked if it was among the numbers in the memory task.  All these chores took at most 7.5 seconds. The team found that, when distracted by the photo-categorization task, many men used brain areas associated with language for the digit-memory task.  When the distracter is the numerical problem, which also employs language areas, says </a:t>
            </a:r>
            <a:r>
              <a:rPr lang="en-US" altLang="en-US" dirty="0" err="1"/>
              <a:t>Koten</a:t>
            </a:r>
            <a:r>
              <a:rPr lang="en-US" altLang="en-US" dirty="0"/>
              <a:t>, ‘then the verbal loop gets interrupted,’ causing the original memory to rapidly decay.  The point at which the subject has to judge whether he’s seen a digit before is where ‘the genetic influences on brain activity starts to come out,’ says </a:t>
            </a:r>
            <a:r>
              <a:rPr lang="en-US" altLang="en-US" dirty="0" err="1"/>
              <a:t>Koten</a:t>
            </a:r>
            <a:r>
              <a:rPr lang="en-US" altLang="en-US" dirty="0"/>
              <a:t>.  Subjects who used language areas when encoding the numbers took longer to come up with the answer than did those who resorted to a ‘visual-spatial memory system’</a:t>
            </a:r>
            <a:r>
              <a:rPr lang="en-US" altLang="en-US" dirty="0">
                <a:cs typeface="Times New Roman" panose="02020603050405020304" pitchFamily="18" charset="0"/>
              </a:rPr>
              <a:t>–akin to counting on fingers–that the arithmetic task doesn’t interfere with.  Twins used the same strategy more often than brothers did in the roughly 50 trials, suggesting that ‘there are qualitative differences in how individuals think, and these differences have a substantial genetic component,’ </a:t>
            </a:r>
            <a:r>
              <a:rPr lang="en-US" altLang="en-US" dirty="0" err="1">
                <a:cs typeface="Times New Roman" panose="02020603050405020304" pitchFamily="18" charset="0"/>
              </a:rPr>
              <a:t>Koten</a:t>
            </a:r>
            <a:r>
              <a:rPr lang="en-US" altLang="en-US" dirty="0">
                <a:cs typeface="Times New Roman" panose="02020603050405020304" pitchFamily="18" charset="0"/>
              </a:rPr>
              <a:t> says.</a:t>
            </a:r>
            <a:r>
              <a:rPr lang="en-US" altLang="en-US" dirty="0"/>
              <a:t>”</a:t>
            </a:r>
            <a:br>
              <a:rPr lang="en-US" altLang="en-US" dirty="0"/>
            </a:br>
            <a:r>
              <a:rPr lang="en-US" altLang="en-US" dirty="0"/>
              <a:t>(Constance Holden new article (“Twins may think alike too, MRI brain study suggests”, p1658) about Jan Willem </a:t>
            </a:r>
            <a:r>
              <a:rPr lang="en-US" altLang="en-US" dirty="0" err="1"/>
              <a:t>Koten</a:t>
            </a:r>
            <a:r>
              <a:rPr lang="en-US" altLang="en-US" dirty="0"/>
              <a:t> Jr. </a:t>
            </a:r>
            <a:r>
              <a:rPr lang="en-US" altLang="en-US" i="1" dirty="0"/>
              <a:t>et al</a:t>
            </a:r>
            <a:r>
              <a:rPr lang="en-US" altLang="en-US" dirty="0"/>
              <a:t>. “Genetic contribution to variation in cognitive function: an fMRI study in twins”, </a:t>
            </a:r>
            <a:r>
              <a:rPr lang="en-US" altLang="en-US" i="1" dirty="0"/>
              <a:t>Science</a:t>
            </a:r>
            <a:r>
              <a:rPr lang="en-US" altLang="en-US" dirty="0"/>
              <a:t> 27 Mar 2009;323:1737-1740) www.sciencemag.org/content/323/5922/1737.abstract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a:extLst>
              <a:ext uri="{FF2B5EF4-FFF2-40B4-BE49-F238E27FC236}">
                <a16:creationId xmlns:a16="http://schemas.microsoft.com/office/drawing/2014/main" id="{E6EAB8CE-0D2E-493B-A1CD-6131CCAF003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C952DF7B-13C9-4568-8C44-D383B00428EC}" type="slidenum">
              <a:rPr lang="en-US" altLang="en-US" sz="1200"/>
              <a:pPr algn="r" eaLnBrk="1" hangingPunct="1"/>
              <a:t>8</a:t>
            </a:fld>
            <a:endParaRPr lang="en-US" altLang="en-US" sz="1200"/>
          </a:p>
        </p:txBody>
      </p:sp>
      <p:sp>
        <p:nvSpPr>
          <p:cNvPr id="111619" name="Rectangle 2">
            <a:extLst>
              <a:ext uri="{FF2B5EF4-FFF2-40B4-BE49-F238E27FC236}">
                <a16:creationId xmlns:a16="http://schemas.microsoft.com/office/drawing/2014/main" id="{EEECEBBD-6526-4CE2-B213-9FDCF18A0512}"/>
              </a:ext>
            </a:extLst>
          </p:cNvPr>
          <p:cNvSpPr>
            <a:spLocks noGrp="1" noRot="1" noChangeAspect="1" noChangeArrowheads="1" noTextEdit="1"/>
          </p:cNvSpPr>
          <p:nvPr>
            <p:ph type="sldImg"/>
          </p:nvPr>
        </p:nvSpPr>
        <p:spPr>
          <a:ln/>
        </p:spPr>
      </p:sp>
      <p:sp>
        <p:nvSpPr>
          <p:cNvPr id="111620" name="Rectangle 3">
            <a:extLst>
              <a:ext uri="{FF2B5EF4-FFF2-40B4-BE49-F238E27FC236}">
                <a16:creationId xmlns:a16="http://schemas.microsoft.com/office/drawing/2014/main" id="{B4E1890A-B38D-4AD5-97EC-420D87EAD2E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Many of the studies I will refer to later come from </a:t>
            </a:r>
            <a:r>
              <a:rPr lang="en-US" altLang="en-US" i="1"/>
              <a:t>Science</a:t>
            </a:r>
            <a:r>
              <a:rPr lang="en-US" altLang="en-US"/>
              <a:t> magazine, the journal of the American Association for the Advancement of Science (AAAS). I joined AAAS when I was a student in epidemiology. Faculty used to leave journals they were finished with on a table in Rosenau, and for some reason I started picking up copies of </a:t>
            </a:r>
            <a:r>
              <a:rPr lang="en-US" altLang="en-US" i="1"/>
              <a:t>Science</a:t>
            </a:r>
            <a:r>
              <a:rPr lang="en-US" altLang="en-US"/>
              <a:t>.  Although I couldn’t understand nearly any of the reports, I did find many of the news articles interesting and informative. Gradually I began to read some of the reports as well, and after a year or so decided to support AAAS and receive </a:t>
            </a:r>
            <a:r>
              <a:rPr lang="en-US" altLang="en-US" i="1"/>
              <a:t>Science</a:t>
            </a:r>
            <a:r>
              <a:rPr lang="en-US" altLang="en-US"/>
              <a:t>. I’m glad that I did, since it has been a great source for broadening my awareness of different fields, even if I still don’t read most of the reports and understand even fewer!</a:t>
            </a:r>
          </a:p>
          <a:p>
            <a:pPr eaLnBrk="1" hangingPunct="1"/>
            <a:endParaRPr lang="en-US" altLang="en-US"/>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7">
            <a:extLst>
              <a:ext uri="{FF2B5EF4-FFF2-40B4-BE49-F238E27FC236}">
                <a16:creationId xmlns:a16="http://schemas.microsoft.com/office/drawing/2014/main" id="{D9045FF1-8271-4011-9AF4-117C32E6450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D6E8457E-C33B-441B-94A5-1284685EE0B7}" type="slidenum">
              <a:rPr lang="en-US" altLang="en-US" sz="1200"/>
              <a:pPr algn="r" eaLnBrk="1" hangingPunct="1"/>
              <a:t>80</a:t>
            </a:fld>
            <a:endParaRPr lang="en-US" altLang="en-US" sz="1200"/>
          </a:p>
        </p:txBody>
      </p:sp>
      <p:sp>
        <p:nvSpPr>
          <p:cNvPr id="185347" name="Rectangle 2">
            <a:extLst>
              <a:ext uri="{FF2B5EF4-FFF2-40B4-BE49-F238E27FC236}">
                <a16:creationId xmlns:a16="http://schemas.microsoft.com/office/drawing/2014/main" id="{2003AB83-3194-4356-A219-4406C32BF7F2}"/>
              </a:ext>
            </a:extLst>
          </p:cNvPr>
          <p:cNvSpPr>
            <a:spLocks noGrp="1" noRot="1" noChangeAspect="1" noChangeArrowheads="1" noTextEdit="1"/>
          </p:cNvSpPr>
          <p:nvPr>
            <p:ph type="sldImg"/>
          </p:nvPr>
        </p:nvSpPr>
        <p:spPr>
          <a:ln/>
        </p:spPr>
      </p:sp>
      <p:sp>
        <p:nvSpPr>
          <p:cNvPr id="185348" name="Rectangle 3">
            <a:extLst>
              <a:ext uri="{FF2B5EF4-FFF2-40B4-BE49-F238E27FC236}">
                <a16:creationId xmlns:a16="http://schemas.microsoft.com/office/drawing/2014/main" id="{A2B45E1F-E711-439E-AA9C-FD75F23984D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80000"/>
              </a:spcBef>
            </a:pPr>
            <a:r>
              <a:rPr lang="en-US" altLang="en-US"/>
              <a:t>The evolution of human intelligence – a remarkable phenomenon – took place in a world that differs in many ways from the world of today.  We would not expect a society of monkeys to operate modern society effectively.  Should we expect people to?</a:t>
            </a:r>
          </a:p>
          <a:p>
            <a:pPr eaLnBrk="1" hangingPunct="1">
              <a:spcBef>
                <a:spcPct val="80000"/>
              </a:spcBef>
            </a:pPr>
            <a:r>
              <a:rPr lang="en-US" altLang="en-US"/>
              <a:t>Or, perhaps we are not using all of the capacity that evolution has provided.  Exposure to lead and inadequate iodine intake each reduces IQ in children.  Steven Zeisel (UNC Department of Nutrition) and others have been developing a strong case that dietary choline deficiency permanently harms brain development.  </a:t>
            </a:r>
          </a:p>
          <a:p>
            <a:pPr eaLnBrk="1" hangingPunct="1">
              <a:spcBef>
                <a:spcPct val="80000"/>
              </a:spcBef>
            </a:pPr>
            <a:r>
              <a:rPr lang="en-US" altLang="en-US"/>
              <a:t>How much potential are we losing due to environmental, nutritional, and behavioral factors?  What are the impacts of constrained intelligence on effective behavior?</a:t>
            </a:r>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7">
            <a:extLst>
              <a:ext uri="{FF2B5EF4-FFF2-40B4-BE49-F238E27FC236}">
                <a16:creationId xmlns:a16="http://schemas.microsoft.com/office/drawing/2014/main" id="{0EF08AF0-0AAE-4C78-BE1B-03CF155FEC9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421E86DE-35B2-41F5-9A57-F504BAEDD3AE}" type="slidenum">
              <a:rPr lang="en-US" altLang="en-US" sz="1200"/>
              <a:pPr algn="r" eaLnBrk="1" hangingPunct="1"/>
              <a:t>81</a:t>
            </a:fld>
            <a:endParaRPr lang="en-US" altLang="en-US" sz="1200"/>
          </a:p>
        </p:txBody>
      </p:sp>
      <p:sp>
        <p:nvSpPr>
          <p:cNvPr id="186371" name="Rectangle 2">
            <a:extLst>
              <a:ext uri="{FF2B5EF4-FFF2-40B4-BE49-F238E27FC236}">
                <a16:creationId xmlns:a16="http://schemas.microsoft.com/office/drawing/2014/main" id="{AFC660FB-3D7B-447B-9077-279B6D7F6AF7}"/>
              </a:ext>
            </a:extLst>
          </p:cNvPr>
          <p:cNvSpPr>
            <a:spLocks noGrp="1" noRot="1" noChangeAspect="1" noChangeArrowheads="1" noTextEdit="1"/>
          </p:cNvSpPr>
          <p:nvPr>
            <p:ph type="sldImg"/>
          </p:nvPr>
        </p:nvSpPr>
        <p:spPr>
          <a:ln/>
        </p:spPr>
      </p:sp>
      <p:sp>
        <p:nvSpPr>
          <p:cNvPr id="186372" name="Rectangle 3">
            <a:extLst>
              <a:ext uri="{FF2B5EF4-FFF2-40B4-BE49-F238E27FC236}">
                <a16:creationId xmlns:a16="http://schemas.microsoft.com/office/drawing/2014/main" id="{9F6FD1F8-EC12-403E-927B-665BF22668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80000"/>
              </a:spcBef>
            </a:pPr>
            <a:r>
              <a:rPr lang="en-US" altLang="en-US"/>
              <a:t>Landmark studies by Harry Harlow showed that infant monkeys reared without their months suffered significant emotional damage, and developmental deficits associated with growing up institutions have been found in humans.</a:t>
            </a:r>
          </a:p>
          <a:p>
            <a:pPr eaLnBrk="1" hangingPunct="1">
              <a:spcBef>
                <a:spcPct val="80000"/>
              </a:spcBef>
            </a:pPr>
            <a:r>
              <a:rPr lang="en-US" altLang="en-US"/>
              <a:t>In 1966, Nicolai Ceausescu outlawed contraception and abortion in Romania and taxed families with fewer than five children, in order to grow the population.  He also expanded institutions to raise children abandoned by families who could not care for them.  The horrific care in these institutions was documented following the 1989 coup, but following their improvement it was believed that institutional care was not inferior </a:t>
            </a:r>
            <a:r>
              <a:rPr lang="en-US" altLang="en-US" i="1"/>
              <a:t>per se</a:t>
            </a:r>
            <a:r>
              <a:rPr lang="en-US" altLang="en-US"/>
              <a:t>.</a:t>
            </a:r>
          </a:p>
          <a:p>
            <a:pPr eaLnBrk="1" hangingPunct="1">
              <a:spcBef>
                <a:spcPct val="80000"/>
              </a:spcBef>
            </a:pPr>
            <a:r>
              <a:rPr lang="en-US" altLang="en-US"/>
              <a:t>In 2000 the Bucharest Early Intervention Project (BEIP) conducted a randomized trial of high quality foster care versus institutional care in young children.  Baseline developmental deficits were noted in the institutionalized children compared to non-institutionalized children.  Children moved to foster care before 24 months showed substantial gains compared to the children who remained institutionalized.</a:t>
            </a:r>
          </a:p>
          <a:p>
            <a:pPr eaLnBrk="1" hangingPunct="1">
              <a:spcBef>
                <a:spcPct val="80000"/>
              </a:spcBef>
            </a:pPr>
            <a:r>
              <a:rPr lang="en-US" altLang="en-US"/>
              <a:t>Early life experience can have a lasting impact on cognitive and emotional functioning.</a:t>
            </a:r>
          </a:p>
          <a:p>
            <a:pPr eaLnBrk="1" hangingPunct="1">
              <a:spcBef>
                <a:spcPct val="80000"/>
              </a:spcBef>
            </a:pPr>
            <a:r>
              <a:rPr lang="en-US" altLang="en-US"/>
              <a:t>(Charles A. Nelson III </a:t>
            </a:r>
            <a:r>
              <a:rPr lang="en-US" altLang="en-US" i="1"/>
              <a:t>et al</a:t>
            </a:r>
            <a:r>
              <a:rPr lang="en-US" altLang="en-US"/>
              <a:t>., </a:t>
            </a:r>
            <a:r>
              <a:rPr lang="en-US" altLang="en-US" i="1"/>
              <a:t>Science</a:t>
            </a:r>
            <a:r>
              <a:rPr lang="en-US" altLang="en-US"/>
              <a:t> 21 Dec 2007;318:1937- and </a:t>
            </a:r>
            <a:r>
              <a:rPr lang="en-US" altLang="en-US" i="1"/>
              <a:t>American Scientist</a:t>
            </a:r>
            <a:r>
              <a:rPr lang="en-US" altLang="en-US"/>
              <a:t> May-June 2009;97:222-229.)</a:t>
            </a:r>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7">
            <a:extLst>
              <a:ext uri="{FF2B5EF4-FFF2-40B4-BE49-F238E27FC236}">
                <a16:creationId xmlns:a16="http://schemas.microsoft.com/office/drawing/2014/main" id="{ABEDAB96-494D-4142-8BA5-B7B06E7AE7D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73ADEEED-8E87-4C94-A729-B64EE315E53D}" type="slidenum">
              <a:rPr lang="en-US" altLang="en-US" sz="1200"/>
              <a:pPr algn="r" eaLnBrk="1" hangingPunct="1"/>
              <a:t>82</a:t>
            </a:fld>
            <a:endParaRPr lang="en-US" altLang="en-US" sz="1200"/>
          </a:p>
        </p:txBody>
      </p:sp>
      <p:sp>
        <p:nvSpPr>
          <p:cNvPr id="187395" name="Rectangle 2">
            <a:extLst>
              <a:ext uri="{FF2B5EF4-FFF2-40B4-BE49-F238E27FC236}">
                <a16:creationId xmlns:a16="http://schemas.microsoft.com/office/drawing/2014/main" id="{C8FB13EA-9BF5-440C-8AE9-92785758CB87}"/>
              </a:ext>
            </a:extLst>
          </p:cNvPr>
          <p:cNvSpPr>
            <a:spLocks noGrp="1" noRot="1" noChangeAspect="1" noChangeArrowheads="1" noTextEdit="1"/>
          </p:cNvSpPr>
          <p:nvPr>
            <p:ph type="sldImg"/>
          </p:nvPr>
        </p:nvSpPr>
        <p:spPr>
          <a:ln/>
        </p:spPr>
      </p:sp>
      <p:sp>
        <p:nvSpPr>
          <p:cNvPr id="187396" name="Rectangle 3">
            <a:extLst>
              <a:ext uri="{FF2B5EF4-FFF2-40B4-BE49-F238E27FC236}">
                <a16:creationId xmlns:a16="http://schemas.microsoft.com/office/drawing/2014/main" id="{EB9D1635-86B8-45C6-A960-CD88E65703C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80000"/>
              </a:spcBef>
            </a:pPr>
            <a:r>
              <a:rPr lang="en-US" altLang="en-US"/>
              <a:t>“Maternal care influences hypothalamic-pituitary-adrenal (HPA) function in the rat through epigenetic programming of glucocorticoid receptor expression. In humans, childhood abuse alters HPA stress responses and increases the risk of suicide. We examined epigenetic differences in a neuron-specific glucocorticoid receptor (NR3C1) promoter between postmortem hippocampus obtained from suicide victims with a history of childhood abuse and those from either suicide victims with no childhood abuse or controls. We found decreased levels of glucocorticoid receptor mRNA, as well as mRNA transcripts bearing the glucocorticoid receptor 1F splice variant and increased cytosine methylation of an NR3C1 promoter. Patch-methylated NR3C1 promoter constructs that mimicked the methylation state in samples from abused suicide victims showed decreased NGFI-A transcription factor binding and NGFI-A-inducible gene transcription. These findings translate previous results from rat to humans and suggest a common effect of parental care on the epigenetic regulation of hippocampal glucocorticoid receptor expression.” (abstract)</a:t>
            </a:r>
          </a:p>
          <a:p>
            <a:pPr eaLnBrk="1" hangingPunct="1">
              <a:spcBef>
                <a:spcPct val="80000"/>
              </a:spcBef>
            </a:pPr>
            <a:r>
              <a:rPr lang="en-US" altLang="en-US"/>
              <a:t>(McGowan PO et al., Epigenetic Regulation Brain Child Abuse, </a:t>
            </a:r>
            <a:r>
              <a:rPr lang="en-US" altLang="en-US" i="1"/>
              <a:t>Nature Neuroscience</a:t>
            </a:r>
            <a:r>
              <a:rPr lang="en-US" altLang="en-US"/>
              <a:t>, March 2009;12(3):241-3)</a:t>
            </a:r>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7">
            <a:extLst>
              <a:ext uri="{FF2B5EF4-FFF2-40B4-BE49-F238E27FC236}">
                <a16:creationId xmlns:a16="http://schemas.microsoft.com/office/drawing/2014/main" id="{01E5EA61-9FF8-4DCC-A6AA-B964DFB2EE0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F39ADEAD-7964-4668-A9C7-BCF74C3B38EA}" type="slidenum">
              <a:rPr lang="en-US" altLang="en-US" sz="1200"/>
              <a:pPr algn="r" eaLnBrk="1" hangingPunct="1"/>
              <a:t>83</a:t>
            </a:fld>
            <a:endParaRPr lang="en-US" altLang="en-US" sz="1200"/>
          </a:p>
        </p:txBody>
      </p:sp>
      <p:sp>
        <p:nvSpPr>
          <p:cNvPr id="188419" name="Rectangle 2">
            <a:extLst>
              <a:ext uri="{FF2B5EF4-FFF2-40B4-BE49-F238E27FC236}">
                <a16:creationId xmlns:a16="http://schemas.microsoft.com/office/drawing/2014/main" id="{37B5AB0A-BB84-4A19-80B6-DCE2FA42A07A}"/>
              </a:ext>
            </a:extLst>
          </p:cNvPr>
          <p:cNvSpPr>
            <a:spLocks noGrp="1" noRot="1" noChangeAspect="1" noChangeArrowheads="1" noTextEdit="1"/>
          </p:cNvSpPr>
          <p:nvPr>
            <p:ph type="sldImg"/>
          </p:nvPr>
        </p:nvSpPr>
        <p:spPr>
          <a:ln/>
        </p:spPr>
      </p:sp>
      <p:sp>
        <p:nvSpPr>
          <p:cNvPr id="188420" name="Rectangle 3">
            <a:extLst>
              <a:ext uri="{FF2B5EF4-FFF2-40B4-BE49-F238E27FC236}">
                <a16:creationId xmlns:a16="http://schemas.microsoft.com/office/drawing/2014/main" id="{24C8202B-1EEE-4357-A4BF-24EB7E27CE7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80000"/>
              </a:spcBef>
            </a:pPr>
            <a:r>
              <a:rPr lang="en-US" altLang="en-US" dirty="0"/>
              <a:t>Men with one sexual partner have lower testosterone levels than those with multiple or no partners.</a:t>
            </a:r>
          </a:p>
          <a:p>
            <a:pPr eaLnBrk="1" hangingPunct="1">
              <a:spcBef>
                <a:spcPct val="80000"/>
              </a:spcBef>
            </a:pPr>
            <a:r>
              <a:rPr lang="en-US" altLang="en-US" dirty="0"/>
              <a:t>http://www.sciencemag.org/content/324/5931/1145.citation</a:t>
            </a:r>
          </a:p>
          <a:p>
            <a:pPr eaLnBrk="1" hangingPunct="1">
              <a:spcBef>
                <a:spcPct val="80000"/>
              </a:spcBef>
            </a:pPr>
            <a:endParaRPr lang="en-US" altLang="en-US" dirty="0"/>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7">
            <a:extLst>
              <a:ext uri="{FF2B5EF4-FFF2-40B4-BE49-F238E27FC236}">
                <a16:creationId xmlns:a16="http://schemas.microsoft.com/office/drawing/2014/main" id="{A3EB336C-3475-453C-9FEF-63860E44F30A}"/>
              </a:ext>
            </a:extLst>
          </p:cNvPr>
          <p:cNvSpPr txBox="1">
            <a:spLocks noGrp="1" noChangeArrowheads="1"/>
          </p:cNvSpPr>
          <p:nvPr/>
        </p:nvSpPr>
        <p:spPr bwMode="auto">
          <a:xfrm>
            <a:off x="3957638" y="8820150"/>
            <a:ext cx="3027362"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45" tIns="46922" rIns="93845" bIns="46922" anchor="b"/>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5F246781-A18D-4F69-B781-067E2FDE2494}" type="slidenum">
              <a:rPr lang="en-US" altLang="en-US" sz="1200"/>
              <a:pPr algn="r" eaLnBrk="1" hangingPunct="1"/>
              <a:t>84</a:t>
            </a:fld>
            <a:endParaRPr lang="en-US" altLang="en-US" sz="1200"/>
          </a:p>
        </p:txBody>
      </p:sp>
      <p:sp>
        <p:nvSpPr>
          <p:cNvPr id="189443" name="Rectangle 2">
            <a:extLst>
              <a:ext uri="{FF2B5EF4-FFF2-40B4-BE49-F238E27FC236}">
                <a16:creationId xmlns:a16="http://schemas.microsoft.com/office/drawing/2014/main" id="{B9F1816F-B56B-490D-BCC6-1EA7DA554961}"/>
              </a:ext>
            </a:extLst>
          </p:cNvPr>
          <p:cNvSpPr>
            <a:spLocks noGrp="1" noRot="1" noChangeAspect="1" noChangeArrowheads="1" noTextEdit="1"/>
          </p:cNvSpPr>
          <p:nvPr>
            <p:ph type="sldImg"/>
          </p:nvPr>
        </p:nvSpPr>
        <p:spPr>
          <a:ln/>
        </p:spPr>
      </p:sp>
      <p:sp>
        <p:nvSpPr>
          <p:cNvPr id="189444" name="Rectangle 3">
            <a:extLst>
              <a:ext uri="{FF2B5EF4-FFF2-40B4-BE49-F238E27FC236}">
                <a16:creationId xmlns:a16="http://schemas.microsoft.com/office/drawing/2014/main" id="{CB098AAE-0F3B-4F19-9DF7-601BF41E10D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80000"/>
              </a:spcBef>
            </a:pPr>
            <a:r>
              <a:rPr lang="en-US" altLang="en-US"/>
              <a:t>Breast milk contains nucleotides that promote sleep, especially at dusk and overnight.</a:t>
            </a:r>
          </a:p>
          <a:p>
            <a:pPr eaLnBrk="1" hangingPunct="1">
              <a:spcBef>
                <a:spcPct val="80000"/>
              </a:spcBef>
            </a:pPr>
            <a:r>
              <a:rPr lang="en-US" altLang="en-US"/>
              <a:t>Babies fed morning breast milk in the evening might not sleep as well as babies given breast milk at the time it is produced.</a:t>
            </a:r>
          </a:p>
          <a:p>
            <a:pPr eaLnBrk="1" hangingPunct="1">
              <a:spcBef>
                <a:spcPct val="80000"/>
              </a:spcBef>
            </a:pPr>
            <a:endParaRPr lang="en-US" altLang="en-US"/>
          </a:p>
          <a:p>
            <a:pPr eaLnBrk="1" hangingPunct="1">
              <a:spcBef>
                <a:spcPct val="80000"/>
              </a:spcBef>
            </a:pPr>
            <a:r>
              <a:rPr lang="en-US" altLang="en-US"/>
              <a:t>(Sanchez C, et al. The possible role of human milk nucleotides as sleep inducers.  Nutritional Neuroscience 12:2-8 (Feb 2010) in American Scientist Jan-Feb 2010, p27.</a:t>
            </a:r>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a:extLst>
              <a:ext uri="{FF2B5EF4-FFF2-40B4-BE49-F238E27FC236}">
                <a16:creationId xmlns:a16="http://schemas.microsoft.com/office/drawing/2014/main" id="{2D524D22-4376-49B4-9F99-C68D334887F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E5635D44-6B1E-4F8A-8C5B-8D0530A2DA25}" type="slidenum">
              <a:rPr lang="en-US" altLang="en-US" sz="1200"/>
              <a:pPr algn="r" eaLnBrk="1" hangingPunct="1"/>
              <a:t>85</a:t>
            </a:fld>
            <a:endParaRPr lang="en-US" altLang="en-US" sz="1200"/>
          </a:p>
        </p:txBody>
      </p:sp>
      <p:sp>
        <p:nvSpPr>
          <p:cNvPr id="190467" name="Rectangle 2">
            <a:extLst>
              <a:ext uri="{FF2B5EF4-FFF2-40B4-BE49-F238E27FC236}">
                <a16:creationId xmlns:a16="http://schemas.microsoft.com/office/drawing/2014/main" id="{B9A26937-3711-41B7-828A-4376D9DC28D8}"/>
              </a:ext>
            </a:extLst>
          </p:cNvPr>
          <p:cNvSpPr>
            <a:spLocks noGrp="1" noRot="1" noChangeAspect="1" noChangeArrowheads="1" noTextEdit="1"/>
          </p:cNvSpPr>
          <p:nvPr>
            <p:ph type="sldImg"/>
          </p:nvPr>
        </p:nvSpPr>
        <p:spPr>
          <a:ln/>
        </p:spPr>
      </p:sp>
      <p:sp>
        <p:nvSpPr>
          <p:cNvPr id="190468" name="Rectangle 3">
            <a:extLst>
              <a:ext uri="{FF2B5EF4-FFF2-40B4-BE49-F238E27FC236}">
                <a16:creationId xmlns:a16="http://schemas.microsoft.com/office/drawing/2014/main" id="{7C578E67-B868-41E9-969C-FE8EC583884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80000"/>
              </a:spcBef>
            </a:pPr>
            <a:r>
              <a:rPr lang="en-US" altLang="en-US"/>
              <a:t>A variable nucleotide repeat polymorphism in the promoter region of the SLC6A4 gene (5HTT), referred to as the 5-HTTLPR, has been identified as a genetic vulnerability factor for risk behavior.  Brody et al. developed an intervention for rural African American young adolescents and their parents to reduce or delay the initiation of alcohol and marijuana use and sexual activity. A randomized controlled trial in 641 families in rural Georgia found evidence for a gene-environment interaction, in which the intervention avoided the increase in risk behavior seen in youth with the 5-HTTLPR polymorphism.</a:t>
            </a:r>
          </a:p>
          <a:p>
            <a:pPr eaLnBrk="1" hangingPunct="1">
              <a:spcBef>
                <a:spcPct val="80000"/>
              </a:spcBef>
            </a:pPr>
            <a:endParaRPr lang="en-US" altLang="en-US"/>
          </a:p>
          <a:p>
            <a:pPr eaLnBrk="1" hangingPunct="1">
              <a:spcBef>
                <a:spcPct val="80000"/>
              </a:spcBef>
            </a:pPr>
            <a:r>
              <a:rPr lang="en-US" altLang="en-US"/>
              <a:t>Gene H. Brody, Steven R. H. Beach 1 , Robert A. Philibert , Yi-fu Chen and Velma McBride Murry. Prevention Effects Moderate the Association of 5-HTTLPR and Youth Risk Behavior Initiation: Gene × Environment Hypotheses Tested via a Randomized Prevention Design. Child Development</a:t>
            </a:r>
          </a:p>
          <a:p>
            <a:pPr eaLnBrk="1" hangingPunct="1">
              <a:spcBef>
                <a:spcPct val="80000"/>
              </a:spcBef>
            </a:pPr>
            <a:r>
              <a:rPr lang="en-US" altLang="en-US"/>
              <a:t>2009;80(3):645-661</a:t>
            </a:r>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7">
            <a:extLst>
              <a:ext uri="{FF2B5EF4-FFF2-40B4-BE49-F238E27FC236}">
                <a16:creationId xmlns:a16="http://schemas.microsoft.com/office/drawing/2014/main" id="{0F4956EB-3F3B-4596-B77D-3F456DA9F70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039E1B7B-3050-4396-B438-62C0E6B0C043}" type="slidenum">
              <a:rPr lang="en-US" altLang="en-US" sz="1200"/>
              <a:pPr algn="r" eaLnBrk="1" hangingPunct="1"/>
              <a:t>86</a:t>
            </a:fld>
            <a:endParaRPr lang="en-US" altLang="en-US" sz="1200"/>
          </a:p>
        </p:txBody>
      </p:sp>
      <p:sp>
        <p:nvSpPr>
          <p:cNvPr id="191491" name="Rectangle 2">
            <a:extLst>
              <a:ext uri="{FF2B5EF4-FFF2-40B4-BE49-F238E27FC236}">
                <a16:creationId xmlns:a16="http://schemas.microsoft.com/office/drawing/2014/main" id="{2460F5DB-090D-4ED4-AB2B-4C79C20F2104}"/>
              </a:ext>
            </a:extLst>
          </p:cNvPr>
          <p:cNvSpPr>
            <a:spLocks noGrp="1" noRot="1" noChangeAspect="1" noChangeArrowheads="1" noTextEdit="1"/>
          </p:cNvSpPr>
          <p:nvPr>
            <p:ph type="sldImg"/>
          </p:nvPr>
        </p:nvSpPr>
        <p:spPr>
          <a:ln/>
        </p:spPr>
      </p:sp>
      <p:sp>
        <p:nvSpPr>
          <p:cNvPr id="191492" name="Rectangle 3">
            <a:extLst>
              <a:ext uri="{FF2B5EF4-FFF2-40B4-BE49-F238E27FC236}">
                <a16:creationId xmlns:a16="http://schemas.microsoft.com/office/drawing/2014/main" id="{EFFB6722-FB88-4AE6-8B6C-DDEF3015230D}"/>
              </a:ext>
            </a:extLst>
          </p:cNvPr>
          <p:cNvSpPr>
            <a:spLocks noGrp="1" noChangeArrowheads="1"/>
          </p:cNvSpPr>
          <p:nvPr>
            <p:ph type="body" idx="1"/>
          </p:nvPr>
        </p:nvSpPr>
        <p:spPr>
          <a:xfrm>
            <a:off x="931863" y="4343400"/>
            <a:ext cx="51212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a:t>
            </a:r>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7">
            <a:extLst>
              <a:ext uri="{FF2B5EF4-FFF2-40B4-BE49-F238E27FC236}">
                <a16:creationId xmlns:a16="http://schemas.microsoft.com/office/drawing/2014/main" id="{7332A407-11FB-417A-99EC-0C31FF38C18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34189ECC-6AF6-4519-8467-FC8DE45BBFDE}" type="slidenum">
              <a:rPr lang="en-US" altLang="en-US" sz="1200"/>
              <a:pPr algn="r" eaLnBrk="1" hangingPunct="1"/>
              <a:t>87</a:t>
            </a:fld>
            <a:endParaRPr lang="en-US" altLang="en-US" sz="1200"/>
          </a:p>
        </p:txBody>
      </p:sp>
      <p:sp>
        <p:nvSpPr>
          <p:cNvPr id="192515" name="Rectangle 2">
            <a:extLst>
              <a:ext uri="{FF2B5EF4-FFF2-40B4-BE49-F238E27FC236}">
                <a16:creationId xmlns:a16="http://schemas.microsoft.com/office/drawing/2014/main" id="{17896EB5-3059-46C7-A5FD-CD66A7E42A0E}"/>
              </a:ext>
            </a:extLst>
          </p:cNvPr>
          <p:cNvSpPr>
            <a:spLocks noGrp="1" noRot="1" noChangeAspect="1" noChangeArrowheads="1" noTextEdit="1"/>
          </p:cNvSpPr>
          <p:nvPr>
            <p:ph type="sldImg"/>
          </p:nvPr>
        </p:nvSpPr>
        <p:spPr>
          <a:ln/>
        </p:spPr>
      </p:sp>
      <p:sp>
        <p:nvSpPr>
          <p:cNvPr id="192516" name="Rectangle 3">
            <a:extLst>
              <a:ext uri="{FF2B5EF4-FFF2-40B4-BE49-F238E27FC236}">
                <a16:creationId xmlns:a16="http://schemas.microsoft.com/office/drawing/2014/main" id="{21A7D279-9E8A-4165-90C0-0DAAC37D4B84}"/>
              </a:ext>
            </a:extLst>
          </p:cNvPr>
          <p:cNvSpPr>
            <a:spLocks noGrp="1" noChangeArrowheads="1"/>
          </p:cNvSpPr>
          <p:nvPr>
            <p:ph type="body" idx="1"/>
          </p:nvPr>
        </p:nvSpPr>
        <p:spPr>
          <a:xfrm>
            <a:off x="931863" y="4343400"/>
            <a:ext cx="51212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a:t>Growing consumer consciousness about being “green” is driving sales of “green” products (up 15% since 2006; Dan Sewell, AP, Herald-Sun 4/24/2010; source: Mintel International) and increasing business initiatives to save energy and water, reduce pollution, buy from green suppliers, and report on their progress. As one would expect, corporate enthusiasm is greatest when the changes also save money. As the Environmental Defense Fund advertises, “Smart companies realize that what is good for the environment is also good for business.” (www.edf.org/documents/7904_innovationsreview2008.pdf)</a:t>
            </a:r>
          </a:p>
          <a:p>
            <a:pPr eaLnBrk="1" hangingPunct="1">
              <a:spcBef>
                <a:spcPct val="80000"/>
              </a:spcBef>
            </a:pPr>
            <a:r>
              <a:rPr lang="en-US" altLang="en-US" dirty="0"/>
              <a:t>Advertised savings are not always realized because of offsetting behavior changes.  For example, people lose 5-12% of energy savings from efficient light bulbs by leaving them on longer and 10-30% of savings from efficient furnaces by turning up thermostats (</a:t>
            </a:r>
            <a:r>
              <a:rPr lang="en-US" altLang="en-US" i="1" dirty="0"/>
              <a:t>State of Green Business 2010</a:t>
            </a:r>
            <a:r>
              <a:rPr lang="en-US" altLang="en-US" dirty="0"/>
              <a:t>, Joel </a:t>
            </a:r>
            <a:r>
              <a:rPr lang="en-US" altLang="en-US" dirty="0" err="1"/>
              <a:t>Mackower</a:t>
            </a:r>
            <a:r>
              <a:rPr lang="en-US" altLang="en-US" dirty="0"/>
              <a:t> </a:t>
            </a:r>
            <a:r>
              <a:rPr lang="en-US" altLang="en-US" i="1" dirty="0"/>
              <a:t>et al</a:t>
            </a:r>
            <a:r>
              <a:rPr lang="en-US" altLang="en-US" dirty="0"/>
              <a:t>. from www.greeenbiz.com).</a:t>
            </a:r>
          </a:p>
          <a:p>
            <a:pPr eaLnBrk="1" hangingPunct="1">
              <a:spcBef>
                <a:spcPct val="80000"/>
              </a:spcBef>
            </a:pPr>
            <a:r>
              <a:rPr lang="en-US" altLang="en-US" dirty="0"/>
              <a:t>Greener World Media’s </a:t>
            </a:r>
            <a:r>
              <a:rPr lang="en-US" altLang="en-US" dirty="0" err="1"/>
              <a:t>GreenBiz</a:t>
            </a:r>
            <a:r>
              <a:rPr lang="en-US" altLang="en-US" dirty="0"/>
              <a:t> Index tells a good news – bad news story for 2009:  “The story it tells is one of incremental change – too incremental, in many cases, to result in meaningful progress in reducing the energy, water, materials, carbon and toxic intensity of the U.S. economy and, in the process, sufficiently lighten the private sector’s environmental footprint.” (</a:t>
            </a:r>
            <a:r>
              <a:rPr lang="en-US" altLang="en-US" i="1" dirty="0"/>
              <a:t>State of Green Business 2010</a:t>
            </a:r>
            <a:r>
              <a:rPr lang="en-US" altLang="en-US" dirty="0"/>
              <a:t>, p62. Joel </a:t>
            </a:r>
            <a:r>
              <a:rPr lang="en-US" altLang="en-US" dirty="0" err="1"/>
              <a:t>Mackower</a:t>
            </a:r>
            <a:r>
              <a:rPr lang="en-US" altLang="en-US" dirty="0"/>
              <a:t> </a:t>
            </a:r>
            <a:r>
              <a:rPr lang="en-US" altLang="en-US" i="1" dirty="0"/>
              <a:t>et al</a:t>
            </a:r>
            <a:r>
              <a:rPr lang="en-US" altLang="en-US" dirty="0"/>
              <a:t>. from www.greeenbiz.com)</a:t>
            </a:r>
          </a:p>
          <a:p>
            <a:pPr eaLnBrk="1" hangingPunct="1"/>
            <a:endParaRPr lang="en-US" altLang="en-US" dirty="0"/>
          </a:p>
          <a:p>
            <a:pPr eaLnBrk="1" hangingPunct="1"/>
            <a:endParaRPr lang="en-US" altLang="en-US" dirty="0"/>
          </a:p>
          <a:p>
            <a:pPr eaLnBrk="1" hangingPunct="1"/>
            <a:endParaRPr lang="en-US" altLang="en-US" dirty="0"/>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7">
            <a:extLst>
              <a:ext uri="{FF2B5EF4-FFF2-40B4-BE49-F238E27FC236}">
                <a16:creationId xmlns:a16="http://schemas.microsoft.com/office/drawing/2014/main" id="{615086E6-5B7F-4607-8B95-3D6FC1FB2216}"/>
              </a:ext>
            </a:extLst>
          </p:cNvPr>
          <p:cNvSpPr txBox="1">
            <a:spLocks noGrp="1" noChangeArrowheads="1"/>
          </p:cNvSpPr>
          <p:nvPr/>
        </p:nvSpPr>
        <p:spPr bwMode="auto">
          <a:xfrm>
            <a:off x="3957638" y="8820150"/>
            <a:ext cx="3027362"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45" tIns="46922" rIns="93845" bIns="46922" anchor="b"/>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E04D4422-C79E-4C8F-A41E-9F7B1B23B180}" type="slidenum">
              <a:rPr lang="en-US" altLang="en-US" sz="1200"/>
              <a:pPr algn="r" eaLnBrk="1" hangingPunct="1"/>
              <a:t>88</a:t>
            </a:fld>
            <a:endParaRPr lang="en-US" altLang="en-US" sz="1200"/>
          </a:p>
        </p:txBody>
      </p:sp>
      <p:sp>
        <p:nvSpPr>
          <p:cNvPr id="193539" name="Rectangle 2">
            <a:extLst>
              <a:ext uri="{FF2B5EF4-FFF2-40B4-BE49-F238E27FC236}">
                <a16:creationId xmlns:a16="http://schemas.microsoft.com/office/drawing/2014/main" id="{1C1ED547-6184-4C39-8547-5C72178E0E26}"/>
              </a:ext>
            </a:extLst>
          </p:cNvPr>
          <p:cNvSpPr>
            <a:spLocks noGrp="1" noRot="1" noChangeAspect="1" noChangeArrowheads="1" noTextEdit="1"/>
          </p:cNvSpPr>
          <p:nvPr>
            <p:ph type="sldImg"/>
          </p:nvPr>
        </p:nvSpPr>
        <p:spPr>
          <a:ln/>
        </p:spPr>
      </p:sp>
      <p:sp>
        <p:nvSpPr>
          <p:cNvPr id="193540" name="Rectangle 3">
            <a:extLst>
              <a:ext uri="{FF2B5EF4-FFF2-40B4-BE49-F238E27FC236}">
                <a16:creationId xmlns:a16="http://schemas.microsoft.com/office/drawing/2014/main" id="{D9C04138-2B17-4707-AA0B-F19108649482}"/>
              </a:ext>
            </a:extLst>
          </p:cNvPr>
          <p:cNvSpPr>
            <a:spLocks noGrp="1" noChangeArrowheads="1"/>
          </p:cNvSpPr>
          <p:nvPr>
            <p:ph type="body" idx="1"/>
          </p:nvPr>
        </p:nvSpPr>
        <p:spPr>
          <a:xfrm>
            <a:off x="931863" y="4343400"/>
            <a:ext cx="51212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 number of years ago student activists began agitating for American universities to demand that Nike and other high-profile vendors treat workers better and monitor labor conditions in their factories and suppliers’ factories.  This movement eventually led to a coalition of colleges and universities reaching formal agreements with Nike and other companies.  An example of a positive outcome was what happened at Mexmode, a principal Mexican supplier of college sweatshirts to Nike and Reebok. According to an article in the </a:t>
            </a:r>
            <a:r>
              <a:rPr lang="en-US" altLang="en-US" i="1"/>
              <a:t>New York Times</a:t>
            </a:r>
            <a:r>
              <a:rPr lang="en-US" altLang="en-US"/>
              <a:t> (10/8/ 2001, A3), in January 2001 Mexmode workers occupied the company cafeteria to protest the quality of the food (e.g., worms in salads).  Mexmode brought in the police and fired the leaders.  United Students Against Sweatshops staged protests outside Nike stores and offices across the U.S.  The Workers Rights Consortium, a coalition of students and administrators from about 85 American colleges and universities conducted an investigation, as did Nike, which now employs 50 people assigned to monitor compliance with the corporate codes of conduct.  Nike insisted that Mexmode reinstate workers, create formal grievance process, address complaints of harassment, and improve cafeteria conditions. </a:t>
            </a:r>
          </a:p>
          <a:p>
            <a:pPr eaLnBrk="1" hangingPunct="1">
              <a:spcBef>
                <a:spcPct val="80000"/>
              </a:spcBef>
            </a:pPr>
            <a:r>
              <a:rPr lang="en-US" altLang="en-US"/>
              <a:t>But the overall effect depends on the overall situation.  In 1993 when children were found working in Wal-Mart sweatshops in Bangladesh, the U.S. proposed to ban imports from countries employing children.  According to </a:t>
            </a:r>
            <a:r>
              <a:rPr lang="en-US" altLang="en-US" i="1"/>
              <a:t>New York Times</a:t>
            </a:r>
            <a:r>
              <a:rPr lang="en-US" altLang="en-US"/>
              <a:t>'s columnist Paul Krugman, when Bangladeshi textile factories stopped employing children, many ended up on the streets and/or in prostitution.</a:t>
            </a:r>
          </a:p>
          <a:p>
            <a:pPr eaLnBrk="1" hangingPunct="1"/>
            <a:endParaRPr lang="en-US" altLang="en-US"/>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7">
            <a:extLst>
              <a:ext uri="{FF2B5EF4-FFF2-40B4-BE49-F238E27FC236}">
                <a16:creationId xmlns:a16="http://schemas.microsoft.com/office/drawing/2014/main" id="{1AEFA1F4-D6D8-4146-A0EA-378946A4C66A}"/>
              </a:ext>
            </a:extLst>
          </p:cNvPr>
          <p:cNvSpPr txBox="1">
            <a:spLocks noGrp="1" noChangeArrowheads="1"/>
          </p:cNvSpPr>
          <p:nvPr/>
        </p:nvSpPr>
        <p:spPr bwMode="auto">
          <a:xfrm>
            <a:off x="3957638" y="8820150"/>
            <a:ext cx="3027362"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45" tIns="46922" rIns="93845" bIns="46922" anchor="b"/>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F701E36B-E38A-4F0B-B73B-36470FA54FAC}" type="slidenum">
              <a:rPr lang="en-US" altLang="en-US" sz="1200"/>
              <a:pPr algn="r" eaLnBrk="1" hangingPunct="1"/>
              <a:t>89</a:t>
            </a:fld>
            <a:endParaRPr lang="en-US" altLang="en-US" sz="1200"/>
          </a:p>
        </p:txBody>
      </p:sp>
      <p:sp>
        <p:nvSpPr>
          <p:cNvPr id="194563" name="Rectangle 2">
            <a:extLst>
              <a:ext uri="{FF2B5EF4-FFF2-40B4-BE49-F238E27FC236}">
                <a16:creationId xmlns:a16="http://schemas.microsoft.com/office/drawing/2014/main" id="{B3C9C35F-DB51-4C1B-8EA9-5AEFB40B24EC}"/>
              </a:ext>
            </a:extLst>
          </p:cNvPr>
          <p:cNvSpPr>
            <a:spLocks noGrp="1" noRot="1" noChangeAspect="1" noChangeArrowheads="1" noTextEdit="1"/>
          </p:cNvSpPr>
          <p:nvPr>
            <p:ph type="sldImg"/>
          </p:nvPr>
        </p:nvSpPr>
        <p:spPr>
          <a:ln/>
        </p:spPr>
      </p:sp>
      <p:sp>
        <p:nvSpPr>
          <p:cNvPr id="194564" name="Rectangle 3">
            <a:extLst>
              <a:ext uri="{FF2B5EF4-FFF2-40B4-BE49-F238E27FC236}">
                <a16:creationId xmlns:a16="http://schemas.microsoft.com/office/drawing/2014/main" id="{12391D45-13DA-4377-9113-8DA66E8CE8B1}"/>
              </a:ext>
            </a:extLst>
          </p:cNvPr>
          <p:cNvSpPr>
            <a:spLocks noGrp="1" noChangeArrowheads="1"/>
          </p:cNvSpPr>
          <p:nvPr>
            <p:ph type="body" idx="1"/>
          </p:nvPr>
        </p:nvSpPr>
        <p:spPr>
          <a:xfrm>
            <a:off x="931863" y="4343400"/>
            <a:ext cx="51212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Some corporate leaders are farsighted and consider social welfare and environmental impacts.</a:t>
            </a:r>
          </a:p>
          <a:p>
            <a:pPr eaLnBrk="1" hangingPunct="1"/>
            <a:r>
              <a:rPr lang="en-US" altLang="en-US"/>
              <a:t>Some political leaders build people listen to our “better angels”.</a:t>
            </a:r>
          </a:p>
          <a:p>
            <a:pPr eaLnBrk="1" hangingPunct="1"/>
            <a:r>
              <a:rPr lang="en-US" altLang="en-US"/>
              <a:t>Some people of wealth improve the world through philanthropy.</a:t>
            </a:r>
          </a:p>
          <a:p>
            <a:pPr eaLnBrk="1" hangingPunct="1"/>
            <a:r>
              <a:rPr lang="en-US" altLang="en-US"/>
              <a:t>Some people devote their lives to building organizations dedicated to doing good.</a:t>
            </a:r>
          </a:p>
          <a:p>
            <a:pPr eaLnBrk="1" hangingPunct="1"/>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a:extLst>
              <a:ext uri="{FF2B5EF4-FFF2-40B4-BE49-F238E27FC236}">
                <a16:creationId xmlns:a16="http://schemas.microsoft.com/office/drawing/2014/main" id="{FD40A8C2-37D4-4896-BEDF-25E01CD981F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75349707-7D24-4FCF-BAE6-BE59F6D38FD3}" type="slidenum">
              <a:rPr lang="en-US" altLang="en-US" sz="1200"/>
              <a:pPr algn="r" eaLnBrk="1" hangingPunct="1"/>
              <a:t>9</a:t>
            </a:fld>
            <a:endParaRPr lang="en-US" altLang="en-US" sz="1200"/>
          </a:p>
        </p:txBody>
      </p:sp>
      <p:sp>
        <p:nvSpPr>
          <p:cNvPr id="112643" name="Rectangle 2">
            <a:extLst>
              <a:ext uri="{FF2B5EF4-FFF2-40B4-BE49-F238E27FC236}">
                <a16:creationId xmlns:a16="http://schemas.microsoft.com/office/drawing/2014/main" id="{8760B78A-C3B4-429F-A041-5A8037975A8F}"/>
              </a:ext>
            </a:extLst>
          </p:cNvPr>
          <p:cNvSpPr>
            <a:spLocks noGrp="1" noRot="1" noChangeAspect="1" noChangeArrowheads="1" noTextEdit="1"/>
          </p:cNvSpPr>
          <p:nvPr>
            <p:ph type="sldImg"/>
          </p:nvPr>
        </p:nvSpPr>
        <p:spPr>
          <a:ln/>
        </p:spPr>
      </p:sp>
      <p:sp>
        <p:nvSpPr>
          <p:cNvPr id="112644" name="Rectangle 3">
            <a:extLst>
              <a:ext uri="{FF2B5EF4-FFF2-40B4-BE49-F238E27FC236}">
                <a16:creationId xmlns:a16="http://schemas.microsoft.com/office/drawing/2014/main" id="{B2E379CA-64D5-4FAC-A018-BBA0A4A05CE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Sustainable health, happiness, fulfillment</a:t>
            </a:r>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a:extLst>
              <a:ext uri="{FF2B5EF4-FFF2-40B4-BE49-F238E27FC236}">
                <a16:creationId xmlns:a16="http://schemas.microsoft.com/office/drawing/2014/main" id="{8AC124A2-B3B6-4D55-AE00-143BE089896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A723584F-F316-43DD-A9F1-15951EA3CE8B}" type="slidenum">
              <a:rPr lang="en-US" altLang="en-US" sz="1200"/>
              <a:pPr algn="r" eaLnBrk="1" hangingPunct="1"/>
              <a:t>90</a:t>
            </a:fld>
            <a:endParaRPr lang="en-US" altLang="en-US" sz="1200"/>
          </a:p>
        </p:txBody>
      </p:sp>
      <p:sp>
        <p:nvSpPr>
          <p:cNvPr id="195587" name="Rectangle 2">
            <a:extLst>
              <a:ext uri="{FF2B5EF4-FFF2-40B4-BE49-F238E27FC236}">
                <a16:creationId xmlns:a16="http://schemas.microsoft.com/office/drawing/2014/main" id="{653B6EF9-4DF5-474D-B7A6-C66A5FF60D5A}"/>
              </a:ext>
            </a:extLst>
          </p:cNvPr>
          <p:cNvSpPr>
            <a:spLocks noGrp="1" noRot="1" noChangeAspect="1" noChangeArrowheads="1" noTextEdit="1"/>
          </p:cNvSpPr>
          <p:nvPr>
            <p:ph type="sldImg"/>
          </p:nvPr>
        </p:nvSpPr>
        <p:spPr>
          <a:ln/>
        </p:spPr>
      </p:sp>
      <p:sp>
        <p:nvSpPr>
          <p:cNvPr id="195588" name="Rectangle 3">
            <a:extLst>
              <a:ext uri="{FF2B5EF4-FFF2-40B4-BE49-F238E27FC236}">
                <a16:creationId xmlns:a16="http://schemas.microsoft.com/office/drawing/2014/main" id="{0D0FF524-3F87-4124-A209-07D76164F3A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40000"/>
              </a:spcBef>
            </a:pPr>
            <a:r>
              <a:rPr lang="en-US" altLang="en-US" dirty="0"/>
              <a:t>Collective intelligence (c): group’s general ability to perform a wide variety of tasks.</a:t>
            </a:r>
          </a:p>
          <a:p>
            <a:pPr eaLnBrk="1" hangingPunct="1">
              <a:spcBef>
                <a:spcPct val="40000"/>
              </a:spcBef>
            </a:pPr>
            <a:r>
              <a:rPr lang="en-US" altLang="en-US" dirty="0"/>
              <a:t>c depends on composition of group (e.g., average member intelligence) and on the way group members interact.</a:t>
            </a:r>
          </a:p>
          <a:p>
            <a:pPr eaLnBrk="1" hangingPunct="1">
              <a:spcBef>
                <a:spcPct val="40000"/>
              </a:spcBef>
            </a:pPr>
            <a:r>
              <a:rPr lang="en-US" altLang="en-US" dirty="0"/>
              <a:t>c correlated with average social sensitivity of group members and turn-taking.</a:t>
            </a:r>
          </a:p>
          <a:p>
            <a:pPr eaLnBrk="1" hangingPunct="1">
              <a:spcBef>
                <a:spcPct val="40000"/>
              </a:spcBef>
            </a:pPr>
            <a:r>
              <a:rPr lang="en-US" altLang="en-US" dirty="0"/>
              <a:t>(Anita William Woolley et al., Evidence for a Collective Intelligence Factor in the Performance of Human Groups. Science 29 October 2010;330:p686-688) www.sciencemag.org/cgi/content/short/330/6004/686)</a:t>
            </a:r>
          </a:p>
          <a:p>
            <a:pPr eaLnBrk="1" hangingPunct="1">
              <a:spcBef>
                <a:spcPct val="40000"/>
              </a:spcBef>
            </a:pPr>
            <a:endParaRPr lang="en-US" altLang="en-US" dirty="0"/>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7">
            <a:extLst>
              <a:ext uri="{FF2B5EF4-FFF2-40B4-BE49-F238E27FC236}">
                <a16:creationId xmlns:a16="http://schemas.microsoft.com/office/drawing/2014/main" id="{AA1D6D56-94B0-4EE4-B5E9-C65C2BE3783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40C9ECE4-8ADD-4244-A6CE-2B98381F9C16}" type="slidenum">
              <a:rPr lang="en-US" altLang="en-US" sz="1200"/>
              <a:pPr algn="r" eaLnBrk="1" hangingPunct="1"/>
              <a:t>91</a:t>
            </a:fld>
            <a:endParaRPr lang="en-US" altLang="en-US" sz="1200"/>
          </a:p>
        </p:txBody>
      </p:sp>
      <p:sp>
        <p:nvSpPr>
          <p:cNvPr id="196611" name="Rectangle 2">
            <a:extLst>
              <a:ext uri="{FF2B5EF4-FFF2-40B4-BE49-F238E27FC236}">
                <a16:creationId xmlns:a16="http://schemas.microsoft.com/office/drawing/2014/main" id="{FEE10B0B-86CF-4AC2-AD7A-325BCAF9AA3C}"/>
              </a:ext>
            </a:extLst>
          </p:cNvPr>
          <p:cNvSpPr>
            <a:spLocks noGrp="1" noRot="1" noChangeAspect="1" noChangeArrowheads="1" noTextEdit="1"/>
          </p:cNvSpPr>
          <p:nvPr>
            <p:ph type="sldImg"/>
          </p:nvPr>
        </p:nvSpPr>
        <p:spPr>
          <a:ln/>
        </p:spPr>
      </p:sp>
      <p:sp>
        <p:nvSpPr>
          <p:cNvPr id="196612" name="Rectangle 3">
            <a:extLst>
              <a:ext uri="{FF2B5EF4-FFF2-40B4-BE49-F238E27FC236}">
                <a16:creationId xmlns:a16="http://schemas.microsoft.com/office/drawing/2014/main" id="{73974E89-7C70-4B7E-8AD2-BE9A5A3296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40000"/>
              </a:spcBef>
            </a:pPr>
            <a:r>
              <a:rPr lang="en-US" altLang="en-US"/>
              <a:t>Other articles in this special section on complex systems and networks in </a:t>
            </a:r>
            <a:r>
              <a:rPr lang="en-US" altLang="en-US" i="1"/>
              <a:t>Science</a:t>
            </a:r>
            <a:r>
              <a:rPr lang="en-US" altLang="en-US"/>
              <a:t>, 24 July 2009:</a:t>
            </a:r>
          </a:p>
          <a:p>
            <a:pPr eaLnBrk="1" hangingPunct="1">
              <a:spcBef>
                <a:spcPct val="40000"/>
              </a:spcBef>
            </a:pPr>
            <a:endParaRPr lang="en-US" altLang="en-US"/>
          </a:p>
          <a:p>
            <a:pPr eaLnBrk="1" hangingPunct="1">
              <a:spcBef>
                <a:spcPct val="40000"/>
              </a:spcBef>
              <a:buFontTx/>
              <a:buChar char="•"/>
            </a:pPr>
            <a:r>
              <a:rPr lang="en-US" altLang="en-US"/>
              <a:t>Revisiting the foundations of network analysis</a:t>
            </a:r>
          </a:p>
          <a:p>
            <a:pPr eaLnBrk="1" hangingPunct="1">
              <a:spcBef>
                <a:spcPct val="40000"/>
              </a:spcBef>
              <a:buFontTx/>
              <a:buChar char="•"/>
            </a:pPr>
            <a:r>
              <a:rPr lang="en-US" altLang="en-US"/>
              <a:t>Disentangling the web of life</a:t>
            </a:r>
          </a:p>
          <a:p>
            <a:pPr eaLnBrk="1" hangingPunct="1">
              <a:spcBef>
                <a:spcPct val="40000"/>
              </a:spcBef>
              <a:buFontTx/>
              <a:buChar char="•"/>
            </a:pPr>
            <a:r>
              <a:rPr lang="en-US" altLang="en-US"/>
              <a:t>A general framework for analyzing sustainability of social-ecological systems</a:t>
            </a:r>
          </a:p>
          <a:p>
            <a:pPr eaLnBrk="1" hangingPunct="1">
              <a:spcBef>
                <a:spcPct val="40000"/>
              </a:spcBef>
              <a:buFontTx/>
              <a:buChar char="•"/>
            </a:pPr>
            <a:r>
              <a:rPr lang="en-US" altLang="en-US"/>
              <a:t>Economic networks: the new challenges</a:t>
            </a:r>
          </a:p>
          <a:p>
            <a:pPr eaLnBrk="1" hangingPunct="1">
              <a:spcBef>
                <a:spcPct val="40000"/>
              </a:spcBef>
              <a:buFontTx/>
              <a:buChar char="•"/>
            </a:pPr>
            <a:r>
              <a:rPr lang="en-US" altLang="en-US"/>
              <a:t>Predicting the behavior of techno-social systems</a:t>
            </a:r>
          </a:p>
          <a:p>
            <a:pPr eaLnBrk="1" hangingPunct="1">
              <a:spcBef>
                <a:spcPct val="40000"/>
              </a:spcBef>
            </a:pPr>
            <a:endParaRPr lang="en-US" altLang="en-US"/>
          </a:p>
          <a:p>
            <a:pPr eaLnBrk="1" hangingPunct="1">
              <a:spcBef>
                <a:spcPct val="40000"/>
              </a:spcBef>
            </a:pPr>
            <a:r>
              <a:rPr lang="en-US" altLang="en-US"/>
              <a:t>Also in this issue, “Can we reinvent the Internet?”, Viktor Mayer-Schönberger, 396-397</a:t>
            </a:r>
          </a:p>
          <a:p>
            <a:pPr eaLnBrk="1" hangingPunct="1">
              <a:spcBef>
                <a:spcPct val="40000"/>
              </a:spcBef>
            </a:pPr>
            <a:endParaRPr lang="en-US" altLang="en-US"/>
          </a:p>
          <a:p>
            <a:pPr eaLnBrk="1" hangingPunct="1">
              <a:spcBef>
                <a:spcPct val="40000"/>
              </a:spcBef>
            </a:pPr>
            <a:r>
              <a:rPr lang="en-US" altLang="en-US"/>
              <a:t>See also “Network analysis in the social sciences”, Stephen P. Borgatti </a:t>
            </a:r>
            <a:r>
              <a:rPr lang="en-US" altLang="en-US" i="1"/>
              <a:t>et al. Science</a:t>
            </a:r>
            <a:r>
              <a:rPr lang="en-US" altLang="en-US"/>
              <a:t> 13 Feb 2009;323:892-895</a:t>
            </a:r>
          </a:p>
          <a:p>
            <a:pPr eaLnBrk="1" hangingPunct="1">
              <a:spcBef>
                <a:spcPct val="40000"/>
              </a:spcBef>
            </a:pPr>
            <a:endParaRPr lang="en-US" altLang="en-US"/>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7">
            <a:extLst>
              <a:ext uri="{FF2B5EF4-FFF2-40B4-BE49-F238E27FC236}">
                <a16:creationId xmlns:a16="http://schemas.microsoft.com/office/drawing/2014/main" id="{972E6193-C8D6-43DE-9DF3-12FC0B2A2BF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0FC90B93-1B4F-4255-AF7A-A34D48FAE2A6}" type="slidenum">
              <a:rPr lang="en-US" altLang="en-US" sz="1200"/>
              <a:pPr algn="r" eaLnBrk="1" hangingPunct="1"/>
              <a:t>92</a:t>
            </a:fld>
            <a:endParaRPr lang="en-US" altLang="en-US" sz="1200"/>
          </a:p>
        </p:txBody>
      </p:sp>
      <p:sp>
        <p:nvSpPr>
          <p:cNvPr id="197635" name="Rectangle 2">
            <a:extLst>
              <a:ext uri="{FF2B5EF4-FFF2-40B4-BE49-F238E27FC236}">
                <a16:creationId xmlns:a16="http://schemas.microsoft.com/office/drawing/2014/main" id="{86726B39-6225-486D-ADCC-C6CD18272676}"/>
              </a:ext>
            </a:extLst>
          </p:cNvPr>
          <p:cNvSpPr>
            <a:spLocks noGrp="1" noRot="1" noChangeAspect="1" noChangeArrowheads="1" noTextEdit="1"/>
          </p:cNvSpPr>
          <p:nvPr>
            <p:ph type="sldImg"/>
          </p:nvPr>
        </p:nvSpPr>
        <p:spPr>
          <a:ln/>
        </p:spPr>
      </p:sp>
      <p:sp>
        <p:nvSpPr>
          <p:cNvPr id="197636" name="Rectangle 3">
            <a:extLst>
              <a:ext uri="{FF2B5EF4-FFF2-40B4-BE49-F238E27FC236}">
                <a16:creationId xmlns:a16="http://schemas.microsoft.com/office/drawing/2014/main" id="{2889B550-0911-495E-B4EF-ABAD04C5353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t>
            </a:r>
          </a:p>
          <a:p>
            <a:pPr eaLnBrk="1" hangingPunct="1"/>
            <a:endParaRPr lang="en-US" altLang="en-US"/>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7">
            <a:extLst>
              <a:ext uri="{FF2B5EF4-FFF2-40B4-BE49-F238E27FC236}">
                <a16:creationId xmlns:a16="http://schemas.microsoft.com/office/drawing/2014/main" id="{EBCF08EC-7414-4F6A-9C5F-98D557E97D6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0B83B033-F67A-423D-AF1C-DA272ABA1008}" type="slidenum">
              <a:rPr lang="en-US" altLang="en-US" sz="1200"/>
              <a:pPr algn="r" eaLnBrk="1" hangingPunct="1"/>
              <a:t>93</a:t>
            </a:fld>
            <a:endParaRPr lang="en-US" altLang="en-US" sz="1200"/>
          </a:p>
        </p:txBody>
      </p:sp>
      <p:sp>
        <p:nvSpPr>
          <p:cNvPr id="198659" name="Rectangle 2">
            <a:extLst>
              <a:ext uri="{FF2B5EF4-FFF2-40B4-BE49-F238E27FC236}">
                <a16:creationId xmlns:a16="http://schemas.microsoft.com/office/drawing/2014/main" id="{44299C2C-110B-4E9C-A5CA-D75A9D0D0A9C}"/>
              </a:ext>
            </a:extLst>
          </p:cNvPr>
          <p:cNvSpPr>
            <a:spLocks noGrp="1" noRot="1" noChangeAspect="1" noChangeArrowheads="1" noTextEdit="1"/>
          </p:cNvSpPr>
          <p:nvPr>
            <p:ph type="sldImg"/>
          </p:nvPr>
        </p:nvSpPr>
        <p:spPr>
          <a:ln/>
        </p:spPr>
      </p:sp>
      <p:sp>
        <p:nvSpPr>
          <p:cNvPr id="198660" name="Rectangle 3">
            <a:extLst>
              <a:ext uri="{FF2B5EF4-FFF2-40B4-BE49-F238E27FC236}">
                <a16:creationId xmlns:a16="http://schemas.microsoft.com/office/drawing/2014/main" id="{54E54741-4AB6-4D05-B9E8-4209D6150F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t>
            </a:r>
          </a:p>
          <a:p>
            <a:pPr eaLnBrk="1" hangingPunct="1"/>
            <a:endParaRPr lang="en-US" altLang="en-US"/>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7">
            <a:extLst>
              <a:ext uri="{FF2B5EF4-FFF2-40B4-BE49-F238E27FC236}">
                <a16:creationId xmlns:a16="http://schemas.microsoft.com/office/drawing/2014/main" id="{552B46BD-15E8-48E3-8316-97DEC53A2C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B0883980-B63A-41F6-8A9F-58F417E6C108}" type="slidenum">
              <a:rPr lang="en-US" altLang="en-US" sz="1200"/>
              <a:pPr algn="r" eaLnBrk="1" hangingPunct="1"/>
              <a:t>94</a:t>
            </a:fld>
            <a:endParaRPr lang="en-US" altLang="en-US" sz="1200"/>
          </a:p>
        </p:txBody>
      </p:sp>
      <p:sp>
        <p:nvSpPr>
          <p:cNvPr id="199683" name="Rectangle 3">
            <a:extLst>
              <a:ext uri="{FF2B5EF4-FFF2-40B4-BE49-F238E27FC236}">
                <a16:creationId xmlns:a16="http://schemas.microsoft.com/office/drawing/2014/main" id="{3DC2E17A-F6FE-45F2-A541-2B3D4A3B947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Imagine that you are an omniscient being at the dawn of life, with the goal to create life and without further intervention watch it survive and flourish for the next 1-2 billion years. Over such a long time span there will be many, major changes in the environment, both the physical and chemical environment and also the environment created by other living beings. How would you design life?</a:t>
            </a:r>
          </a:p>
          <a:p>
            <a:pPr>
              <a:spcBef>
                <a:spcPts val="800"/>
              </a:spcBef>
            </a:pPr>
            <a:r>
              <a:rPr lang="en-US" altLang="en-US"/>
              <a:t>This thought experiment helps to provide an appreciation of the processes of evolution and to understand some of the reasons we are as we are and behave as we do. Survival over a very long time, in an unpredictably changing environment, requires adaptability, stability, growth, reproduction, diversity, competition, cooperation, and many of the other basic forces that characterize human and other forms of life.</a:t>
            </a:r>
          </a:p>
        </p:txBody>
      </p:sp>
      <p:sp>
        <p:nvSpPr>
          <p:cNvPr id="199684" name="Slide Image Placeholder 10">
            <a:extLst>
              <a:ext uri="{FF2B5EF4-FFF2-40B4-BE49-F238E27FC236}">
                <a16:creationId xmlns:a16="http://schemas.microsoft.com/office/drawing/2014/main" id="{9DC0E30D-1B40-4862-8925-E043032E4FC5}"/>
              </a:ext>
            </a:extLst>
          </p:cNvPr>
          <p:cNvSpPr>
            <a:spLocks noGrp="1" noRot="1" noChangeAspect="1" noTextEdit="1"/>
          </p:cNvSpPr>
          <p:nvPr>
            <p:ph type="sldImg"/>
          </p:nvPr>
        </p:nvSpPr>
        <p:spPr>
          <a:ln/>
        </p:spPr>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7">
            <a:extLst>
              <a:ext uri="{FF2B5EF4-FFF2-40B4-BE49-F238E27FC236}">
                <a16:creationId xmlns:a16="http://schemas.microsoft.com/office/drawing/2014/main" id="{2A594BED-DE46-4554-B5BC-8A2083BA172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EF1E6D0B-61FF-4418-9612-CC3B89B3219A}" type="slidenum">
              <a:rPr lang="en-US" altLang="en-US" sz="1200"/>
              <a:pPr algn="r" eaLnBrk="1" hangingPunct="1"/>
              <a:t>95</a:t>
            </a:fld>
            <a:endParaRPr lang="en-US" altLang="en-US" sz="1200"/>
          </a:p>
        </p:txBody>
      </p:sp>
      <p:sp>
        <p:nvSpPr>
          <p:cNvPr id="200707" name="Rectangle 3">
            <a:extLst>
              <a:ext uri="{FF2B5EF4-FFF2-40B4-BE49-F238E27FC236}">
                <a16:creationId xmlns:a16="http://schemas.microsoft.com/office/drawing/2014/main" id="{6DCF3CD3-7535-4F26-AC99-22B0DA4062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All knowledge, all thought, and all action arise from consciousness, which reflects the functioning of the nervous system. There are many examples of factors that affect the functioning and experience of consciousness through affects on the physical nervous system (sleep or lack of sleep, psychoactive substances such as tobacco, alcohol, recreational drugs, psychotropic medication).</a:t>
            </a:r>
          </a:p>
          <a:p>
            <a:r>
              <a:rPr lang="en-US" altLang="en-US" dirty="0"/>
              <a:t>A great deal of suffering can be traced to actions that violate laws of nature (e.g., falling off a ladder), often because of insufficient awareness of other elements of a situation or potential consequences. Many experiences expand awareness (e.g., education, travel, relationships with diverse people) and thereby improve our ability to act effectively and achieve greater fulfillment.</a:t>
            </a:r>
          </a:p>
          <a:p>
            <a:r>
              <a:rPr lang="en-US" altLang="en-US" dirty="0"/>
              <a:t>Maharishi Mahesh Yogi’s Science of Creative Intelligence (SCI) is a science of consciousness and its practical aspect, the Transcendental Meditation (TM) program, provide a systematic means of expanding awareness and unfolding full potential of life. I learned the practice of TM at the end of my first semester in the MSPH program. By the end of my degree I had come to regard is as having more potential to improve public health than anything else I had learned during my degree. I cannot recommend it more highly (I’ve placed a collection of web links at https://go.unc.edu/TM)</a:t>
            </a:r>
          </a:p>
          <a:p>
            <a:endParaRPr lang="en-US" altLang="en-US" dirty="0"/>
          </a:p>
        </p:txBody>
      </p:sp>
      <p:sp>
        <p:nvSpPr>
          <p:cNvPr id="200708" name="Slide Image Placeholder 10">
            <a:extLst>
              <a:ext uri="{FF2B5EF4-FFF2-40B4-BE49-F238E27FC236}">
                <a16:creationId xmlns:a16="http://schemas.microsoft.com/office/drawing/2014/main" id="{76D1338C-2B94-4233-B94E-D53F93E1C6E0}"/>
              </a:ext>
            </a:extLst>
          </p:cNvPr>
          <p:cNvSpPr>
            <a:spLocks noGrp="1" noRot="1" noChangeAspect="1" noTextEdit="1"/>
          </p:cNvSpPr>
          <p:nvPr>
            <p:ph type="sldImg"/>
          </p:nvPr>
        </p:nvSpPr>
        <p:spPr>
          <a:ln/>
        </p:spPr>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7">
            <a:extLst>
              <a:ext uri="{FF2B5EF4-FFF2-40B4-BE49-F238E27FC236}">
                <a16:creationId xmlns:a16="http://schemas.microsoft.com/office/drawing/2014/main" id="{5A2A4FAB-3412-476B-9273-B2DB58D60335}"/>
              </a:ext>
            </a:extLst>
          </p:cNvPr>
          <p:cNvSpPr txBox="1">
            <a:spLocks noGrp="1" noChangeArrowheads="1"/>
          </p:cNvSpPr>
          <p:nvPr/>
        </p:nvSpPr>
        <p:spPr bwMode="auto">
          <a:xfrm>
            <a:off x="3957638" y="8820150"/>
            <a:ext cx="3027362"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845" tIns="46922" rIns="93845" bIns="46922" anchor="b"/>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886727C4-5828-4C87-8814-2255B2FBC376}" type="slidenum">
              <a:rPr lang="en-US" altLang="en-US" sz="1200"/>
              <a:pPr algn="r" eaLnBrk="1" hangingPunct="1"/>
              <a:t>96</a:t>
            </a:fld>
            <a:endParaRPr lang="en-US" altLang="en-US" sz="1200"/>
          </a:p>
        </p:txBody>
      </p:sp>
      <p:sp>
        <p:nvSpPr>
          <p:cNvPr id="201731" name="Rectangle 1026">
            <a:extLst>
              <a:ext uri="{FF2B5EF4-FFF2-40B4-BE49-F238E27FC236}">
                <a16:creationId xmlns:a16="http://schemas.microsoft.com/office/drawing/2014/main" id="{7DFBF875-3915-47B4-9DCB-F8839FCC31C3}"/>
              </a:ext>
            </a:extLst>
          </p:cNvPr>
          <p:cNvSpPr>
            <a:spLocks noGrp="1" noRot="1" noChangeAspect="1" noChangeArrowheads="1" noTextEdit="1"/>
          </p:cNvSpPr>
          <p:nvPr>
            <p:ph type="sldImg"/>
          </p:nvPr>
        </p:nvSpPr>
        <p:spPr>
          <a:ln/>
        </p:spPr>
      </p:sp>
      <p:sp>
        <p:nvSpPr>
          <p:cNvPr id="201732" name="Rectangle 1027">
            <a:extLst>
              <a:ext uri="{FF2B5EF4-FFF2-40B4-BE49-F238E27FC236}">
                <a16:creationId xmlns:a16="http://schemas.microsoft.com/office/drawing/2014/main" id="{A9A611C2-8E7C-4D18-A3D0-782566F4A5F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Whether or not we accept Anthony McMichael’s analysis, it is clear that human behavior toward each other, toward society, and toward the environment are powerful determinants of public health.  Yet with notable exceptions, such as Tony McMichael, epidemiologists have yet to tackle this category of public health determinants.  </a:t>
            </a:r>
          </a:p>
          <a:p>
            <a:pPr eaLnBrk="1" hangingPunct="1">
              <a:spcBef>
                <a:spcPct val="80000"/>
              </a:spcBef>
            </a:pPr>
            <a:r>
              <a:rPr lang="en-US" altLang="en-US"/>
              <a:t>A major reason for not attempting to study this category of behavior and its effects are lack of training and methodology.  Modern epidemiology has been defined as “occurrence research” and its methods designed for research on individual-level exposures rather than collective ones.  It is said that all disease occurs in individuals, so epidemiology logically studies individual-level exposure and disease.</a:t>
            </a:r>
          </a:p>
          <a:p>
            <a:pPr eaLnBrk="1" hangingPunct="1">
              <a:spcBef>
                <a:spcPct val="80000"/>
              </a:spcBef>
            </a:pPr>
            <a:r>
              <a:rPr lang="en-US" altLang="en-US"/>
              <a:t>This explanation though understandable emasculates epidemiology’s ability to study  the “distribution and determinants of health and disease in populations”.  How can epidemiology claim to be a “basic science of public health” if it limits its purview to what presently-available methodology is equipped to handle?  Historically, epidemiologists have contributed to the understanding and control of important diseases with fairly rudimentary methods.  Waterborne transmission of cholera and typhoid was discovered before anyone had ever seen the microorganisms themselves, and major risk factors for coronary heart disease and stroke were discovered before the availability of multiple logistic regression.</a:t>
            </a:r>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7">
            <a:extLst>
              <a:ext uri="{FF2B5EF4-FFF2-40B4-BE49-F238E27FC236}">
                <a16:creationId xmlns:a16="http://schemas.microsoft.com/office/drawing/2014/main" id="{13B91345-DF0C-46A7-B85B-3A29D50ECDC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2CC1D605-8618-4313-B52C-C9F910AA173D}" type="slidenum">
              <a:rPr lang="en-US" altLang="en-US" sz="1200"/>
              <a:pPr algn="r" eaLnBrk="1" hangingPunct="1"/>
              <a:t>97</a:t>
            </a:fld>
            <a:endParaRPr lang="en-US" altLang="en-US" sz="1200"/>
          </a:p>
        </p:txBody>
      </p:sp>
      <p:sp>
        <p:nvSpPr>
          <p:cNvPr id="202755" name="Rectangle 2">
            <a:extLst>
              <a:ext uri="{FF2B5EF4-FFF2-40B4-BE49-F238E27FC236}">
                <a16:creationId xmlns:a16="http://schemas.microsoft.com/office/drawing/2014/main" id="{896E4401-A155-4A59-91BE-71A5EFA9C7C8}"/>
              </a:ext>
            </a:extLst>
          </p:cNvPr>
          <p:cNvSpPr>
            <a:spLocks noGrp="1" noRot="1" noChangeAspect="1" noChangeArrowheads="1" noTextEdit="1"/>
          </p:cNvSpPr>
          <p:nvPr>
            <p:ph type="sldImg"/>
          </p:nvPr>
        </p:nvSpPr>
        <p:spPr>
          <a:ln/>
        </p:spPr>
      </p:sp>
      <p:sp>
        <p:nvSpPr>
          <p:cNvPr id="202756" name="Rectangle 3">
            <a:extLst>
              <a:ext uri="{FF2B5EF4-FFF2-40B4-BE49-F238E27FC236}">
                <a16:creationId xmlns:a16="http://schemas.microsoft.com/office/drawing/2014/main" id="{5E8D7C58-FC46-46D2-802B-C749199FF16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Although the study of the world's people and our environment, living and nonliving, can neither be claimed by nor contained within any discipline or field, epidemiology's multidisciplinary perspective draws, as a matter of course, from all fields of knowledge.  In that respect, epidemiology is as logical a field as any to include within its scope the study of global health, in its broadest interpretation.  John Last made this very point in accepting the Abraham Lilienfeld Award from the American College of Epidemiology: "There is a need for innovative, transdisciplinary approaches.  Epidemiology is already transdisciplinary.  Epidemiology is well placed to take leadership." (American College of Epidemiology Annual Meeting, Boston, September 22, 1997).</a:t>
            </a:r>
          </a:p>
          <a:p>
            <a:pPr eaLnBrk="1" hangingPunct="1"/>
            <a:endParaRPr lang="en-US" altLang="en-US"/>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7">
            <a:extLst>
              <a:ext uri="{FF2B5EF4-FFF2-40B4-BE49-F238E27FC236}">
                <a16:creationId xmlns:a16="http://schemas.microsoft.com/office/drawing/2014/main" id="{61F7169A-8408-49F1-AC7D-E3A18DC6338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199D70EB-5490-4EDD-965E-137DB21D35C6}" type="slidenum">
              <a:rPr lang="en-US" altLang="en-US" sz="1200"/>
              <a:pPr algn="r" eaLnBrk="1" hangingPunct="1"/>
              <a:t>98</a:t>
            </a:fld>
            <a:endParaRPr lang="en-US" altLang="en-US" sz="1200"/>
          </a:p>
        </p:txBody>
      </p:sp>
      <p:sp>
        <p:nvSpPr>
          <p:cNvPr id="203779" name="Rectangle 1026">
            <a:extLst>
              <a:ext uri="{FF2B5EF4-FFF2-40B4-BE49-F238E27FC236}">
                <a16:creationId xmlns:a16="http://schemas.microsoft.com/office/drawing/2014/main" id="{5CA64423-1C7B-4C39-BAAE-48518D6038DD}"/>
              </a:ext>
            </a:extLst>
          </p:cNvPr>
          <p:cNvSpPr>
            <a:spLocks noGrp="1" noRot="1" noChangeAspect="1" noChangeArrowheads="1" noTextEdit="1"/>
          </p:cNvSpPr>
          <p:nvPr>
            <p:ph type="sldImg"/>
          </p:nvPr>
        </p:nvSpPr>
        <p:spPr>
          <a:ln/>
        </p:spPr>
      </p:sp>
      <p:sp>
        <p:nvSpPr>
          <p:cNvPr id="203780" name="Rectangle 1027">
            <a:extLst>
              <a:ext uri="{FF2B5EF4-FFF2-40B4-BE49-F238E27FC236}">
                <a16:creationId xmlns:a16="http://schemas.microsoft.com/office/drawing/2014/main" id="{10C0D466-CBD3-410D-B0E3-5EDEC889D75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a:t>John Cassel, a “founding father” of the UNC Department of Epidemiology once said that “Epidemiology is fundamentally engaged in the broader quest for social justice and equality” (recounted by Sherman A. James at the John Cassel Seminar, UNC School of Public Health). </a:t>
            </a:r>
          </a:p>
          <a:p>
            <a:pPr eaLnBrk="1" hangingPunct="1">
              <a:spcBef>
                <a:spcPct val="80000"/>
              </a:spcBef>
            </a:pPr>
            <a:r>
              <a:rPr lang="en-US" altLang="en-US"/>
              <a:t>If awareness is a key underlying determinant of public health, why should epidemiology not attempt to study it?</a:t>
            </a:r>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7">
            <a:extLst>
              <a:ext uri="{FF2B5EF4-FFF2-40B4-BE49-F238E27FC236}">
                <a16:creationId xmlns:a16="http://schemas.microsoft.com/office/drawing/2014/main" id="{71A24BCD-6C1A-475C-BAC9-0C1512085D8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defTabSz="938213" eaLnBrk="0" hangingPunct="0">
              <a:defRPr sz="2400">
                <a:solidFill>
                  <a:schemeClr val="tx1"/>
                </a:solidFill>
                <a:latin typeface="Times New Roman" panose="02020603050405020304" pitchFamily="18" charset="0"/>
              </a:defRPr>
            </a:lvl1pPr>
            <a:lvl2pPr marL="742950" indent="-285750" algn="ctr" defTabSz="938213" eaLnBrk="0" hangingPunct="0">
              <a:defRPr sz="2400">
                <a:solidFill>
                  <a:schemeClr val="tx1"/>
                </a:solidFill>
                <a:latin typeface="Times New Roman" panose="02020603050405020304" pitchFamily="18" charset="0"/>
              </a:defRPr>
            </a:lvl2pPr>
            <a:lvl3pPr marL="1143000" indent="-228600" algn="ctr" defTabSz="938213" eaLnBrk="0" hangingPunct="0">
              <a:defRPr sz="2400">
                <a:solidFill>
                  <a:schemeClr val="tx1"/>
                </a:solidFill>
                <a:latin typeface="Times New Roman" panose="02020603050405020304" pitchFamily="18" charset="0"/>
              </a:defRPr>
            </a:lvl3pPr>
            <a:lvl4pPr marL="1600200" indent="-228600" algn="ctr" defTabSz="938213" eaLnBrk="0" hangingPunct="0">
              <a:defRPr sz="2400">
                <a:solidFill>
                  <a:schemeClr val="tx1"/>
                </a:solidFill>
                <a:latin typeface="Times New Roman" panose="02020603050405020304" pitchFamily="18" charset="0"/>
              </a:defRPr>
            </a:lvl4pPr>
            <a:lvl5pPr marL="2057400" indent="-228600" algn="ctr" defTabSz="938213" eaLnBrk="0" hangingPunct="0">
              <a:defRPr sz="2400">
                <a:solidFill>
                  <a:schemeClr val="tx1"/>
                </a:solidFill>
                <a:latin typeface="Times New Roman" panose="02020603050405020304" pitchFamily="18" charset="0"/>
              </a:defRPr>
            </a:lvl5pPr>
            <a:lvl6pPr marL="25146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defTabSz="938213"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8439BA93-1A87-4086-B35B-68532B6D346B}" type="slidenum">
              <a:rPr lang="en-US" altLang="en-US" sz="1200"/>
              <a:pPr algn="r" eaLnBrk="1" hangingPunct="1"/>
              <a:t>99</a:t>
            </a:fld>
            <a:endParaRPr lang="en-US" altLang="en-US" sz="1200"/>
          </a:p>
        </p:txBody>
      </p:sp>
      <p:sp>
        <p:nvSpPr>
          <p:cNvPr id="204803" name="Rectangle 2">
            <a:extLst>
              <a:ext uri="{FF2B5EF4-FFF2-40B4-BE49-F238E27FC236}">
                <a16:creationId xmlns:a16="http://schemas.microsoft.com/office/drawing/2014/main" id="{880FBEA0-975A-4C85-909D-F90155201C99}"/>
              </a:ext>
            </a:extLst>
          </p:cNvPr>
          <p:cNvSpPr>
            <a:spLocks noGrp="1" noRot="1" noChangeAspect="1" noChangeArrowheads="1" noTextEdit="1"/>
          </p:cNvSpPr>
          <p:nvPr>
            <p:ph type="sldImg"/>
          </p:nvPr>
        </p:nvSpPr>
        <p:spPr>
          <a:ln/>
        </p:spPr>
      </p:sp>
      <p:sp>
        <p:nvSpPr>
          <p:cNvPr id="204804" name="Rectangle 3">
            <a:extLst>
              <a:ext uri="{FF2B5EF4-FFF2-40B4-BE49-F238E27FC236}">
                <a16:creationId xmlns:a16="http://schemas.microsoft.com/office/drawing/2014/main" id="{9FB7C4DC-BD1A-4097-8E6B-BE60120F9B3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a:p>
            <a:pPr eaLnBrk="1" hangingPunct="1"/>
            <a:r>
              <a:rPr lang="en-US" altLang="en-US" dirty="0"/>
              <a:t>And on that note, we conclude the last lecture of Epidemiology 600.</a:t>
            </a:r>
          </a:p>
          <a:p>
            <a:pPr eaLnBrk="1" hangingPunct="1"/>
            <a:r>
              <a:rPr lang="en-US" altLang="en-US" dirty="0"/>
              <a:t>I want to thank you for spending this time with me. Please join me in thanking your TAs and your peers.</a:t>
            </a:r>
          </a:p>
          <a:p>
            <a:pPr eaLnBrk="1" hangingPunct="1"/>
            <a:r>
              <a:rPr lang="en-US" altLang="en-US" dirty="0"/>
              <a:t>Gracias, </a:t>
            </a:r>
            <a:r>
              <a:rPr lang="en-US" altLang="en-US" dirty="0" err="1"/>
              <a:t>asante</a:t>
            </a:r>
            <a:r>
              <a:rPr lang="en-US" altLang="en-US" dirty="0"/>
              <a:t> </a:t>
            </a:r>
            <a:r>
              <a:rPr lang="en-US" altLang="en-US" dirty="0" err="1"/>
              <a:t>sana</a:t>
            </a:r>
            <a:r>
              <a:rPr lang="en-US" altLang="en-US" dirty="0"/>
              <a:t>, </a:t>
            </a:r>
            <a:r>
              <a:rPr lang="en-US" altLang="en-US" dirty="0" err="1"/>
              <a:t>imela</a:t>
            </a:r>
            <a:r>
              <a:rPr lang="en-US" altLang="en-US" dirty="0"/>
              <a:t>, </a:t>
            </a:r>
            <a:r>
              <a:rPr lang="en-US" altLang="en-US" dirty="0" err="1"/>
              <a:t>vielen</a:t>
            </a:r>
            <a:r>
              <a:rPr lang="en-US" altLang="en-US" dirty="0"/>
              <a:t> </a:t>
            </a:r>
            <a:r>
              <a:rPr lang="en-US" altLang="en-US" dirty="0" err="1"/>
              <a:t>danke</a:t>
            </a:r>
            <a:r>
              <a:rPr lang="en-US" altLang="en-US" dirty="0"/>
              <a:t>, </a:t>
            </a:r>
            <a:r>
              <a:rPr lang="en-US" altLang="en-US" dirty="0" err="1"/>
              <a:t>shohkrahn</a:t>
            </a:r>
            <a:r>
              <a:rPr lang="en-US" altLang="en-US" dirty="0"/>
              <a:t>, </a:t>
            </a:r>
            <a:r>
              <a:rPr lang="en-US" altLang="en-US" dirty="0" err="1"/>
              <a:t>dhanyawad</a:t>
            </a:r>
            <a:r>
              <a:rPr lang="en-US" altLang="en-US" dirty="0"/>
              <a:t>, </a:t>
            </a:r>
          </a:p>
          <a:p>
            <a:pPr eaLnBrk="1" hangingPunct="1"/>
            <a:r>
              <a:rPr lang="en-US" altLang="en-US" dirty="0" err="1"/>
              <a:t>dumela</a:t>
            </a:r>
            <a:r>
              <a:rPr lang="en-US" altLang="en-US" dirty="0"/>
              <a:t>, </a:t>
            </a:r>
            <a:r>
              <a:rPr lang="en-US" altLang="en-US" dirty="0" err="1"/>
              <a:t>mahalo</a:t>
            </a:r>
            <a:r>
              <a:rPr lang="en-US" altLang="en-US" dirty="0"/>
              <a:t>, </a:t>
            </a:r>
            <a:r>
              <a:rPr lang="en-US" altLang="en-US" dirty="0" err="1"/>
              <a:t>kam</a:t>
            </a:r>
            <a:r>
              <a:rPr lang="en-US" altLang="en-US" dirty="0"/>
              <a:t>-</a:t>
            </a:r>
            <a:r>
              <a:rPr lang="en-US" altLang="en-US" dirty="0" err="1"/>
              <a:t>sa</a:t>
            </a:r>
            <a:r>
              <a:rPr lang="en-US" altLang="en-US" dirty="0"/>
              <a:t>-ham-</a:t>
            </a:r>
            <a:r>
              <a:rPr lang="en-US" altLang="en-US" dirty="0" err="1"/>
              <a:t>ni</a:t>
            </a:r>
            <a:r>
              <a:rPr lang="en-US" altLang="en-US" dirty="0"/>
              <a:t>-da</a:t>
            </a:r>
          </a:p>
          <a:p>
            <a:pPr eaLnBrk="1" hangingPunct="1"/>
            <a:r>
              <a:rPr lang="en-US" altLang="en-US" dirty="0" err="1">
                <a:cs typeface="Times New Roman" panose="02020603050405020304" pitchFamily="18" charset="0"/>
              </a:rPr>
              <a:t>Khob</a:t>
            </a:r>
            <a:r>
              <a:rPr lang="en-US" altLang="en-US" dirty="0">
                <a:cs typeface="Times New Roman" panose="02020603050405020304" pitchFamily="18" charset="0"/>
              </a:rPr>
              <a:t> </a:t>
            </a:r>
            <a:r>
              <a:rPr lang="en-US" altLang="en-US" dirty="0" err="1">
                <a:cs typeface="Times New Roman" panose="02020603050405020304" pitchFamily="18" charset="0"/>
              </a:rPr>
              <a:t>Khun</a:t>
            </a:r>
            <a:r>
              <a:rPr lang="en-US" altLang="en-US" dirty="0">
                <a:cs typeface="Times New Roman" panose="02020603050405020304" pitchFamily="18" charset="0"/>
              </a:rPr>
              <a:t> </a:t>
            </a:r>
            <a:r>
              <a:rPr lang="en-US" altLang="en-US" dirty="0" err="1">
                <a:cs typeface="Times New Roman" panose="02020603050405020304" pitchFamily="18" charset="0"/>
              </a:rPr>
              <a:t>Khrab</a:t>
            </a:r>
            <a:endParaRPr lang="en-US" altLang="en-US" dirty="0"/>
          </a:p>
          <a:p>
            <a:pPr eaLnBrk="1" hangingPunct="1"/>
            <a:r>
              <a:rPr lang="en-US" altLang="en-US" dirty="0" err="1">
                <a:cs typeface="Times New Roman" panose="02020603050405020304" pitchFamily="18" charset="0"/>
              </a:rPr>
              <a:t>te,sekkür</a:t>
            </a:r>
            <a:r>
              <a:rPr lang="en-US" altLang="en-US" dirty="0">
                <a:cs typeface="Times New Roman" panose="02020603050405020304" pitchFamily="18" charset="0"/>
              </a:rPr>
              <a:t> </a:t>
            </a:r>
            <a:r>
              <a:rPr lang="en-US" altLang="en-US" dirty="0" err="1">
                <a:cs typeface="Times New Roman" panose="02020603050405020304" pitchFamily="18" charset="0"/>
              </a:rPr>
              <a:t>ederim</a:t>
            </a:r>
            <a:r>
              <a:rPr lang="en-US" altLang="en-US" dirty="0">
                <a:cs typeface="Times New Roman" panose="02020603050405020304" pitchFamily="18" charset="0"/>
              </a:rPr>
              <a:t> </a:t>
            </a:r>
          </a:p>
          <a:p>
            <a:pPr eaLnBrk="1" hangingPunct="1"/>
            <a:r>
              <a:rPr lang="en-US" altLang="en-US" dirty="0" err="1">
                <a:cs typeface="Times New Roman" panose="02020603050405020304" pitchFamily="18" charset="0"/>
              </a:rPr>
              <a:t>Cám</a:t>
            </a:r>
            <a:r>
              <a:rPr lang="en-US" altLang="en-US" dirty="0">
                <a:cs typeface="Times New Roman" panose="02020603050405020304" pitchFamily="18" charset="0"/>
              </a:rPr>
              <a:t> o*n, </a:t>
            </a:r>
            <a:r>
              <a:rPr lang="en-US" altLang="en-US" dirty="0" err="1">
                <a:cs typeface="Times New Roman" panose="02020603050405020304" pitchFamily="18" charset="0"/>
              </a:rPr>
              <a:t>t</a:t>
            </a:r>
            <a:r>
              <a:rPr lang="en-US" altLang="en-US" dirty="0" err="1"/>
              <a:t>oda</a:t>
            </a:r>
            <a:r>
              <a:rPr lang="en-US" altLang="en-US" dirty="0"/>
              <a:t>, tack, merci, </a:t>
            </a:r>
            <a:r>
              <a:rPr lang="en-US" altLang="en-US" dirty="0" err="1"/>
              <a:t>muito</a:t>
            </a:r>
            <a:r>
              <a:rPr lang="en-US" altLang="en-US" dirty="0"/>
              <a:t> </a:t>
            </a:r>
            <a:r>
              <a:rPr lang="en-US" altLang="en-US" dirty="0" err="1"/>
              <a:t>obrigato</a:t>
            </a:r>
            <a:endParaRPr lang="en-US" altLang="en-US" dirty="0"/>
          </a:p>
          <a:p>
            <a:pPr eaLnBrk="1" hangingPunct="1"/>
            <a:endParaRPr lang="en-US" altLang="en-US" dirty="0"/>
          </a:p>
          <a:p>
            <a:pPr eaLnBrk="1" hangingPunct="1"/>
            <a:r>
              <a:rPr lang="en-US" altLang="en-US" dirty="0"/>
              <a:t>Enjoy epidemiology,</a:t>
            </a:r>
          </a:p>
          <a:p>
            <a:pPr eaLnBrk="1" hangingPunct="1"/>
            <a:r>
              <a:rPr lang="en-US" altLang="en-US" dirty="0"/>
              <a:t>Vic</a:t>
            </a:r>
          </a:p>
          <a:p>
            <a:pPr eaLnBrk="1" hangingPunct="1"/>
            <a:r>
              <a:rPr lang="en-US" altLang="en-US" dirty="0"/>
              <a:t>https://go.unc.edu/vjs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6115BAB6-C979-428A-B204-8BB914251206}"/>
              </a:ext>
            </a:extLst>
          </p:cNvPr>
          <p:cNvSpPr>
            <a:spLocks noGrp="1" noChangeArrowheads="1"/>
          </p:cNvSpPr>
          <p:nvPr>
            <p:ph type="dt" sz="half" idx="10"/>
          </p:nvPr>
        </p:nvSpPr>
        <p:spPr>
          <a:ln/>
        </p:spPr>
        <p:txBody>
          <a:bodyPr/>
          <a:lstStyle>
            <a:lvl1pPr>
              <a:defRPr/>
            </a:lvl1pPr>
          </a:lstStyle>
          <a:p>
            <a:pPr>
              <a:defRPr/>
            </a:pPr>
            <a:r>
              <a:rPr lang="en-US"/>
              <a:t>12/2/2001</a:t>
            </a:r>
          </a:p>
        </p:txBody>
      </p:sp>
      <p:sp>
        <p:nvSpPr>
          <p:cNvPr id="5" name="Rectangle 5">
            <a:extLst>
              <a:ext uri="{FF2B5EF4-FFF2-40B4-BE49-F238E27FC236}">
                <a16:creationId xmlns:a16="http://schemas.microsoft.com/office/drawing/2014/main" id="{A9FD8A5A-4879-4ED4-8452-DD63AD9A02AB}"/>
              </a:ext>
            </a:extLst>
          </p:cNvPr>
          <p:cNvSpPr>
            <a:spLocks noGrp="1" noChangeArrowheads="1"/>
          </p:cNvSpPr>
          <p:nvPr>
            <p:ph type="ftr" sz="quarter" idx="11"/>
          </p:nvPr>
        </p:nvSpPr>
        <p:spPr>
          <a:ln/>
        </p:spPr>
        <p:txBody>
          <a:bodyPr/>
          <a:lstStyle>
            <a:lvl1pPr>
              <a:defRPr/>
            </a:lvl1pPr>
          </a:lstStyle>
          <a:p>
            <a:pPr>
              <a:defRPr/>
            </a:pPr>
            <a:r>
              <a:rPr lang="en-US"/>
              <a:t>Role of epidemiology in public health</a:t>
            </a:r>
          </a:p>
        </p:txBody>
      </p:sp>
      <p:sp>
        <p:nvSpPr>
          <p:cNvPr id="6" name="Rectangle 6">
            <a:extLst>
              <a:ext uri="{FF2B5EF4-FFF2-40B4-BE49-F238E27FC236}">
                <a16:creationId xmlns:a16="http://schemas.microsoft.com/office/drawing/2014/main" id="{68EF3F68-A2FB-4CC1-B9C9-A5C4136D189E}"/>
              </a:ext>
            </a:extLst>
          </p:cNvPr>
          <p:cNvSpPr>
            <a:spLocks noGrp="1" noChangeArrowheads="1"/>
          </p:cNvSpPr>
          <p:nvPr>
            <p:ph type="sldNum" sz="quarter" idx="12"/>
          </p:nvPr>
        </p:nvSpPr>
        <p:spPr>
          <a:ln/>
        </p:spPr>
        <p:txBody>
          <a:bodyPr/>
          <a:lstStyle>
            <a:lvl1pPr>
              <a:defRPr/>
            </a:lvl1pPr>
          </a:lstStyle>
          <a:p>
            <a:fld id="{9AA8FE1B-9F6A-471D-BD2D-6BE5B94EC991}" type="slidenum">
              <a:rPr lang="en-US" altLang="en-US"/>
              <a:pPr/>
              <a:t>‹#›</a:t>
            </a:fld>
            <a:endParaRPr lang="en-US" altLang="en-US"/>
          </a:p>
        </p:txBody>
      </p:sp>
    </p:spTree>
    <p:extLst>
      <p:ext uri="{BB962C8B-B14F-4D97-AF65-F5344CB8AC3E}">
        <p14:creationId xmlns:p14="http://schemas.microsoft.com/office/powerpoint/2010/main" val="292653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DA54558-909E-418D-80D3-E0C2E90B636B}"/>
              </a:ext>
            </a:extLst>
          </p:cNvPr>
          <p:cNvSpPr>
            <a:spLocks noGrp="1" noChangeArrowheads="1"/>
          </p:cNvSpPr>
          <p:nvPr>
            <p:ph type="dt" sz="half" idx="10"/>
          </p:nvPr>
        </p:nvSpPr>
        <p:spPr>
          <a:ln/>
        </p:spPr>
        <p:txBody>
          <a:bodyPr/>
          <a:lstStyle>
            <a:lvl1pPr>
              <a:defRPr/>
            </a:lvl1pPr>
          </a:lstStyle>
          <a:p>
            <a:pPr>
              <a:defRPr/>
            </a:pPr>
            <a:r>
              <a:rPr lang="en-US"/>
              <a:t>12/2/2001</a:t>
            </a:r>
          </a:p>
        </p:txBody>
      </p:sp>
      <p:sp>
        <p:nvSpPr>
          <p:cNvPr id="5" name="Rectangle 5">
            <a:extLst>
              <a:ext uri="{FF2B5EF4-FFF2-40B4-BE49-F238E27FC236}">
                <a16:creationId xmlns:a16="http://schemas.microsoft.com/office/drawing/2014/main" id="{BF93D21E-6413-4E9E-AB16-ED117F057B8D}"/>
              </a:ext>
            </a:extLst>
          </p:cNvPr>
          <p:cNvSpPr>
            <a:spLocks noGrp="1" noChangeArrowheads="1"/>
          </p:cNvSpPr>
          <p:nvPr>
            <p:ph type="ftr" sz="quarter" idx="11"/>
          </p:nvPr>
        </p:nvSpPr>
        <p:spPr>
          <a:ln/>
        </p:spPr>
        <p:txBody>
          <a:bodyPr/>
          <a:lstStyle>
            <a:lvl1pPr>
              <a:defRPr/>
            </a:lvl1pPr>
          </a:lstStyle>
          <a:p>
            <a:pPr>
              <a:defRPr/>
            </a:pPr>
            <a:r>
              <a:rPr lang="en-US"/>
              <a:t>Role of epidemiology in public health</a:t>
            </a:r>
          </a:p>
        </p:txBody>
      </p:sp>
      <p:sp>
        <p:nvSpPr>
          <p:cNvPr id="6" name="Rectangle 6">
            <a:extLst>
              <a:ext uri="{FF2B5EF4-FFF2-40B4-BE49-F238E27FC236}">
                <a16:creationId xmlns:a16="http://schemas.microsoft.com/office/drawing/2014/main" id="{3F859D65-16AE-4E49-AA14-05E79D4017A4}"/>
              </a:ext>
            </a:extLst>
          </p:cNvPr>
          <p:cNvSpPr>
            <a:spLocks noGrp="1" noChangeArrowheads="1"/>
          </p:cNvSpPr>
          <p:nvPr>
            <p:ph type="sldNum" sz="quarter" idx="12"/>
          </p:nvPr>
        </p:nvSpPr>
        <p:spPr>
          <a:ln/>
        </p:spPr>
        <p:txBody>
          <a:bodyPr/>
          <a:lstStyle>
            <a:lvl1pPr>
              <a:defRPr/>
            </a:lvl1pPr>
          </a:lstStyle>
          <a:p>
            <a:fld id="{08A73326-A797-41B9-B730-8F22334E4C91}" type="slidenum">
              <a:rPr lang="en-US" altLang="en-US"/>
              <a:pPr/>
              <a:t>‹#›</a:t>
            </a:fld>
            <a:endParaRPr lang="en-US" altLang="en-US"/>
          </a:p>
        </p:txBody>
      </p:sp>
    </p:spTree>
    <p:extLst>
      <p:ext uri="{BB962C8B-B14F-4D97-AF65-F5344CB8AC3E}">
        <p14:creationId xmlns:p14="http://schemas.microsoft.com/office/powerpoint/2010/main" val="13049340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D1CEBA6-F4B0-45F3-8543-D4C27C24AD3F}"/>
              </a:ext>
            </a:extLst>
          </p:cNvPr>
          <p:cNvSpPr>
            <a:spLocks noGrp="1" noChangeArrowheads="1"/>
          </p:cNvSpPr>
          <p:nvPr>
            <p:ph type="dt" sz="half" idx="10"/>
          </p:nvPr>
        </p:nvSpPr>
        <p:spPr>
          <a:ln/>
        </p:spPr>
        <p:txBody>
          <a:bodyPr/>
          <a:lstStyle>
            <a:lvl1pPr>
              <a:defRPr/>
            </a:lvl1pPr>
          </a:lstStyle>
          <a:p>
            <a:pPr>
              <a:defRPr/>
            </a:pPr>
            <a:r>
              <a:rPr lang="en-US"/>
              <a:t>12/2/2001</a:t>
            </a:r>
          </a:p>
        </p:txBody>
      </p:sp>
      <p:sp>
        <p:nvSpPr>
          <p:cNvPr id="5" name="Rectangle 5">
            <a:extLst>
              <a:ext uri="{FF2B5EF4-FFF2-40B4-BE49-F238E27FC236}">
                <a16:creationId xmlns:a16="http://schemas.microsoft.com/office/drawing/2014/main" id="{4E05D6D7-47B0-4853-8D5A-666DD7772D0D}"/>
              </a:ext>
            </a:extLst>
          </p:cNvPr>
          <p:cNvSpPr>
            <a:spLocks noGrp="1" noChangeArrowheads="1"/>
          </p:cNvSpPr>
          <p:nvPr>
            <p:ph type="ftr" sz="quarter" idx="11"/>
          </p:nvPr>
        </p:nvSpPr>
        <p:spPr>
          <a:ln/>
        </p:spPr>
        <p:txBody>
          <a:bodyPr/>
          <a:lstStyle>
            <a:lvl1pPr>
              <a:defRPr/>
            </a:lvl1pPr>
          </a:lstStyle>
          <a:p>
            <a:pPr>
              <a:defRPr/>
            </a:pPr>
            <a:r>
              <a:rPr lang="en-US"/>
              <a:t>Role of epidemiology in public health</a:t>
            </a:r>
          </a:p>
        </p:txBody>
      </p:sp>
      <p:sp>
        <p:nvSpPr>
          <p:cNvPr id="6" name="Rectangle 6">
            <a:extLst>
              <a:ext uri="{FF2B5EF4-FFF2-40B4-BE49-F238E27FC236}">
                <a16:creationId xmlns:a16="http://schemas.microsoft.com/office/drawing/2014/main" id="{12542EDA-73C1-454C-B62F-183149B13833}"/>
              </a:ext>
            </a:extLst>
          </p:cNvPr>
          <p:cNvSpPr>
            <a:spLocks noGrp="1" noChangeArrowheads="1"/>
          </p:cNvSpPr>
          <p:nvPr>
            <p:ph type="sldNum" sz="quarter" idx="12"/>
          </p:nvPr>
        </p:nvSpPr>
        <p:spPr>
          <a:ln/>
        </p:spPr>
        <p:txBody>
          <a:bodyPr/>
          <a:lstStyle>
            <a:lvl1pPr>
              <a:defRPr/>
            </a:lvl1pPr>
          </a:lstStyle>
          <a:p>
            <a:fld id="{0004ED2E-D6A9-4FF3-97DB-4867AECDED89}" type="slidenum">
              <a:rPr lang="en-US" altLang="en-US"/>
              <a:pPr/>
              <a:t>‹#›</a:t>
            </a:fld>
            <a:endParaRPr lang="en-US" altLang="en-US"/>
          </a:p>
        </p:txBody>
      </p:sp>
    </p:spTree>
    <p:extLst>
      <p:ext uri="{BB962C8B-B14F-4D97-AF65-F5344CB8AC3E}">
        <p14:creationId xmlns:p14="http://schemas.microsoft.com/office/powerpoint/2010/main" val="2255977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B5D4AE4-20CE-4104-B820-B4565E256CC8}"/>
              </a:ext>
            </a:extLst>
          </p:cNvPr>
          <p:cNvSpPr>
            <a:spLocks noGrp="1" noChangeArrowheads="1"/>
          </p:cNvSpPr>
          <p:nvPr>
            <p:ph type="dt" sz="half" idx="10"/>
          </p:nvPr>
        </p:nvSpPr>
        <p:spPr>
          <a:ln/>
        </p:spPr>
        <p:txBody>
          <a:bodyPr/>
          <a:lstStyle>
            <a:lvl1pPr>
              <a:defRPr/>
            </a:lvl1pPr>
          </a:lstStyle>
          <a:p>
            <a:pPr>
              <a:defRPr/>
            </a:pPr>
            <a:r>
              <a:rPr lang="en-US"/>
              <a:t>12/2/2001</a:t>
            </a:r>
          </a:p>
        </p:txBody>
      </p:sp>
      <p:sp>
        <p:nvSpPr>
          <p:cNvPr id="5" name="Rectangle 5">
            <a:extLst>
              <a:ext uri="{FF2B5EF4-FFF2-40B4-BE49-F238E27FC236}">
                <a16:creationId xmlns:a16="http://schemas.microsoft.com/office/drawing/2014/main" id="{18EFFF82-AC11-4538-B3CB-62E96CDB6AA5}"/>
              </a:ext>
            </a:extLst>
          </p:cNvPr>
          <p:cNvSpPr>
            <a:spLocks noGrp="1" noChangeArrowheads="1"/>
          </p:cNvSpPr>
          <p:nvPr>
            <p:ph type="ftr" sz="quarter" idx="11"/>
          </p:nvPr>
        </p:nvSpPr>
        <p:spPr>
          <a:ln/>
        </p:spPr>
        <p:txBody>
          <a:bodyPr/>
          <a:lstStyle>
            <a:lvl1pPr>
              <a:defRPr/>
            </a:lvl1pPr>
          </a:lstStyle>
          <a:p>
            <a:pPr>
              <a:defRPr/>
            </a:pPr>
            <a:r>
              <a:rPr lang="en-US"/>
              <a:t>Role of epidemiology in public health</a:t>
            </a:r>
          </a:p>
        </p:txBody>
      </p:sp>
      <p:sp>
        <p:nvSpPr>
          <p:cNvPr id="6" name="Rectangle 6">
            <a:extLst>
              <a:ext uri="{FF2B5EF4-FFF2-40B4-BE49-F238E27FC236}">
                <a16:creationId xmlns:a16="http://schemas.microsoft.com/office/drawing/2014/main" id="{A2CBEED6-51F6-4FDE-B21A-5621E6F728C5}"/>
              </a:ext>
            </a:extLst>
          </p:cNvPr>
          <p:cNvSpPr>
            <a:spLocks noGrp="1" noChangeArrowheads="1"/>
          </p:cNvSpPr>
          <p:nvPr>
            <p:ph type="sldNum" sz="quarter" idx="12"/>
          </p:nvPr>
        </p:nvSpPr>
        <p:spPr>
          <a:ln/>
        </p:spPr>
        <p:txBody>
          <a:bodyPr/>
          <a:lstStyle>
            <a:lvl1pPr>
              <a:defRPr/>
            </a:lvl1pPr>
          </a:lstStyle>
          <a:p>
            <a:fld id="{D23E97D7-599F-4757-8481-9B6F1BB3B544}" type="slidenum">
              <a:rPr lang="en-US" altLang="en-US"/>
              <a:pPr/>
              <a:t>‹#›</a:t>
            </a:fld>
            <a:endParaRPr lang="en-US" altLang="en-US"/>
          </a:p>
        </p:txBody>
      </p:sp>
    </p:spTree>
    <p:extLst>
      <p:ext uri="{BB962C8B-B14F-4D97-AF65-F5344CB8AC3E}">
        <p14:creationId xmlns:p14="http://schemas.microsoft.com/office/powerpoint/2010/main" val="2779421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AED926A1-75D7-4689-8680-2A4C9A1510CE}"/>
              </a:ext>
            </a:extLst>
          </p:cNvPr>
          <p:cNvSpPr>
            <a:spLocks noGrp="1" noChangeArrowheads="1"/>
          </p:cNvSpPr>
          <p:nvPr>
            <p:ph type="dt" sz="half" idx="10"/>
          </p:nvPr>
        </p:nvSpPr>
        <p:spPr>
          <a:ln/>
        </p:spPr>
        <p:txBody>
          <a:bodyPr/>
          <a:lstStyle>
            <a:lvl1pPr>
              <a:defRPr/>
            </a:lvl1pPr>
          </a:lstStyle>
          <a:p>
            <a:pPr>
              <a:defRPr/>
            </a:pPr>
            <a:r>
              <a:rPr lang="en-US"/>
              <a:t>12/2/2001</a:t>
            </a:r>
          </a:p>
        </p:txBody>
      </p:sp>
      <p:sp>
        <p:nvSpPr>
          <p:cNvPr id="5" name="Rectangle 5">
            <a:extLst>
              <a:ext uri="{FF2B5EF4-FFF2-40B4-BE49-F238E27FC236}">
                <a16:creationId xmlns:a16="http://schemas.microsoft.com/office/drawing/2014/main" id="{217E3C5D-1CF2-4D34-95A5-37F362D93537}"/>
              </a:ext>
            </a:extLst>
          </p:cNvPr>
          <p:cNvSpPr>
            <a:spLocks noGrp="1" noChangeArrowheads="1"/>
          </p:cNvSpPr>
          <p:nvPr>
            <p:ph type="ftr" sz="quarter" idx="11"/>
          </p:nvPr>
        </p:nvSpPr>
        <p:spPr>
          <a:ln/>
        </p:spPr>
        <p:txBody>
          <a:bodyPr/>
          <a:lstStyle>
            <a:lvl1pPr>
              <a:defRPr/>
            </a:lvl1pPr>
          </a:lstStyle>
          <a:p>
            <a:pPr>
              <a:defRPr/>
            </a:pPr>
            <a:r>
              <a:rPr lang="en-US"/>
              <a:t>Role of epidemiology in public health</a:t>
            </a:r>
          </a:p>
        </p:txBody>
      </p:sp>
      <p:sp>
        <p:nvSpPr>
          <p:cNvPr id="6" name="Rectangle 6">
            <a:extLst>
              <a:ext uri="{FF2B5EF4-FFF2-40B4-BE49-F238E27FC236}">
                <a16:creationId xmlns:a16="http://schemas.microsoft.com/office/drawing/2014/main" id="{06B7C04C-67CE-41A6-93D1-63118492D66A}"/>
              </a:ext>
            </a:extLst>
          </p:cNvPr>
          <p:cNvSpPr>
            <a:spLocks noGrp="1" noChangeArrowheads="1"/>
          </p:cNvSpPr>
          <p:nvPr>
            <p:ph type="sldNum" sz="quarter" idx="12"/>
          </p:nvPr>
        </p:nvSpPr>
        <p:spPr>
          <a:ln/>
        </p:spPr>
        <p:txBody>
          <a:bodyPr/>
          <a:lstStyle>
            <a:lvl1pPr>
              <a:defRPr/>
            </a:lvl1pPr>
          </a:lstStyle>
          <a:p>
            <a:fld id="{1279F614-0253-4C47-87B4-6159BB099E03}" type="slidenum">
              <a:rPr lang="en-US" altLang="en-US"/>
              <a:pPr/>
              <a:t>‹#›</a:t>
            </a:fld>
            <a:endParaRPr lang="en-US" altLang="en-US"/>
          </a:p>
        </p:txBody>
      </p:sp>
    </p:spTree>
    <p:extLst>
      <p:ext uri="{BB962C8B-B14F-4D97-AF65-F5344CB8AC3E}">
        <p14:creationId xmlns:p14="http://schemas.microsoft.com/office/powerpoint/2010/main" val="3928709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A1B9BCCE-0453-4AC1-9260-9D72CED53DB8}"/>
              </a:ext>
            </a:extLst>
          </p:cNvPr>
          <p:cNvSpPr>
            <a:spLocks noGrp="1" noChangeArrowheads="1"/>
          </p:cNvSpPr>
          <p:nvPr>
            <p:ph type="dt" sz="half" idx="10"/>
          </p:nvPr>
        </p:nvSpPr>
        <p:spPr>
          <a:ln/>
        </p:spPr>
        <p:txBody>
          <a:bodyPr/>
          <a:lstStyle>
            <a:lvl1pPr>
              <a:defRPr/>
            </a:lvl1pPr>
          </a:lstStyle>
          <a:p>
            <a:pPr>
              <a:defRPr/>
            </a:pPr>
            <a:r>
              <a:rPr lang="en-US"/>
              <a:t>12/2/2001</a:t>
            </a:r>
          </a:p>
        </p:txBody>
      </p:sp>
      <p:sp>
        <p:nvSpPr>
          <p:cNvPr id="6" name="Rectangle 5">
            <a:extLst>
              <a:ext uri="{FF2B5EF4-FFF2-40B4-BE49-F238E27FC236}">
                <a16:creationId xmlns:a16="http://schemas.microsoft.com/office/drawing/2014/main" id="{A9B57CB2-F860-4651-82E4-E61D0E9240CC}"/>
              </a:ext>
            </a:extLst>
          </p:cNvPr>
          <p:cNvSpPr>
            <a:spLocks noGrp="1" noChangeArrowheads="1"/>
          </p:cNvSpPr>
          <p:nvPr>
            <p:ph type="ftr" sz="quarter" idx="11"/>
          </p:nvPr>
        </p:nvSpPr>
        <p:spPr>
          <a:ln/>
        </p:spPr>
        <p:txBody>
          <a:bodyPr/>
          <a:lstStyle>
            <a:lvl1pPr>
              <a:defRPr/>
            </a:lvl1pPr>
          </a:lstStyle>
          <a:p>
            <a:pPr>
              <a:defRPr/>
            </a:pPr>
            <a:r>
              <a:rPr lang="en-US"/>
              <a:t>Role of epidemiology in public health</a:t>
            </a:r>
          </a:p>
        </p:txBody>
      </p:sp>
      <p:sp>
        <p:nvSpPr>
          <p:cNvPr id="7" name="Rectangle 6">
            <a:extLst>
              <a:ext uri="{FF2B5EF4-FFF2-40B4-BE49-F238E27FC236}">
                <a16:creationId xmlns:a16="http://schemas.microsoft.com/office/drawing/2014/main" id="{62FD18A6-B89B-4A20-83F1-DA85DE6DEDFA}"/>
              </a:ext>
            </a:extLst>
          </p:cNvPr>
          <p:cNvSpPr>
            <a:spLocks noGrp="1" noChangeArrowheads="1"/>
          </p:cNvSpPr>
          <p:nvPr>
            <p:ph type="sldNum" sz="quarter" idx="12"/>
          </p:nvPr>
        </p:nvSpPr>
        <p:spPr>
          <a:ln/>
        </p:spPr>
        <p:txBody>
          <a:bodyPr/>
          <a:lstStyle>
            <a:lvl1pPr>
              <a:defRPr/>
            </a:lvl1pPr>
          </a:lstStyle>
          <a:p>
            <a:fld id="{41B6DB62-B8C2-4697-8520-5113DA36524A}" type="slidenum">
              <a:rPr lang="en-US" altLang="en-US"/>
              <a:pPr/>
              <a:t>‹#›</a:t>
            </a:fld>
            <a:endParaRPr lang="en-US" altLang="en-US"/>
          </a:p>
        </p:txBody>
      </p:sp>
    </p:spTree>
    <p:extLst>
      <p:ext uri="{BB962C8B-B14F-4D97-AF65-F5344CB8AC3E}">
        <p14:creationId xmlns:p14="http://schemas.microsoft.com/office/powerpoint/2010/main" val="1774827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437C3825-498B-4F68-A322-527E2800C77A}"/>
              </a:ext>
            </a:extLst>
          </p:cNvPr>
          <p:cNvSpPr>
            <a:spLocks noGrp="1" noChangeArrowheads="1"/>
          </p:cNvSpPr>
          <p:nvPr>
            <p:ph type="dt" sz="half" idx="10"/>
          </p:nvPr>
        </p:nvSpPr>
        <p:spPr>
          <a:ln/>
        </p:spPr>
        <p:txBody>
          <a:bodyPr/>
          <a:lstStyle>
            <a:lvl1pPr>
              <a:defRPr/>
            </a:lvl1pPr>
          </a:lstStyle>
          <a:p>
            <a:pPr>
              <a:defRPr/>
            </a:pPr>
            <a:r>
              <a:rPr lang="en-US"/>
              <a:t>12/2/2001</a:t>
            </a:r>
          </a:p>
        </p:txBody>
      </p:sp>
      <p:sp>
        <p:nvSpPr>
          <p:cNvPr id="8" name="Rectangle 5">
            <a:extLst>
              <a:ext uri="{FF2B5EF4-FFF2-40B4-BE49-F238E27FC236}">
                <a16:creationId xmlns:a16="http://schemas.microsoft.com/office/drawing/2014/main" id="{FC13D44E-9ECF-442D-B91B-49B514DD536C}"/>
              </a:ext>
            </a:extLst>
          </p:cNvPr>
          <p:cNvSpPr>
            <a:spLocks noGrp="1" noChangeArrowheads="1"/>
          </p:cNvSpPr>
          <p:nvPr>
            <p:ph type="ftr" sz="quarter" idx="11"/>
          </p:nvPr>
        </p:nvSpPr>
        <p:spPr>
          <a:ln/>
        </p:spPr>
        <p:txBody>
          <a:bodyPr/>
          <a:lstStyle>
            <a:lvl1pPr>
              <a:defRPr/>
            </a:lvl1pPr>
          </a:lstStyle>
          <a:p>
            <a:pPr>
              <a:defRPr/>
            </a:pPr>
            <a:r>
              <a:rPr lang="en-US"/>
              <a:t>Role of epidemiology in public health</a:t>
            </a:r>
          </a:p>
        </p:txBody>
      </p:sp>
      <p:sp>
        <p:nvSpPr>
          <p:cNvPr id="9" name="Rectangle 6">
            <a:extLst>
              <a:ext uri="{FF2B5EF4-FFF2-40B4-BE49-F238E27FC236}">
                <a16:creationId xmlns:a16="http://schemas.microsoft.com/office/drawing/2014/main" id="{69C8EB4E-E83C-4695-B1E8-C63BE0D9A225}"/>
              </a:ext>
            </a:extLst>
          </p:cNvPr>
          <p:cNvSpPr>
            <a:spLocks noGrp="1" noChangeArrowheads="1"/>
          </p:cNvSpPr>
          <p:nvPr>
            <p:ph type="sldNum" sz="quarter" idx="12"/>
          </p:nvPr>
        </p:nvSpPr>
        <p:spPr>
          <a:ln/>
        </p:spPr>
        <p:txBody>
          <a:bodyPr/>
          <a:lstStyle>
            <a:lvl1pPr>
              <a:defRPr/>
            </a:lvl1pPr>
          </a:lstStyle>
          <a:p>
            <a:fld id="{7FCD381C-EF33-45E7-B4EF-3DE72F2D2F06}" type="slidenum">
              <a:rPr lang="en-US" altLang="en-US"/>
              <a:pPr/>
              <a:t>‹#›</a:t>
            </a:fld>
            <a:endParaRPr lang="en-US" altLang="en-US"/>
          </a:p>
        </p:txBody>
      </p:sp>
    </p:spTree>
    <p:extLst>
      <p:ext uri="{BB962C8B-B14F-4D97-AF65-F5344CB8AC3E}">
        <p14:creationId xmlns:p14="http://schemas.microsoft.com/office/powerpoint/2010/main" val="3164626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A6659AB2-F0F4-48D9-AAD6-25342982EFD5}"/>
              </a:ext>
            </a:extLst>
          </p:cNvPr>
          <p:cNvSpPr>
            <a:spLocks noGrp="1" noChangeArrowheads="1"/>
          </p:cNvSpPr>
          <p:nvPr>
            <p:ph type="dt" sz="half" idx="10"/>
          </p:nvPr>
        </p:nvSpPr>
        <p:spPr>
          <a:ln/>
        </p:spPr>
        <p:txBody>
          <a:bodyPr/>
          <a:lstStyle>
            <a:lvl1pPr>
              <a:defRPr/>
            </a:lvl1pPr>
          </a:lstStyle>
          <a:p>
            <a:pPr>
              <a:defRPr/>
            </a:pPr>
            <a:r>
              <a:rPr lang="en-US"/>
              <a:t>12/2/2001</a:t>
            </a:r>
          </a:p>
        </p:txBody>
      </p:sp>
      <p:sp>
        <p:nvSpPr>
          <p:cNvPr id="4" name="Rectangle 5">
            <a:extLst>
              <a:ext uri="{FF2B5EF4-FFF2-40B4-BE49-F238E27FC236}">
                <a16:creationId xmlns:a16="http://schemas.microsoft.com/office/drawing/2014/main" id="{5AFA5B97-C323-43DD-A896-57860A9CC93D}"/>
              </a:ext>
            </a:extLst>
          </p:cNvPr>
          <p:cNvSpPr>
            <a:spLocks noGrp="1" noChangeArrowheads="1"/>
          </p:cNvSpPr>
          <p:nvPr>
            <p:ph type="ftr" sz="quarter" idx="11"/>
          </p:nvPr>
        </p:nvSpPr>
        <p:spPr>
          <a:ln/>
        </p:spPr>
        <p:txBody>
          <a:bodyPr/>
          <a:lstStyle>
            <a:lvl1pPr>
              <a:defRPr/>
            </a:lvl1pPr>
          </a:lstStyle>
          <a:p>
            <a:pPr>
              <a:defRPr/>
            </a:pPr>
            <a:r>
              <a:rPr lang="en-US"/>
              <a:t>Role of epidemiology in public health</a:t>
            </a:r>
          </a:p>
        </p:txBody>
      </p:sp>
      <p:sp>
        <p:nvSpPr>
          <p:cNvPr id="5" name="Rectangle 6">
            <a:extLst>
              <a:ext uri="{FF2B5EF4-FFF2-40B4-BE49-F238E27FC236}">
                <a16:creationId xmlns:a16="http://schemas.microsoft.com/office/drawing/2014/main" id="{540C25EA-6F89-4DAA-B94B-C45031B52826}"/>
              </a:ext>
            </a:extLst>
          </p:cNvPr>
          <p:cNvSpPr>
            <a:spLocks noGrp="1" noChangeArrowheads="1"/>
          </p:cNvSpPr>
          <p:nvPr>
            <p:ph type="sldNum" sz="quarter" idx="12"/>
          </p:nvPr>
        </p:nvSpPr>
        <p:spPr>
          <a:ln/>
        </p:spPr>
        <p:txBody>
          <a:bodyPr/>
          <a:lstStyle>
            <a:lvl1pPr>
              <a:defRPr/>
            </a:lvl1pPr>
          </a:lstStyle>
          <a:p>
            <a:fld id="{CBD341A1-4092-4AD0-9475-68102A785562}" type="slidenum">
              <a:rPr lang="en-US" altLang="en-US"/>
              <a:pPr/>
              <a:t>‹#›</a:t>
            </a:fld>
            <a:endParaRPr lang="en-US" altLang="en-US"/>
          </a:p>
        </p:txBody>
      </p:sp>
    </p:spTree>
    <p:extLst>
      <p:ext uri="{BB962C8B-B14F-4D97-AF65-F5344CB8AC3E}">
        <p14:creationId xmlns:p14="http://schemas.microsoft.com/office/powerpoint/2010/main" val="1122119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D34073B-2E94-4911-BA83-7143A9C0F3BF}"/>
              </a:ext>
            </a:extLst>
          </p:cNvPr>
          <p:cNvSpPr>
            <a:spLocks noGrp="1" noChangeArrowheads="1"/>
          </p:cNvSpPr>
          <p:nvPr>
            <p:ph type="dt" sz="half" idx="10"/>
          </p:nvPr>
        </p:nvSpPr>
        <p:spPr>
          <a:ln/>
        </p:spPr>
        <p:txBody>
          <a:bodyPr/>
          <a:lstStyle>
            <a:lvl1pPr>
              <a:defRPr/>
            </a:lvl1pPr>
          </a:lstStyle>
          <a:p>
            <a:pPr>
              <a:defRPr/>
            </a:pPr>
            <a:r>
              <a:rPr lang="en-US"/>
              <a:t>12/2/2001</a:t>
            </a:r>
          </a:p>
        </p:txBody>
      </p:sp>
      <p:sp>
        <p:nvSpPr>
          <p:cNvPr id="3" name="Rectangle 5">
            <a:extLst>
              <a:ext uri="{FF2B5EF4-FFF2-40B4-BE49-F238E27FC236}">
                <a16:creationId xmlns:a16="http://schemas.microsoft.com/office/drawing/2014/main" id="{6BFAA5C5-E736-45B4-A30E-F18A03129D2B}"/>
              </a:ext>
            </a:extLst>
          </p:cNvPr>
          <p:cNvSpPr>
            <a:spLocks noGrp="1" noChangeArrowheads="1"/>
          </p:cNvSpPr>
          <p:nvPr>
            <p:ph type="ftr" sz="quarter" idx="11"/>
          </p:nvPr>
        </p:nvSpPr>
        <p:spPr>
          <a:ln/>
        </p:spPr>
        <p:txBody>
          <a:bodyPr/>
          <a:lstStyle>
            <a:lvl1pPr>
              <a:defRPr/>
            </a:lvl1pPr>
          </a:lstStyle>
          <a:p>
            <a:pPr>
              <a:defRPr/>
            </a:pPr>
            <a:r>
              <a:rPr lang="en-US"/>
              <a:t>Role of epidemiology in public health</a:t>
            </a:r>
          </a:p>
        </p:txBody>
      </p:sp>
      <p:sp>
        <p:nvSpPr>
          <p:cNvPr id="4" name="Rectangle 6">
            <a:extLst>
              <a:ext uri="{FF2B5EF4-FFF2-40B4-BE49-F238E27FC236}">
                <a16:creationId xmlns:a16="http://schemas.microsoft.com/office/drawing/2014/main" id="{87512BC7-EF57-4778-83DE-FF3CC38D5DE7}"/>
              </a:ext>
            </a:extLst>
          </p:cNvPr>
          <p:cNvSpPr>
            <a:spLocks noGrp="1" noChangeArrowheads="1"/>
          </p:cNvSpPr>
          <p:nvPr>
            <p:ph type="sldNum" sz="quarter" idx="12"/>
          </p:nvPr>
        </p:nvSpPr>
        <p:spPr>
          <a:ln/>
        </p:spPr>
        <p:txBody>
          <a:bodyPr/>
          <a:lstStyle>
            <a:lvl1pPr>
              <a:defRPr/>
            </a:lvl1pPr>
          </a:lstStyle>
          <a:p>
            <a:fld id="{EF742D1F-8A09-4275-8E76-19CD34D8DA4B}" type="slidenum">
              <a:rPr lang="en-US" altLang="en-US"/>
              <a:pPr/>
              <a:t>‹#›</a:t>
            </a:fld>
            <a:endParaRPr lang="en-US" altLang="en-US"/>
          </a:p>
        </p:txBody>
      </p:sp>
    </p:spTree>
    <p:extLst>
      <p:ext uri="{BB962C8B-B14F-4D97-AF65-F5344CB8AC3E}">
        <p14:creationId xmlns:p14="http://schemas.microsoft.com/office/powerpoint/2010/main" val="3223510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663A10F-CC1F-4477-B260-1300C1028ADC}"/>
              </a:ext>
            </a:extLst>
          </p:cNvPr>
          <p:cNvSpPr>
            <a:spLocks noGrp="1" noChangeArrowheads="1"/>
          </p:cNvSpPr>
          <p:nvPr>
            <p:ph type="dt" sz="half" idx="10"/>
          </p:nvPr>
        </p:nvSpPr>
        <p:spPr>
          <a:ln/>
        </p:spPr>
        <p:txBody>
          <a:bodyPr/>
          <a:lstStyle>
            <a:lvl1pPr>
              <a:defRPr/>
            </a:lvl1pPr>
          </a:lstStyle>
          <a:p>
            <a:pPr>
              <a:defRPr/>
            </a:pPr>
            <a:r>
              <a:rPr lang="en-US"/>
              <a:t>12/2/2001</a:t>
            </a:r>
          </a:p>
        </p:txBody>
      </p:sp>
      <p:sp>
        <p:nvSpPr>
          <p:cNvPr id="6" name="Rectangle 5">
            <a:extLst>
              <a:ext uri="{FF2B5EF4-FFF2-40B4-BE49-F238E27FC236}">
                <a16:creationId xmlns:a16="http://schemas.microsoft.com/office/drawing/2014/main" id="{3C81D514-B21B-4B92-B240-A2FA919AFE85}"/>
              </a:ext>
            </a:extLst>
          </p:cNvPr>
          <p:cNvSpPr>
            <a:spLocks noGrp="1" noChangeArrowheads="1"/>
          </p:cNvSpPr>
          <p:nvPr>
            <p:ph type="ftr" sz="quarter" idx="11"/>
          </p:nvPr>
        </p:nvSpPr>
        <p:spPr>
          <a:ln/>
        </p:spPr>
        <p:txBody>
          <a:bodyPr/>
          <a:lstStyle>
            <a:lvl1pPr>
              <a:defRPr/>
            </a:lvl1pPr>
          </a:lstStyle>
          <a:p>
            <a:pPr>
              <a:defRPr/>
            </a:pPr>
            <a:r>
              <a:rPr lang="en-US"/>
              <a:t>Role of epidemiology in public health</a:t>
            </a:r>
          </a:p>
        </p:txBody>
      </p:sp>
      <p:sp>
        <p:nvSpPr>
          <p:cNvPr id="7" name="Rectangle 6">
            <a:extLst>
              <a:ext uri="{FF2B5EF4-FFF2-40B4-BE49-F238E27FC236}">
                <a16:creationId xmlns:a16="http://schemas.microsoft.com/office/drawing/2014/main" id="{07983961-AFFA-4D56-AE78-535950EA385F}"/>
              </a:ext>
            </a:extLst>
          </p:cNvPr>
          <p:cNvSpPr>
            <a:spLocks noGrp="1" noChangeArrowheads="1"/>
          </p:cNvSpPr>
          <p:nvPr>
            <p:ph type="sldNum" sz="quarter" idx="12"/>
          </p:nvPr>
        </p:nvSpPr>
        <p:spPr>
          <a:ln/>
        </p:spPr>
        <p:txBody>
          <a:bodyPr/>
          <a:lstStyle>
            <a:lvl1pPr>
              <a:defRPr/>
            </a:lvl1pPr>
          </a:lstStyle>
          <a:p>
            <a:fld id="{D20ED788-2FDC-45C9-8782-14E382C9A3F8}" type="slidenum">
              <a:rPr lang="en-US" altLang="en-US"/>
              <a:pPr/>
              <a:t>‹#›</a:t>
            </a:fld>
            <a:endParaRPr lang="en-US" altLang="en-US"/>
          </a:p>
        </p:txBody>
      </p:sp>
    </p:spTree>
    <p:extLst>
      <p:ext uri="{BB962C8B-B14F-4D97-AF65-F5344CB8AC3E}">
        <p14:creationId xmlns:p14="http://schemas.microsoft.com/office/powerpoint/2010/main" val="3722602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844E9CDC-65AD-40E8-AC91-474F86EF06FD}"/>
              </a:ext>
            </a:extLst>
          </p:cNvPr>
          <p:cNvSpPr>
            <a:spLocks noGrp="1" noChangeArrowheads="1"/>
          </p:cNvSpPr>
          <p:nvPr>
            <p:ph type="dt" sz="half" idx="10"/>
          </p:nvPr>
        </p:nvSpPr>
        <p:spPr>
          <a:ln/>
        </p:spPr>
        <p:txBody>
          <a:bodyPr/>
          <a:lstStyle>
            <a:lvl1pPr>
              <a:defRPr/>
            </a:lvl1pPr>
          </a:lstStyle>
          <a:p>
            <a:pPr>
              <a:defRPr/>
            </a:pPr>
            <a:r>
              <a:rPr lang="en-US"/>
              <a:t>12/2/2001</a:t>
            </a:r>
          </a:p>
        </p:txBody>
      </p:sp>
      <p:sp>
        <p:nvSpPr>
          <p:cNvPr id="6" name="Rectangle 5">
            <a:extLst>
              <a:ext uri="{FF2B5EF4-FFF2-40B4-BE49-F238E27FC236}">
                <a16:creationId xmlns:a16="http://schemas.microsoft.com/office/drawing/2014/main" id="{0A32CC34-5CC6-42CC-84F3-0DEB8EB536D7}"/>
              </a:ext>
            </a:extLst>
          </p:cNvPr>
          <p:cNvSpPr>
            <a:spLocks noGrp="1" noChangeArrowheads="1"/>
          </p:cNvSpPr>
          <p:nvPr>
            <p:ph type="ftr" sz="quarter" idx="11"/>
          </p:nvPr>
        </p:nvSpPr>
        <p:spPr>
          <a:ln/>
        </p:spPr>
        <p:txBody>
          <a:bodyPr/>
          <a:lstStyle>
            <a:lvl1pPr>
              <a:defRPr/>
            </a:lvl1pPr>
          </a:lstStyle>
          <a:p>
            <a:pPr>
              <a:defRPr/>
            </a:pPr>
            <a:r>
              <a:rPr lang="en-US"/>
              <a:t>Role of epidemiology in public health</a:t>
            </a:r>
          </a:p>
        </p:txBody>
      </p:sp>
      <p:sp>
        <p:nvSpPr>
          <p:cNvPr id="7" name="Rectangle 6">
            <a:extLst>
              <a:ext uri="{FF2B5EF4-FFF2-40B4-BE49-F238E27FC236}">
                <a16:creationId xmlns:a16="http://schemas.microsoft.com/office/drawing/2014/main" id="{FC2FED2A-81BE-4E98-9AD2-A154F7FD62ED}"/>
              </a:ext>
            </a:extLst>
          </p:cNvPr>
          <p:cNvSpPr>
            <a:spLocks noGrp="1" noChangeArrowheads="1"/>
          </p:cNvSpPr>
          <p:nvPr>
            <p:ph type="sldNum" sz="quarter" idx="12"/>
          </p:nvPr>
        </p:nvSpPr>
        <p:spPr>
          <a:ln/>
        </p:spPr>
        <p:txBody>
          <a:bodyPr/>
          <a:lstStyle>
            <a:lvl1pPr>
              <a:defRPr/>
            </a:lvl1pPr>
          </a:lstStyle>
          <a:p>
            <a:fld id="{7B2A5D6B-2D45-4527-991A-E5C2DD79F8DF}" type="slidenum">
              <a:rPr lang="en-US" altLang="en-US"/>
              <a:pPr/>
              <a:t>‹#›</a:t>
            </a:fld>
            <a:endParaRPr lang="en-US" altLang="en-US"/>
          </a:p>
        </p:txBody>
      </p:sp>
    </p:spTree>
    <p:extLst>
      <p:ext uri="{BB962C8B-B14F-4D97-AF65-F5344CB8AC3E}">
        <p14:creationId xmlns:p14="http://schemas.microsoft.com/office/powerpoint/2010/main" val="1332996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93CCB8B-CA20-4FA3-88B5-C28075537290}"/>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37387B1D-2769-4A20-A885-9252E30C9CB2}"/>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D231D126-3D57-4D14-ACCD-07480454D158}"/>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pPr>
              <a:defRPr/>
            </a:pPr>
            <a:r>
              <a:rPr lang="en-US"/>
              <a:t>12/2/2001</a:t>
            </a:r>
          </a:p>
        </p:txBody>
      </p:sp>
      <p:sp>
        <p:nvSpPr>
          <p:cNvPr id="1029" name="Rectangle 5">
            <a:extLst>
              <a:ext uri="{FF2B5EF4-FFF2-40B4-BE49-F238E27FC236}">
                <a16:creationId xmlns:a16="http://schemas.microsoft.com/office/drawing/2014/main" id="{94EDB517-1BBE-4E9B-9112-FDD5778DA1C4}"/>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Role of epidemiology in public health</a:t>
            </a:r>
          </a:p>
        </p:txBody>
      </p:sp>
      <p:sp>
        <p:nvSpPr>
          <p:cNvPr id="1030" name="Rectangle 6">
            <a:extLst>
              <a:ext uri="{FF2B5EF4-FFF2-40B4-BE49-F238E27FC236}">
                <a16:creationId xmlns:a16="http://schemas.microsoft.com/office/drawing/2014/main" id="{F280F48A-26C3-4912-B51E-BF0B043A7E09}"/>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15BFBF6F-66B7-44A1-8EE8-DD787FECD10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a:solidFill>
            <a:srgbClr val="00006E"/>
          </a:solidFill>
          <a:latin typeface="+mj-lt"/>
          <a:ea typeface="+mj-ea"/>
          <a:cs typeface="+mj-cs"/>
        </a:defRPr>
      </a:lvl1pPr>
      <a:lvl2pPr algn="ctr" rtl="0" eaLnBrk="0" fontAlgn="base" hangingPunct="0">
        <a:spcBef>
          <a:spcPct val="0"/>
        </a:spcBef>
        <a:spcAft>
          <a:spcPct val="0"/>
        </a:spcAft>
        <a:defRPr sz="4400">
          <a:solidFill>
            <a:srgbClr val="00006E"/>
          </a:solidFill>
          <a:latin typeface="Arial Narrow" pitchFamily="34" charset="0"/>
        </a:defRPr>
      </a:lvl2pPr>
      <a:lvl3pPr algn="ctr" rtl="0" eaLnBrk="0" fontAlgn="base" hangingPunct="0">
        <a:spcBef>
          <a:spcPct val="0"/>
        </a:spcBef>
        <a:spcAft>
          <a:spcPct val="0"/>
        </a:spcAft>
        <a:defRPr sz="4400">
          <a:solidFill>
            <a:srgbClr val="00006E"/>
          </a:solidFill>
          <a:latin typeface="Arial Narrow" pitchFamily="34" charset="0"/>
        </a:defRPr>
      </a:lvl3pPr>
      <a:lvl4pPr algn="ctr" rtl="0" eaLnBrk="0" fontAlgn="base" hangingPunct="0">
        <a:spcBef>
          <a:spcPct val="0"/>
        </a:spcBef>
        <a:spcAft>
          <a:spcPct val="0"/>
        </a:spcAft>
        <a:defRPr sz="4400">
          <a:solidFill>
            <a:srgbClr val="00006E"/>
          </a:solidFill>
          <a:latin typeface="Arial Narrow" pitchFamily="34" charset="0"/>
        </a:defRPr>
      </a:lvl4pPr>
      <a:lvl5pPr algn="ctr" rtl="0" eaLnBrk="0" fontAlgn="base" hangingPunct="0">
        <a:spcBef>
          <a:spcPct val="0"/>
        </a:spcBef>
        <a:spcAft>
          <a:spcPct val="0"/>
        </a:spcAft>
        <a:defRPr sz="4400">
          <a:solidFill>
            <a:srgbClr val="00006E"/>
          </a:solidFill>
          <a:latin typeface="Arial Narrow" pitchFamily="34" charset="0"/>
        </a:defRPr>
      </a:lvl5pPr>
      <a:lvl6pPr marL="457200" algn="ctr" rtl="0" fontAlgn="base">
        <a:spcBef>
          <a:spcPct val="0"/>
        </a:spcBef>
        <a:spcAft>
          <a:spcPct val="0"/>
        </a:spcAft>
        <a:defRPr sz="4400">
          <a:solidFill>
            <a:srgbClr val="00006E"/>
          </a:solidFill>
          <a:latin typeface="Arial Narrow" pitchFamily="34" charset="0"/>
        </a:defRPr>
      </a:lvl6pPr>
      <a:lvl7pPr marL="914400" algn="ctr" rtl="0" fontAlgn="base">
        <a:spcBef>
          <a:spcPct val="0"/>
        </a:spcBef>
        <a:spcAft>
          <a:spcPct val="0"/>
        </a:spcAft>
        <a:defRPr sz="4400">
          <a:solidFill>
            <a:srgbClr val="00006E"/>
          </a:solidFill>
          <a:latin typeface="Arial Narrow" pitchFamily="34" charset="0"/>
        </a:defRPr>
      </a:lvl7pPr>
      <a:lvl8pPr marL="1371600" algn="ctr" rtl="0" fontAlgn="base">
        <a:spcBef>
          <a:spcPct val="0"/>
        </a:spcBef>
        <a:spcAft>
          <a:spcPct val="0"/>
        </a:spcAft>
        <a:defRPr sz="4400">
          <a:solidFill>
            <a:srgbClr val="00006E"/>
          </a:solidFill>
          <a:latin typeface="Arial Narrow" pitchFamily="34" charset="0"/>
        </a:defRPr>
      </a:lvl8pPr>
      <a:lvl9pPr marL="1828800" algn="ctr" rtl="0" fontAlgn="base">
        <a:spcBef>
          <a:spcPct val="0"/>
        </a:spcBef>
        <a:spcAft>
          <a:spcPct val="0"/>
        </a:spcAft>
        <a:defRPr sz="4400">
          <a:solidFill>
            <a:srgbClr val="00006E"/>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rgbClr val="00006E"/>
          </a:solidFill>
          <a:latin typeface="+mn-lt"/>
          <a:ea typeface="+mn-ea"/>
          <a:cs typeface="+mn-cs"/>
        </a:defRPr>
      </a:lvl1pPr>
      <a:lvl2pPr marL="742950" indent="-285750" algn="l" rtl="0" eaLnBrk="0" fontAlgn="base" hangingPunct="0">
        <a:spcBef>
          <a:spcPct val="20000"/>
        </a:spcBef>
        <a:spcAft>
          <a:spcPct val="0"/>
        </a:spcAft>
        <a:buChar char="•"/>
        <a:defRPr sz="3200">
          <a:solidFill>
            <a:srgbClr val="00006E"/>
          </a:solidFill>
          <a:latin typeface="+mn-lt"/>
        </a:defRPr>
      </a:lvl2pPr>
      <a:lvl3pPr marL="1143000" indent="-228600" algn="l" rtl="0" eaLnBrk="0" fontAlgn="base" hangingPunct="0">
        <a:spcBef>
          <a:spcPct val="20000"/>
        </a:spcBef>
        <a:spcAft>
          <a:spcPct val="0"/>
        </a:spcAft>
        <a:buChar char="•"/>
        <a:defRPr sz="2800">
          <a:solidFill>
            <a:srgbClr val="00006E"/>
          </a:solidFill>
          <a:latin typeface="+mn-lt"/>
        </a:defRPr>
      </a:lvl3pPr>
      <a:lvl4pPr marL="1600200" indent="-228600" algn="l" rtl="0" eaLnBrk="0" fontAlgn="base" hangingPunct="0">
        <a:spcBef>
          <a:spcPct val="20000"/>
        </a:spcBef>
        <a:spcAft>
          <a:spcPct val="0"/>
        </a:spcAft>
        <a:buChar char="•"/>
        <a:defRPr sz="2800">
          <a:solidFill>
            <a:srgbClr val="00006E"/>
          </a:solidFill>
          <a:latin typeface="+mn-lt"/>
        </a:defRPr>
      </a:lvl4pPr>
      <a:lvl5pPr marL="2057400" indent="-228600" algn="l" rtl="0" eaLnBrk="0" fontAlgn="base" hangingPunct="0">
        <a:spcBef>
          <a:spcPct val="20000"/>
        </a:spcBef>
        <a:spcAft>
          <a:spcPct val="0"/>
        </a:spcAft>
        <a:buChar char="•"/>
        <a:defRPr sz="2800">
          <a:solidFill>
            <a:srgbClr val="00006E"/>
          </a:solidFill>
          <a:latin typeface="+mn-lt"/>
        </a:defRPr>
      </a:lvl5pPr>
      <a:lvl6pPr marL="2514600" indent="-228600" algn="l" rtl="0" fontAlgn="base">
        <a:spcBef>
          <a:spcPct val="20000"/>
        </a:spcBef>
        <a:spcAft>
          <a:spcPct val="0"/>
        </a:spcAft>
        <a:buChar char="•"/>
        <a:defRPr sz="2800">
          <a:solidFill>
            <a:srgbClr val="00006E"/>
          </a:solidFill>
          <a:latin typeface="+mn-lt"/>
        </a:defRPr>
      </a:lvl6pPr>
      <a:lvl7pPr marL="2971800" indent="-228600" algn="l" rtl="0" fontAlgn="base">
        <a:spcBef>
          <a:spcPct val="20000"/>
        </a:spcBef>
        <a:spcAft>
          <a:spcPct val="0"/>
        </a:spcAft>
        <a:buChar char="•"/>
        <a:defRPr sz="2800">
          <a:solidFill>
            <a:srgbClr val="00006E"/>
          </a:solidFill>
          <a:latin typeface="+mn-lt"/>
        </a:defRPr>
      </a:lvl7pPr>
      <a:lvl8pPr marL="3429000" indent="-228600" algn="l" rtl="0" fontAlgn="base">
        <a:spcBef>
          <a:spcPct val="20000"/>
        </a:spcBef>
        <a:spcAft>
          <a:spcPct val="0"/>
        </a:spcAft>
        <a:buChar char="•"/>
        <a:defRPr sz="2800">
          <a:solidFill>
            <a:srgbClr val="00006E"/>
          </a:solidFill>
          <a:latin typeface="+mn-lt"/>
        </a:defRPr>
      </a:lvl8pPr>
      <a:lvl9pPr marL="3886200" indent="-228600" algn="l" rtl="0" fontAlgn="base">
        <a:spcBef>
          <a:spcPct val="20000"/>
        </a:spcBef>
        <a:spcAft>
          <a:spcPct val="0"/>
        </a:spcAft>
        <a:buChar char="•"/>
        <a:defRPr sz="2800">
          <a:solidFill>
            <a:srgbClr val="00006E"/>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go.unc.edu/vjs"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7.png"/><Relationship Id="rId4" Type="http://schemas.openxmlformats.org/officeDocument/2006/relationships/oleObject" Target="../embeddings/oleObject1.bin"/></Relationships>
</file>

<file path=ppt/slides/_rels/slide3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a:extLst>
              <a:ext uri="{FF2B5EF4-FFF2-40B4-BE49-F238E27FC236}">
                <a16:creationId xmlns:a16="http://schemas.microsoft.com/office/drawing/2014/main" id="{823CC291-4E31-451F-9773-02CE16A666B6}"/>
              </a:ext>
            </a:extLst>
          </p:cNvPr>
          <p:cNvSpPr>
            <a:spLocks noGrp="1"/>
          </p:cNvSpPr>
          <p:nvPr>
            <p:ph type="dt" sz="quarter" idx="10"/>
          </p:nvPr>
        </p:nvSpPr>
        <p:spPr>
          <a:xfrm>
            <a:off x="381000" y="6248400"/>
            <a:ext cx="2209800" cy="609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4/26/2011</a:t>
            </a:r>
          </a:p>
        </p:txBody>
      </p:sp>
      <p:sp>
        <p:nvSpPr>
          <p:cNvPr id="2051" name="Footer Placeholder 4">
            <a:extLst>
              <a:ext uri="{FF2B5EF4-FFF2-40B4-BE49-F238E27FC236}">
                <a16:creationId xmlns:a16="http://schemas.microsoft.com/office/drawing/2014/main" id="{9A552348-D240-46E5-A7D3-B51510DFD45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2052" name="Slide Number Placeholder 5">
            <a:extLst>
              <a:ext uri="{FF2B5EF4-FFF2-40B4-BE49-F238E27FC236}">
                <a16:creationId xmlns:a16="http://schemas.microsoft.com/office/drawing/2014/main" id="{32A83778-E33C-4CA2-A691-66B0FB8C3C7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7E6CE6F4-9D31-4A8D-8A09-333E63B9BA80}" type="slidenum">
              <a:rPr lang="en-US" altLang="en-US" sz="1400"/>
              <a:pPr algn="r" eaLnBrk="1" hangingPunct="1"/>
              <a:t>1</a:t>
            </a:fld>
            <a:endParaRPr lang="en-US" altLang="en-US" sz="1400"/>
          </a:p>
        </p:txBody>
      </p:sp>
      <p:sp>
        <p:nvSpPr>
          <p:cNvPr id="2053" name="Rectangle 2">
            <a:extLst>
              <a:ext uri="{FF2B5EF4-FFF2-40B4-BE49-F238E27FC236}">
                <a16:creationId xmlns:a16="http://schemas.microsoft.com/office/drawing/2014/main" id="{144D4396-4FF5-42D1-B359-05501776A460}"/>
              </a:ext>
            </a:extLst>
          </p:cNvPr>
          <p:cNvSpPr>
            <a:spLocks noGrp="1" noChangeArrowheads="1"/>
          </p:cNvSpPr>
          <p:nvPr>
            <p:ph type="ctrTitle"/>
          </p:nvPr>
        </p:nvSpPr>
        <p:spPr>
          <a:xfrm>
            <a:off x="0" y="1066800"/>
            <a:ext cx="9144000" cy="1219200"/>
          </a:xfrm>
        </p:spPr>
        <p:txBody>
          <a:bodyPr/>
          <a:lstStyle/>
          <a:p>
            <a:pPr eaLnBrk="1" hangingPunct="1"/>
            <a:r>
              <a:rPr lang="en-US" altLang="en-US" sz="4000" b="1"/>
              <a:t>Role of epidemiology in public health</a:t>
            </a:r>
          </a:p>
        </p:txBody>
      </p:sp>
      <p:sp>
        <p:nvSpPr>
          <p:cNvPr id="2054" name="Text Box 4">
            <a:extLst>
              <a:ext uri="{FF2B5EF4-FFF2-40B4-BE49-F238E27FC236}">
                <a16:creationId xmlns:a16="http://schemas.microsoft.com/office/drawing/2014/main" id="{9D1A1972-A6B0-4A57-AE97-57F602D5D102}"/>
              </a:ext>
            </a:extLst>
          </p:cNvPr>
          <p:cNvSpPr txBox="1">
            <a:spLocks noChangeArrowheads="1"/>
          </p:cNvSpPr>
          <p:nvPr/>
        </p:nvSpPr>
        <p:spPr bwMode="auto">
          <a:xfrm>
            <a:off x="381000" y="274638"/>
            <a:ext cx="8153400"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a:solidFill>
                  <a:srgbClr val="00006E"/>
                </a:solidFill>
              </a:rPr>
              <a:t>Principles of Epidemiology for Public Health (EPID600)</a:t>
            </a:r>
            <a:br>
              <a:rPr lang="en-US" altLang="en-US">
                <a:solidFill>
                  <a:srgbClr val="00006E"/>
                </a:solidFill>
              </a:rPr>
            </a:br>
            <a:endParaRPr lang="en-US" altLang="en-US" sz="1200"/>
          </a:p>
        </p:txBody>
      </p:sp>
      <p:sp>
        <p:nvSpPr>
          <p:cNvPr id="2055" name="Rectangle 7">
            <a:extLst>
              <a:ext uri="{FF2B5EF4-FFF2-40B4-BE49-F238E27FC236}">
                <a16:creationId xmlns:a16="http://schemas.microsoft.com/office/drawing/2014/main" id="{0BACAC2E-2E4C-40F3-BC61-2D01ED88B3D1}"/>
              </a:ext>
            </a:extLst>
          </p:cNvPr>
          <p:cNvSpPr>
            <a:spLocks noChangeArrowheads="1"/>
          </p:cNvSpPr>
          <p:nvPr/>
        </p:nvSpPr>
        <p:spPr bwMode="auto">
          <a:xfrm>
            <a:off x="990600" y="2743200"/>
            <a:ext cx="71628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80000"/>
              </a:spcBef>
            </a:pPr>
            <a:r>
              <a:rPr lang="en-US" altLang="en-US" sz="2800" dirty="0">
                <a:solidFill>
                  <a:srgbClr val="00006E"/>
                </a:solidFill>
                <a:latin typeface="Arial" panose="020B0604020202020204" pitchFamily="34" charset="0"/>
              </a:rPr>
              <a:t>Victor J. Schoenbach, </a:t>
            </a:r>
            <a:r>
              <a:rPr lang="en-US" altLang="en-US" dirty="0">
                <a:solidFill>
                  <a:srgbClr val="00006E"/>
                </a:solidFill>
                <a:latin typeface="Arial" panose="020B0604020202020204" pitchFamily="34" charset="0"/>
              </a:rPr>
              <a:t>PhD </a:t>
            </a:r>
            <a:r>
              <a:rPr lang="en-US" altLang="en-US" sz="1200" b="1" u="sng" dirty="0">
                <a:solidFill>
                  <a:srgbClr val="00006E"/>
                </a:solidFill>
                <a:latin typeface="Arial" panose="020B0604020202020204" pitchFamily="34" charset="0"/>
                <a:hlinkClick r:id="rId3"/>
              </a:rPr>
              <a:t>home page</a:t>
            </a:r>
            <a:endParaRPr lang="en-US" altLang="en-US" sz="1200" b="1" u="sng" dirty="0">
              <a:solidFill>
                <a:srgbClr val="00006E"/>
              </a:solidFill>
              <a:latin typeface="Arial" panose="020B0604020202020204" pitchFamily="34" charset="0"/>
            </a:endParaRPr>
          </a:p>
          <a:p>
            <a:pPr eaLnBrk="1" hangingPunct="1">
              <a:spcBef>
                <a:spcPct val="80000"/>
              </a:spcBef>
            </a:pPr>
            <a:r>
              <a:rPr lang="en-US" altLang="en-US" sz="2800" dirty="0">
                <a:solidFill>
                  <a:srgbClr val="00006E"/>
                </a:solidFill>
                <a:latin typeface="Arial" panose="020B0604020202020204" pitchFamily="34" charset="0"/>
              </a:rPr>
              <a:t>Department of Epidemiology</a:t>
            </a:r>
            <a:br>
              <a:rPr lang="en-US" altLang="en-US" sz="2800" dirty="0">
                <a:solidFill>
                  <a:srgbClr val="00006E"/>
                </a:solidFill>
                <a:latin typeface="Arial" panose="020B0604020202020204" pitchFamily="34" charset="0"/>
              </a:rPr>
            </a:br>
            <a:r>
              <a:rPr lang="en-US" altLang="en-US" sz="2800" dirty="0">
                <a:solidFill>
                  <a:srgbClr val="00006E"/>
                </a:solidFill>
                <a:latin typeface="Arial" panose="020B0604020202020204" pitchFamily="34" charset="0"/>
              </a:rPr>
              <a:t>Gillings School of Global Public Health</a:t>
            </a:r>
            <a:br>
              <a:rPr lang="en-US" altLang="en-US" sz="2800" dirty="0">
                <a:solidFill>
                  <a:srgbClr val="00006E"/>
                </a:solidFill>
                <a:latin typeface="Arial" panose="020B0604020202020204" pitchFamily="34" charset="0"/>
              </a:rPr>
            </a:br>
            <a:r>
              <a:rPr lang="en-US" altLang="en-US" sz="2800" dirty="0">
                <a:solidFill>
                  <a:srgbClr val="00006E"/>
                </a:solidFill>
                <a:latin typeface="Arial" panose="020B0604020202020204" pitchFamily="34" charset="0"/>
              </a:rPr>
              <a:t>University of North Carolina at Chapel Hill</a:t>
            </a:r>
          </a:p>
          <a:p>
            <a:pPr eaLnBrk="1" hangingPunct="1">
              <a:spcBef>
                <a:spcPct val="60000"/>
              </a:spcBef>
            </a:pPr>
            <a:r>
              <a:rPr lang="en-US" altLang="en-US" sz="2000" strike="sngStrike" dirty="0">
                <a:solidFill>
                  <a:srgbClr val="00006E"/>
                </a:solidFill>
                <a:latin typeface="Arial" panose="020B0604020202020204" pitchFamily="34" charset="0"/>
              </a:rPr>
              <a:t>www.unc.edu/epid600/</a:t>
            </a:r>
            <a:r>
              <a:rPr lang="en-US" altLang="en-US" sz="2000" dirty="0">
                <a:solidFill>
                  <a:srgbClr val="00006E"/>
                </a:solidFill>
                <a:latin typeface="Arial" panose="020B0604020202020204" pitchFamily="34" charset="0"/>
              </a:rPr>
              <a:t> </a:t>
            </a:r>
            <a:r>
              <a:rPr lang="en-US" altLang="en-US" dirty="0">
                <a:solidFill>
                  <a:srgbClr val="00006E"/>
                </a:solidFill>
                <a:latin typeface="Arial" panose="020B0604020202020204" pitchFamily="34" charset="0"/>
              </a:rPr>
              <a:t>https://go.unc.edu/EPID</a:t>
            </a:r>
          </a:p>
          <a:p>
            <a:pPr algn="l" eaLnBrk="1" hangingPunct="1">
              <a:spcBef>
                <a:spcPct val="20000"/>
              </a:spcBef>
            </a:pPr>
            <a:endParaRPr lang="en-US" altLang="en-US" dirty="0">
              <a:solidFill>
                <a:srgbClr val="00006E"/>
              </a:solidFill>
              <a:latin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a:extLst>
              <a:ext uri="{FF2B5EF4-FFF2-40B4-BE49-F238E27FC236}">
                <a16:creationId xmlns:a16="http://schemas.microsoft.com/office/drawing/2014/main" id="{9766F202-BFD9-4642-9889-076B07A6131F}"/>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4/26/2011</a:t>
            </a:r>
          </a:p>
        </p:txBody>
      </p:sp>
      <p:sp>
        <p:nvSpPr>
          <p:cNvPr id="11267" name="Footer Placeholder 4">
            <a:extLst>
              <a:ext uri="{FF2B5EF4-FFF2-40B4-BE49-F238E27FC236}">
                <a16:creationId xmlns:a16="http://schemas.microsoft.com/office/drawing/2014/main" id="{7CEEABC3-96B2-49CD-8C6F-AA75A6E3A24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11268" name="Slide Number Placeholder 5">
            <a:extLst>
              <a:ext uri="{FF2B5EF4-FFF2-40B4-BE49-F238E27FC236}">
                <a16:creationId xmlns:a16="http://schemas.microsoft.com/office/drawing/2014/main" id="{62546171-61A2-44C1-8263-AF238D91BEA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C6A59353-9A4A-4E6D-9F66-E13E199F673D}" type="slidenum">
              <a:rPr lang="en-US" altLang="en-US" sz="1400"/>
              <a:pPr algn="r" eaLnBrk="1" hangingPunct="1"/>
              <a:t>10</a:t>
            </a:fld>
            <a:endParaRPr lang="en-US" altLang="en-US" sz="1400"/>
          </a:p>
        </p:txBody>
      </p:sp>
      <p:sp>
        <p:nvSpPr>
          <p:cNvPr id="11269" name="Rectangle 2">
            <a:extLst>
              <a:ext uri="{FF2B5EF4-FFF2-40B4-BE49-F238E27FC236}">
                <a16:creationId xmlns:a16="http://schemas.microsoft.com/office/drawing/2014/main" id="{77B15FC5-E92C-4798-B51E-F63BB152205F}"/>
              </a:ext>
            </a:extLst>
          </p:cNvPr>
          <p:cNvSpPr>
            <a:spLocks noGrp="1" noChangeArrowheads="1"/>
          </p:cNvSpPr>
          <p:nvPr>
            <p:ph type="title"/>
          </p:nvPr>
        </p:nvSpPr>
        <p:spPr>
          <a:xfrm>
            <a:off x="685800" y="381000"/>
            <a:ext cx="7772400" cy="1143000"/>
          </a:xfrm>
        </p:spPr>
        <p:txBody>
          <a:bodyPr/>
          <a:lstStyle/>
          <a:p>
            <a:pPr eaLnBrk="1" hangingPunct="1"/>
            <a:r>
              <a:rPr lang="en-US" altLang="en-US"/>
              <a:t>What is the role of epidemiology in public health?</a:t>
            </a:r>
            <a:endParaRPr lang="en-US" altLang="en-US" sz="7200"/>
          </a:p>
        </p:txBody>
      </p:sp>
      <p:sp>
        <p:nvSpPr>
          <p:cNvPr id="6" name="Rectangle 3">
            <a:extLst>
              <a:ext uri="{FF2B5EF4-FFF2-40B4-BE49-F238E27FC236}">
                <a16:creationId xmlns:a16="http://schemas.microsoft.com/office/drawing/2014/main" id="{708CCDEF-24BF-4FF1-8841-98CEA442A290}"/>
              </a:ext>
            </a:extLst>
          </p:cNvPr>
          <p:cNvSpPr txBox="1">
            <a:spLocks noChangeArrowheads="1"/>
          </p:cNvSpPr>
          <p:nvPr/>
        </p:nvSpPr>
        <p:spPr bwMode="auto">
          <a:xfrm>
            <a:off x="609600" y="1676400"/>
            <a:ext cx="8001000" cy="4343400"/>
          </a:xfrm>
          <a:prstGeom prst="rect">
            <a:avLst/>
          </a:prstGeom>
          <a:noFill/>
          <a:ln w="9525">
            <a:noFill/>
            <a:miter lim="800000"/>
            <a:headEnd/>
            <a:tailEnd/>
          </a:ln>
        </p:spPr>
        <p:txBody>
          <a:bodyPr/>
          <a:lstStyle/>
          <a:p>
            <a:pPr>
              <a:spcBef>
                <a:spcPct val="60000"/>
              </a:spcBef>
              <a:defRPr/>
            </a:pPr>
            <a:r>
              <a:rPr lang="en-US" sz="3200" kern="0" dirty="0">
                <a:solidFill>
                  <a:srgbClr val="00006E"/>
                </a:solidFill>
                <a:latin typeface="+mn-lt"/>
              </a:rPr>
              <a:t>“Epidemiology is the science devoted to the systematic study of the natural history of disease – its distribution in populations and the factors which </a:t>
            </a:r>
            <a:r>
              <a:rPr lang="en-US" sz="3200" kern="0" dirty="0" err="1">
                <a:solidFill>
                  <a:srgbClr val="00006E"/>
                </a:solidFill>
                <a:latin typeface="+mn-lt"/>
              </a:rPr>
              <a:t>determin</a:t>
            </a:r>
            <a:r>
              <a:rPr lang="en-US" sz="3200" kern="0" dirty="0">
                <a:solidFill>
                  <a:srgbClr val="00006E"/>
                </a:solidFill>
                <a:latin typeface="+mn-lt"/>
              </a:rPr>
              <a:t>e distribution . . . The basic science of public health work and of preventive medicine.”</a:t>
            </a:r>
          </a:p>
          <a:p>
            <a:pPr>
              <a:spcBef>
                <a:spcPct val="60000"/>
              </a:spcBef>
              <a:defRPr/>
            </a:pPr>
            <a:r>
              <a:rPr lang="en-US" i="1" kern="0" dirty="0">
                <a:solidFill>
                  <a:srgbClr val="00006E"/>
                </a:solidFill>
                <a:latin typeface="+mn-lt"/>
              </a:rPr>
              <a:t>Higher Education for Public Health</a:t>
            </a:r>
            <a:r>
              <a:rPr lang="en-US" kern="0" dirty="0">
                <a:solidFill>
                  <a:srgbClr val="00006E"/>
                </a:solidFill>
                <a:latin typeface="+mn-lt"/>
              </a:rPr>
              <a:t>. Report of the Milbank Memorial Fund Commissions, Cecil G. </a:t>
            </a:r>
            <a:r>
              <a:rPr lang="en-US" kern="0" dirty="0" err="1">
                <a:solidFill>
                  <a:srgbClr val="00006E"/>
                </a:solidFill>
                <a:latin typeface="+mn-lt"/>
              </a:rPr>
              <a:t>Sheps</a:t>
            </a:r>
            <a:r>
              <a:rPr lang="en-US" kern="0" dirty="0">
                <a:solidFill>
                  <a:srgbClr val="00006E"/>
                </a:solidFill>
                <a:latin typeface="+mn-lt"/>
              </a:rPr>
              <a:t>, Chairman. 1976, pg 60-61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a:extLst>
              <a:ext uri="{FF2B5EF4-FFF2-40B4-BE49-F238E27FC236}">
                <a16:creationId xmlns:a16="http://schemas.microsoft.com/office/drawing/2014/main" id="{585A09D3-87A4-4B2C-A457-52DE2EE35448}"/>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8/2/2002</a:t>
            </a:r>
          </a:p>
        </p:txBody>
      </p:sp>
      <p:sp>
        <p:nvSpPr>
          <p:cNvPr id="12291" name="Footer Placeholder 4">
            <a:extLst>
              <a:ext uri="{FF2B5EF4-FFF2-40B4-BE49-F238E27FC236}">
                <a16:creationId xmlns:a16="http://schemas.microsoft.com/office/drawing/2014/main" id="{8C437E44-E507-4EF5-A4BD-9C0DD35CAC1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12292" name="Slide Number Placeholder 5">
            <a:extLst>
              <a:ext uri="{FF2B5EF4-FFF2-40B4-BE49-F238E27FC236}">
                <a16:creationId xmlns:a16="http://schemas.microsoft.com/office/drawing/2014/main" id="{F4580864-3D97-4418-9740-36EC7AD3187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7379E652-24A2-460B-940A-29135AF5A952}" type="slidenum">
              <a:rPr lang="en-US" altLang="en-US" sz="1400"/>
              <a:pPr algn="r" eaLnBrk="1" hangingPunct="1"/>
              <a:t>11</a:t>
            </a:fld>
            <a:endParaRPr lang="en-US" altLang="en-US" sz="1400"/>
          </a:p>
        </p:txBody>
      </p:sp>
      <p:sp>
        <p:nvSpPr>
          <p:cNvPr id="12293" name="Rectangle 2">
            <a:extLst>
              <a:ext uri="{FF2B5EF4-FFF2-40B4-BE49-F238E27FC236}">
                <a16:creationId xmlns:a16="http://schemas.microsoft.com/office/drawing/2014/main" id="{5E0CBEFE-8545-4361-B3B6-CCC60DADDC78}"/>
              </a:ext>
            </a:extLst>
          </p:cNvPr>
          <p:cNvSpPr>
            <a:spLocks noGrp="1" noChangeArrowheads="1"/>
          </p:cNvSpPr>
          <p:nvPr>
            <p:ph type="title"/>
          </p:nvPr>
        </p:nvSpPr>
        <p:spPr>
          <a:xfrm>
            <a:off x="685800" y="228600"/>
            <a:ext cx="7772400" cy="1143000"/>
          </a:xfrm>
        </p:spPr>
        <p:txBody>
          <a:bodyPr/>
          <a:lstStyle/>
          <a:p>
            <a:pPr eaLnBrk="1" hangingPunct="1"/>
            <a:r>
              <a:rPr lang="en-US" altLang="en-US"/>
              <a:t>Epidemiology in the 19</a:t>
            </a:r>
            <a:r>
              <a:rPr lang="en-US" altLang="en-US" baseline="30000"/>
              <a:t>th</a:t>
            </a:r>
            <a:r>
              <a:rPr lang="en-US" altLang="en-US"/>
              <a:t> century – focus on acute infectious disease</a:t>
            </a:r>
            <a:endParaRPr lang="en-US" altLang="en-US" sz="7200"/>
          </a:p>
        </p:txBody>
      </p:sp>
      <p:sp>
        <p:nvSpPr>
          <p:cNvPr id="12294" name="Rectangle 3">
            <a:extLst>
              <a:ext uri="{FF2B5EF4-FFF2-40B4-BE49-F238E27FC236}">
                <a16:creationId xmlns:a16="http://schemas.microsoft.com/office/drawing/2014/main" id="{D84B08DC-E0B9-4AE3-AA3A-8A090B84135C}"/>
              </a:ext>
            </a:extLst>
          </p:cNvPr>
          <p:cNvSpPr>
            <a:spLocks noGrp="1" noChangeArrowheads="1"/>
          </p:cNvSpPr>
          <p:nvPr>
            <p:ph type="body" idx="1"/>
          </p:nvPr>
        </p:nvSpPr>
        <p:spPr>
          <a:xfrm>
            <a:off x="533400" y="1828800"/>
            <a:ext cx="8077200" cy="4114800"/>
          </a:xfrm>
        </p:spPr>
        <p:txBody>
          <a:bodyPr/>
          <a:lstStyle/>
          <a:p>
            <a:pPr eaLnBrk="1" hangingPunct="1">
              <a:spcBef>
                <a:spcPct val="60000"/>
              </a:spcBef>
            </a:pPr>
            <a:r>
              <a:rPr lang="en-US" altLang="en-US"/>
              <a:t>Virulent, highly contagious microorganisms </a:t>
            </a:r>
            <a:r>
              <a:rPr lang="en-US" altLang="en-US">
                <a:cs typeface="Arial" panose="020B0604020202020204" pitchFamily="34" charset="0"/>
              </a:rPr>
              <a:t>– m</a:t>
            </a:r>
            <a:r>
              <a:rPr lang="en-US" altLang="en-US"/>
              <a:t>easles, yellow fever, smallpox, typhoid, cholera,</a:t>
            </a:r>
            <a:r>
              <a:rPr lang="en-US" altLang="en-US">
                <a:cs typeface="Arial" panose="020B0604020202020204" pitchFamily="34" charset="0"/>
              </a:rPr>
              <a:t>…</a:t>
            </a:r>
          </a:p>
          <a:p>
            <a:pPr eaLnBrk="1" hangingPunct="1">
              <a:spcBef>
                <a:spcPct val="60000"/>
              </a:spcBef>
            </a:pPr>
            <a:r>
              <a:rPr lang="en-US" altLang="en-US">
                <a:cs typeface="Arial" panose="020B0604020202020204" pitchFamily="34" charset="0"/>
              </a:rPr>
              <a:t>Prototypical for public health</a:t>
            </a:r>
          </a:p>
          <a:p>
            <a:pPr lvl="1" eaLnBrk="1" hangingPunct="1">
              <a:spcBef>
                <a:spcPts val="1600"/>
              </a:spcBef>
            </a:pPr>
            <a:r>
              <a:rPr lang="en-US" altLang="en-US">
                <a:cs typeface="Arial" panose="020B0604020202020204" pitchFamily="34" charset="0"/>
              </a:rPr>
              <a:t>widespread impact</a:t>
            </a:r>
          </a:p>
          <a:p>
            <a:pPr lvl="1" eaLnBrk="1" hangingPunct="1">
              <a:spcBef>
                <a:spcPts val="1600"/>
              </a:spcBef>
            </a:pPr>
            <a:r>
              <a:rPr lang="en-US" altLang="en-US">
                <a:cs typeface="Arial" panose="020B0604020202020204" pitchFamily="34" charset="0"/>
              </a:rPr>
              <a:t>Inherently social (external threat)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a:extLst>
              <a:ext uri="{FF2B5EF4-FFF2-40B4-BE49-F238E27FC236}">
                <a16:creationId xmlns:a16="http://schemas.microsoft.com/office/drawing/2014/main" id="{994E7A88-3EC4-4D47-8039-B6195950D34C}"/>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8/2/2002</a:t>
            </a:r>
          </a:p>
        </p:txBody>
      </p:sp>
      <p:sp>
        <p:nvSpPr>
          <p:cNvPr id="13315" name="Footer Placeholder 4">
            <a:extLst>
              <a:ext uri="{FF2B5EF4-FFF2-40B4-BE49-F238E27FC236}">
                <a16:creationId xmlns:a16="http://schemas.microsoft.com/office/drawing/2014/main" id="{ABCCBF1A-6D7D-4A1C-8A36-B97FBE5C9CE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13316" name="Slide Number Placeholder 5">
            <a:extLst>
              <a:ext uri="{FF2B5EF4-FFF2-40B4-BE49-F238E27FC236}">
                <a16:creationId xmlns:a16="http://schemas.microsoft.com/office/drawing/2014/main" id="{F512E12C-D263-4EA1-8D0C-67C15CBD36F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1A2EC180-72E8-4CF1-824C-4EF45660AA04}" type="slidenum">
              <a:rPr lang="en-US" altLang="en-US" sz="1400"/>
              <a:pPr algn="r" eaLnBrk="1" hangingPunct="1"/>
              <a:t>12</a:t>
            </a:fld>
            <a:endParaRPr lang="en-US" altLang="en-US" sz="1400"/>
          </a:p>
        </p:txBody>
      </p:sp>
      <p:sp>
        <p:nvSpPr>
          <p:cNvPr id="13317" name="Rectangle 2">
            <a:extLst>
              <a:ext uri="{FF2B5EF4-FFF2-40B4-BE49-F238E27FC236}">
                <a16:creationId xmlns:a16="http://schemas.microsoft.com/office/drawing/2014/main" id="{1C290933-517E-4C92-83D2-CE6CF60248CE}"/>
              </a:ext>
            </a:extLst>
          </p:cNvPr>
          <p:cNvSpPr>
            <a:spLocks noGrp="1" noChangeArrowheads="1"/>
          </p:cNvSpPr>
          <p:nvPr>
            <p:ph type="title"/>
          </p:nvPr>
        </p:nvSpPr>
        <p:spPr>
          <a:xfrm>
            <a:off x="685800" y="152400"/>
            <a:ext cx="7772400" cy="1143000"/>
          </a:xfrm>
        </p:spPr>
        <p:txBody>
          <a:bodyPr/>
          <a:lstStyle/>
          <a:p>
            <a:pPr eaLnBrk="1" hangingPunct="1"/>
            <a:r>
              <a:rPr lang="en-US" altLang="en-US"/>
              <a:t>Epidemiology in the 20</a:t>
            </a:r>
            <a:r>
              <a:rPr lang="en-US" altLang="en-US" baseline="30000"/>
              <a:t>th</a:t>
            </a:r>
            <a:r>
              <a:rPr lang="en-US" altLang="en-US"/>
              <a:t> century</a:t>
            </a:r>
            <a:endParaRPr lang="en-US" altLang="en-US" sz="7200"/>
          </a:p>
        </p:txBody>
      </p:sp>
      <p:sp>
        <p:nvSpPr>
          <p:cNvPr id="13318" name="Rectangle 3">
            <a:extLst>
              <a:ext uri="{FF2B5EF4-FFF2-40B4-BE49-F238E27FC236}">
                <a16:creationId xmlns:a16="http://schemas.microsoft.com/office/drawing/2014/main" id="{6F6D9C93-D7AA-4631-82F8-881EC6184C80}"/>
              </a:ext>
            </a:extLst>
          </p:cNvPr>
          <p:cNvSpPr>
            <a:spLocks noGrp="1" noChangeArrowheads="1"/>
          </p:cNvSpPr>
          <p:nvPr>
            <p:ph type="body" idx="1"/>
          </p:nvPr>
        </p:nvSpPr>
        <p:spPr>
          <a:xfrm>
            <a:off x="533400" y="1524000"/>
            <a:ext cx="8077200" cy="4114800"/>
          </a:xfrm>
        </p:spPr>
        <p:txBody>
          <a:bodyPr/>
          <a:lstStyle/>
          <a:p>
            <a:pPr eaLnBrk="1" hangingPunct="1">
              <a:spcBef>
                <a:spcPct val="60000"/>
              </a:spcBef>
            </a:pPr>
            <a:r>
              <a:rPr lang="en-US" altLang="en-US">
                <a:cs typeface="Arial" panose="020B0604020202020204" pitchFamily="34" charset="0"/>
              </a:rPr>
              <a:t>Infectious diseases – tuberculosis</a:t>
            </a:r>
          </a:p>
          <a:p>
            <a:pPr eaLnBrk="1" hangingPunct="1">
              <a:spcBef>
                <a:spcPct val="60000"/>
              </a:spcBef>
            </a:pPr>
            <a:r>
              <a:rPr lang="en-US" altLang="en-US">
                <a:cs typeface="Arial" panose="020B0604020202020204" pitchFamily="34" charset="0"/>
              </a:rPr>
              <a:t>Deficiency diseases – pellagra (niacin deficiency)</a:t>
            </a:r>
          </a:p>
          <a:p>
            <a:pPr eaLnBrk="1" hangingPunct="1">
              <a:spcBef>
                <a:spcPct val="60000"/>
              </a:spcBef>
            </a:pPr>
            <a:r>
              <a:rPr lang="en-US" altLang="en-US">
                <a:cs typeface="Arial" panose="020B0604020202020204" pitchFamily="34" charset="0"/>
              </a:rPr>
              <a:t>Chronic diseases – CVD, cancer</a:t>
            </a:r>
          </a:p>
          <a:p>
            <a:pPr eaLnBrk="1" hangingPunct="1">
              <a:spcBef>
                <a:spcPct val="60000"/>
              </a:spcBef>
            </a:pPr>
            <a:r>
              <a:rPr lang="en-US" altLang="en-US">
                <a:cs typeface="Arial" panose="020B0604020202020204" pitchFamily="34" charset="0"/>
              </a:rPr>
              <a:t>Psychiatric disorder – schizophrenia, depression</a:t>
            </a:r>
          </a:p>
          <a:p>
            <a:pPr eaLnBrk="1" hangingPunct="1">
              <a:spcBef>
                <a:spcPct val="60000"/>
              </a:spcBef>
            </a:pPr>
            <a:endParaRPr lang="en-US" altLang="en-US">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a:extLst>
              <a:ext uri="{FF2B5EF4-FFF2-40B4-BE49-F238E27FC236}">
                <a16:creationId xmlns:a16="http://schemas.microsoft.com/office/drawing/2014/main" id="{3A95DA42-602C-49D7-AF19-07FD41034BD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8/2/2002</a:t>
            </a:r>
          </a:p>
        </p:txBody>
      </p:sp>
      <p:sp>
        <p:nvSpPr>
          <p:cNvPr id="14339" name="Footer Placeholder 4">
            <a:extLst>
              <a:ext uri="{FF2B5EF4-FFF2-40B4-BE49-F238E27FC236}">
                <a16:creationId xmlns:a16="http://schemas.microsoft.com/office/drawing/2014/main" id="{641FF3C7-6F9C-4BB6-A7CD-47DD2143D1FE}"/>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14340" name="Slide Number Placeholder 5">
            <a:extLst>
              <a:ext uri="{FF2B5EF4-FFF2-40B4-BE49-F238E27FC236}">
                <a16:creationId xmlns:a16="http://schemas.microsoft.com/office/drawing/2014/main" id="{DAE0D422-5B84-43F2-9E51-1D326783217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F9C5A3AF-26AB-424E-8B7B-4F9EB1CA8687}" type="slidenum">
              <a:rPr lang="en-US" altLang="en-US" sz="1400"/>
              <a:pPr algn="r" eaLnBrk="1" hangingPunct="1"/>
              <a:t>13</a:t>
            </a:fld>
            <a:endParaRPr lang="en-US" altLang="en-US" sz="1400"/>
          </a:p>
        </p:txBody>
      </p:sp>
      <p:sp>
        <p:nvSpPr>
          <p:cNvPr id="14341" name="Rectangle 2">
            <a:extLst>
              <a:ext uri="{FF2B5EF4-FFF2-40B4-BE49-F238E27FC236}">
                <a16:creationId xmlns:a16="http://schemas.microsoft.com/office/drawing/2014/main" id="{BD2B431C-C821-4868-9DCA-D6C52D293473}"/>
              </a:ext>
            </a:extLst>
          </p:cNvPr>
          <p:cNvSpPr>
            <a:spLocks noGrp="1" noChangeArrowheads="1"/>
          </p:cNvSpPr>
          <p:nvPr>
            <p:ph type="title"/>
          </p:nvPr>
        </p:nvSpPr>
        <p:spPr>
          <a:xfrm>
            <a:off x="685800" y="304800"/>
            <a:ext cx="7772400" cy="1143000"/>
          </a:xfrm>
        </p:spPr>
        <p:txBody>
          <a:bodyPr/>
          <a:lstStyle/>
          <a:p>
            <a:pPr eaLnBrk="1" hangingPunct="1"/>
            <a:r>
              <a:rPr lang="en-US" altLang="en-US"/>
              <a:t>Expanding beyond the original rationale </a:t>
            </a:r>
            <a:endParaRPr lang="en-US" altLang="en-US" sz="7200"/>
          </a:p>
        </p:txBody>
      </p:sp>
      <p:sp>
        <p:nvSpPr>
          <p:cNvPr id="14342" name="Rectangle 3">
            <a:extLst>
              <a:ext uri="{FF2B5EF4-FFF2-40B4-BE49-F238E27FC236}">
                <a16:creationId xmlns:a16="http://schemas.microsoft.com/office/drawing/2014/main" id="{48D8A40B-3B5C-4004-8A8A-F3B401352D83}"/>
              </a:ext>
            </a:extLst>
          </p:cNvPr>
          <p:cNvSpPr>
            <a:spLocks noGrp="1" noChangeArrowheads="1"/>
          </p:cNvSpPr>
          <p:nvPr>
            <p:ph type="body" idx="1"/>
          </p:nvPr>
        </p:nvSpPr>
        <p:spPr>
          <a:xfrm>
            <a:off x="533400" y="1828800"/>
            <a:ext cx="8077200" cy="4114800"/>
          </a:xfrm>
        </p:spPr>
        <p:txBody>
          <a:bodyPr/>
          <a:lstStyle/>
          <a:p>
            <a:pPr marL="609600" indent="-609600" eaLnBrk="1" hangingPunct="1">
              <a:spcBef>
                <a:spcPct val="60000"/>
              </a:spcBef>
            </a:pPr>
            <a:r>
              <a:rPr lang="en-US" altLang="en-US" sz="3600">
                <a:cs typeface="Arial" panose="020B0604020202020204" pitchFamily="34" charset="0"/>
              </a:rPr>
              <a:t>Non-contagious diseases</a:t>
            </a:r>
          </a:p>
          <a:p>
            <a:pPr marL="609600" indent="-609600" eaLnBrk="1" hangingPunct="1">
              <a:spcBef>
                <a:spcPct val="60000"/>
              </a:spcBef>
            </a:pPr>
            <a:r>
              <a:rPr lang="en-US" altLang="en-US" sz="3600">
                <a:cs typeface="Arial" panose="020B0604020202020204" pitchFamily="34" charset="0"/>
              </a:rPr>
              <a:t>Indirect societal involvement</a:t>
            </a:r>
          </a:p>
          <a:p>
            <a:pPr marL="609600" indent="-609600" eaLnBrk="1" hangingPunct="1">
              <a:spcBef>
                <a:spcPct val="60000"/>
              </a:spcBef>
            </a:pPr>
            <a:r>
              <a:rPr lang="en-US" altLang="en-US" sz="3600">
                <a:cs typeface="Arial" panose="020B0604020202020204" pitchFamily="34" charset="0"/>
              </a:rPr>
              <a:t>Mass disease</a:t>
            </a:r>
          </a:p>
          <a:p>
            <a:pPr marL="609600" indent="-609600" eaLnBrk="1" hangingPunct="1">
              <a:spcBef>
                <a:spcPct val="60000"/>
              </a:spcBef>
            </a:pPr>
            <a:r>
              <a:rPr lang="en-US" altLang="en-US" sz="3600">
                <a:cs typeface="Arial" panose="020B0604020202020204" pitchFamily="34" charset="0"/>
              </a:rPr>
              <a:t>Opportunity for prevention</a:t>
            </a:r>
            <a:r>
              <a:rPr lang="en-US" altLang="en-US">
                <a:cs typeface="Arial" panose="020B0604020202020204" pitchFamily="34" charset="0"/>
              </a:rPr>
              <a:t>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a:extLst>
              <a:ext uri="{FF2B5EF4-FFF2-40B4-BE49-F238E27FC236}">
                <a16:creationId xmlns:a16="http://schemas.microsoft.com/office/drawing/2014/main" id="{10872C29-C988-4F7B-A16C-F54C36C363A8}"/>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8/2/2002</a:t>
            </a:r>
          </a:p>
        </p:txBody>
      </p:sp>
      <p:sp>
        <p:nvSpPr>
          <p:cNvPr id="15363" name="Footer Placeholder 4">
            <a:extLst>
              <a:ext uri="{FF2B5EF4-FFF2-40B4-BE49-F238E27FC236}">
                <a16:creationId xmlns:a16="http://schemas.microsoft.com/office/drawing/2014/main" id="{06E28BBD-C1C8-4B14-9E28-4D2AACA1967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15364" name="Slide Number Placeholder 5">
            <a:extLst>
              <a:ext uri="{FF2B5EF4-FFF2-40B4-BE49-F238E27FC236}">
                <a16:creationId xmlns:a16="http://schemas.microsoft.com/office/drawing/2014/main" id="{B020BBC7-A540-499A-87CC-96EFA400C4E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ED86C8CC-79E5-4DF2-9993-A040E4C8E6DA}" type="slidenum">
              <a:rPr lang="en-US" altLang="en-US" sz="1400"/>
              <a:pPr algn="r" eaLnBrk="1" hangingPunct="1"/>
              <a:t>14</a:t>
            </a:fld>
            <a:endParaRPr lang="en-US" altLang="en-US" sz="1400"/>
          </a:p>
        </p:txBody>
      </p:sp>
      <p:sp>
        <p:nvSpPr>
          <p:cNvPr id="15365" name="Rectangle 2">
            <a:extLst>
              <a:ext uri="{FF2B5EF4-FFF2-40B4-BE49-F238E27FC236}">
                <a16:creationId xmlns:a16="http://schemas.microsoft.com/office/drawing/2014/main" id="{BD8D45AA-0CB9-429B-BC63-48AA11AF86B6}"/>
              </a:ext>
            </a:extLst>
          </p:cNvPr>
          <p:cNvSpPr>
            <a:spLocks noGrp="1" noChangeArrowheads="1"/>
          </p:cNvSpPr>
          <p:nvPr>
            <p:ph type="title"/>
          </p:nvPr>
        </p:nvSpPr>
        <p:spPr>
          <a:xfrm>
            <a:off x="685800" y="152400"/>
            <a:ext cx="7772400" cy="1143000"/>
          </a:xfrm>
        </p:spPr>
        <p:txBody>
          <a:bodyPr/>
          <a:lstStyle/>
          <a:p>
            <a:pPr eaLnBrk="1" hangingPunct="1"/>
            <a:r>
              <a:rPr lang="en-US" altLang="en-US"/>
              <a:t>Epidemiology in the 20</a:t>
            </a:r>
            <a:r>
              <a:rPr lang="en-US" altLang="en-US" baseline="30000"/>
              <a:t>th</a:t>
            </a:r>
            <a:r>
              <a:rPr lang="en-US" altLang="en-US"/>
              <a:t> century</a:t>
            </a:r>
            <a:endParaRPr lang="en-US" altLang="en-US" sz="7200"/>
          </a:p>
        </p:txBody>
      </p:sp>
      <p:sp>
        <p:nvSpPr>
          <p:cNvPr id="15366" name="Rectangle 3">
            <a:extLst>
              <a:ext uri="{FF2B5EF4-FFF2-40B4-BE49-F238E27FC236}">
                <a16:creationId xmlns:a16="http://schemas.microsoft.com/office/drawing/2014/main" id="{E947C959-A0B8-4F82-A1F1-2B4F0E25D53F}"/>
              </a:ext>
            </a:extLst>
          </p:cNvPr>
          <p:cNvSpPr>
            <a:spLocks noGrp="1" noChangeArrowheads="1"/>
          </p:cNvSpPr>
          <p:nvPr>
            <p:ph type="body" idx="1"/>
          </p:nvPr>
        </p:nvSpPr>
        <p:spPr>
          <a:xfrm>
            <a:off x="533400" y="1524000"/>
            <a:ext cx="8077200" cy="4114800"/>
          </a:xfrm>
        </p:spPr>
        <p:txBody>
          <a:bodyPr/>
          <a:lstStyle/>
          <a:p>
            <a:pPr eaLnBrk="1" hangingPunct="1">
              <a:lnSpc>
                <a:spcPct val="90000"/>
              </a:lnSpc>
              <a:spcBef>
                <a:spcPct val="60000"/>
              </a:spcBef>
            </a:pPr>
            <a:r>
              <a:rPr lang="en-US" altLang="en-US">
                <a:cs typeface="Arial" panose="020B0604020202020204" pitchFamily="34" charset="0"/>
              </a:rPr>
              <a:t>Environment and occupation – pollution</a:t>
            </a:r>
          </a:p>
          <a:p>
            <a:pPr eaLnBrk="1" hangingPunct="1">
              <a:lnSpc>
                <a:spcPct val="90000"/>
              </a:lnSpc>
              <a:spcBef>
                <a:spcPct val="60000"/>
              </a:spcBef>
            </a:pPr>
            <a:r>
              <a:rPr lang="en-US" altLang="en-US">
                <a:cs typeface="Arial" panose="020B0604020202020204" pitchFamily="34" charset="0"/>
              </a:rPr>
              <a:t>Population and reproduction – fertility, infant mortality, low  birth weight, birth defects</a:t>
            </a:r>
          </a:p>
          <a:p>
            <a:pPr eaLnBrk="1" hangingPunct="1">
              <a:lnSpc>
                <a:spcPct val="90000"/>
              </a:lnSpc>
              <a:spcBef>
                <a:spcPct val="60000"/>
              </a:spcBef>
            </a:pPr>
            <a:r>
              <a:rPr lang="en-US" altLang="en-US">
                <a:cs typeface="Arial" panose="020B0604020202020204" pitchFamily="34" charset="0"/>
              </a:rPr>
              <a:t>Health care – efficacy of prevention and treatment</a:t>
            </a:r>
          </a:p>
          <a:p>
            <a:pPr eaLnBrk="1" hangingPunct="1">
              <a:lnSpc>
                <a:spcPct val="90000"/>
              </a:lnSpc>
              <a:spcBef>
                <a:spcPct val="60000"/>
              </a:spcBef>
            </a:pPr>
            <a:r>
              <a:rPr lang="en-US" altLang="en-US">
                <a:cs typeface="Arial" panose="020B0604020202020204" pitchFamily="34" charset="0"/>
              </a:rPr>
              <a:t>Health care – organization and delivery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a:extLst>
              <a:ext uri="{FF2B5EF4-FFF2-40B4-BE49-F238E27FC236}">
                <a16:creationId xmlns:a16="http://schemas.microsoft.com/office/drawing/2014/main" id="{DE8966FC-7670-4554-B9E7-16B73CEC597E}"/>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11/30/2004</a:t>
            </a:r>
          </a:p>
        </p:txBody>
      </p:sp>
      <p:sp>
        <p:nvSpPr>
          <p:cNvPr id="16387" name="Footer Placeholder 4">
            <a:extLst>
              <a:ext uri="{FF2B5EF4-FFF2-40B4-BE49-F238E27FC236}">
                <a16:creationId xmlns:a16="http://schemas.microsoft.com/office/drawing/2014/main" id="{436DFBC1-A003-4CB2-B3F2-E13E68DB65F6}"/>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16388" name="Slide Number Placeholder 5">
            <a:extLst>
              <a:ext uri="{FF2B5EF4-FFF2-40B4-BE49-F238E27FC236}">
                <a16:creationId xmlns:a16="http://schemas.microsoft.com/office/drawing/2014/main" id="{D3EEAD61-B258-4659-B9EF-C1A4F2C438E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C4EFB4BC-7A76-459E-9863-AAAFA1C31F6D}" type="slidenum">
              <a:rPr lang="en-US" altLang="en-US" sz="1400"/>
              <a:pPr algn="r" eaLnBrk="1" hangingPunct="1"/>
              <a:t>15</a:t>
            </a:fld>
            <a:endParaRPr lang="en-US" altLang="en-US" sz="1400"/>
          </a:p>
        </p:txBody>
      </p:sp>
      <p:sp>
        <p:nvSpPr>
          <p:cNvPr id="16389" name="Rectangle 2">
            <a:extLst>
              <a:ext uri="{FF2B5EF4-FFF2-40B4-BE49-F238E27FC236}">
                <a16:creationId xmlns:a16="http://schemas.microsoft.com/office/drawing/2014/main" id="{54FDA930-B485-4E9C-A9C2-F87C84D7E0F3}"/>
              </a:ext>
            </a:extLst>
          </p:cNvPr>
          <p:cNvSpPr>
            <a:spLocks noGrp="1" noChangeArrowheads="1"/>
          </p:cNvSpPr>
          <p:nvPr>
            <p:ph type="title"/>
          </p:nvPr>
        </p:nvSpPr>
        <p:spPr>
          <a:xfrm>
            <a:off x="685800" y="304800"/>
            <a:ext cx="7772400" cy="1143000"/>
          </a:xfrm>
        </p:spPr>
        <p:txBody>
          <a:bodyPr/>
          <a:lstStyle/>
          <a:p>
            <a:pPr eaLnBrk="1" hangingPunct="1"/>
            <a:r>
              <a:rPr lang="en-US" altLang="en-US"/>
              <a:t>Some social forces </a:t>
            </a:r>
            <a:endParaRPr lang="en-US" altLang="en-US" sz="7200"/>
          </a:p>
        </p:txBody>
      </p:sp>
      <p:sp>
        <p:nvSpPr>
          <p:cNvPr id="16390" name="Rectangle 3">
            <a:extLst>
              <a:ext uri="{FF2B5EF4-FFF2-40B4-BE49-F238E27FC236}">
                <a16:creationId xmlns:a16="http://schemas.microsoft.com/office/drawing/2014/main" id="{B49386F8-F9BA-4594-9387-E21EE055A648}"/>
              </a:ext>
            </a:extLst>
          </p:cNvPr>
          <p:cNvSpPr>
            <a:spLocks noGrp="1" noChangeArrowheads="1"/>
          </p:cNvSpPr>
          <p:nvPr>
            <p:ph type="body" idx="1"/>
          </p:nvPr>
        </p:nvSpPr>
        <p:spPr>
          <a:xfrm>
            <a:off x="533400" y="1676400"/>
            <a:ext cx="8077200" cy="4114800"/>
          </a:xfrm>
        </p:spPr>
        <p:txBody>
          <a:bodyPr/>
          <a:lstStyle/>
          <a:p>
            <a:pPr marL="609600" indent="-609600" eaLnBrk="1" hangingPunct="1">
              <a:spcBef>
                <a:spcPct val="60000"/>
              </a:spcBef>
            </a:pPr>
            <a:r>
              <a:rPr lang="en-US" altLang="en-US">
                <a:cs typeface="Arial" panose="020B0604020202020204" pitchFamily="34" charset="0"/>
              </a:rPr>
              <a:t>Environmental movement, population “boom”</a:t>
            </a:r>
          </a:p>
          <a:p>
            <a:pPr marL="609600" indent="-609600" eaLnBrk="1" hangingPunct="1">
              <a:spcBef>
                <a:spcPct val="60000"/>
              </a:spcBef>
            </a:pPr>
            <a:r>
              <a:rPr lang="en-US" altLang="en-US">
                <a:cs typeface="Arial" panose="020B0604020202020204" pitchFamily="34" charset="0"/>
              </a:rPr>
              <a:t>Management science, operations research, computers</a:t>
            </a:r>
          </a:p>
          <a:p>
            <a:pPr marL="609600" indent="-609600" eaLnBrk="1" hangingPunct="1">
              <a:spcBef>
                <a:spcPct val="60000"/>
              </a:spcBef>
            </a:pPr>
            <a:r>
              <a:rPr lang="en-US" altLang="en-US">
                <a:cs typeface="Arial" panose="020B0604020202020204" pitchFamily="34" charset="0"/>
              </a:rPr>
              <a:t>Public financing of health care (Medicare, Medicaid), “Great Society” initiative (Pres. Lyndon Johnson)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a:extLst>
              <a:ext uri="{FF2B5EF4-FFF2-40B4-BE49-F238E27FC236}">
                <a16:creationId xmlns:a16="http://schemas.microsoft.com/office/drawing/2014/main" id="{C8986349-1153-4FDD-9DB0-6CA15DC8032F}"/>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8/2/2002</a:t>
            </a:r>
          </a:p>
        </p:txBody>
      </p:sp>
      <p:sp>
        <p:nvSpPr>
          <p:cNvPr id="17411" name="Footer Placeholder 4">
            <a:extLst>
              <a:ext uri="{FF2B5EF4-FFF2-40B4-BE49-F238E27FC236}">
                <a16:creationId xmlns:a16="http://schemas.microsoft.com/office/drawing/2014/main" id="{81A7D9F4-0825-4EA8-A9AC-9FFE172EB78B}"/>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17412" name="Slide Number Placeholder 5">
            <a:extLst>
              <a:ext uri="{FF2B5EF4-FFF2-40B4-BE49-F238E27FC236}">
                <a16:creationId xmlns:a16="http://schemas.microsoft.com/office/drawing/2014/main" id="{BC1A510C-E6E2-4884-98B7-8F2F086001D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F6F3C239-6440-4B9D-BEF3-4D24E575A377}" type="slidenum">
              <a:rPr lang="en-US" altLang="en-US" sz="1400"/>
              <a:pPr algn="r" eaLnBrk="1" hangingPunct="1"/>
              <a:t>16</a:t>
            </a:fld>
            <a:endParaRPr lang="en-US" altLang="en-US" sz="1400"/>
          </a:p>
        </p:txBody>
      </p:sp>
      <p:sp>
        <p:nvSpPr>
          <p:cNvPr id="17413" name="Rectangle 2">
            <a:extLst>
              <a:ext uri="{FF2B5EF4-FFF2-40B4-BE49-F238E27FC236}">
                <a16:creationId xmlns:a16="http://schemas.microsoft.com/office/drawing/2014/main" id="{5659BAB7-5264-4977-8D33-81A1FAC0E8DA}"/>
              </a:ext>
            </a:extLst>
          </p:cNvPr>
          <p:cNvSpPr>
            <a:spLocks noGrp="1" noChangeArrowheads="1"/>
          </p:cNvSpPr>
          <p:nvPr>
            <p:ph type="title"/>
          </p:nvPr>
        </p:nvSpPr>
        <p:spPr>
          <a:xfrm>
            <a:off x="685800" y="228600"/>
            <a:ext cx="7772400" cy="1143000"/>
          </a:xfrm>
        </p:spPr>
        <p:txBody>
          <a:bodyPr/>
          <a:lstStyle/>
          <a:p>
            <a:pPr eaLnBrk="1" hangingPunct="1"/>
            <a:r>
              <a:rPr lang="en-US" altLang="en-US"/>
              <a:t>Epidemiology in the 20</a:t>
            </a:r>
            <a:r>
              <a:rPr lang="en-US" altLang="en-US" baseline="30000"/>
              <a:t>th</a:t>
            </a:r>
            <a:r>
              <a:rPr lang="en-US" altLang="en-US"/>
              <a:t> century</a:t>
            </a:r>
            <a:endParaRPr lang="en-US" altLang="en-US" sz="7200"/>
          </a:p>
        </p:txBody>
      </p:sp>
      <p:sp>
        <p:nvSpPr>
          <p:cNvPr id="17414" name="Rectangle 3">
            <a:extLst>
              <a:ext uri="{FF2B5EF4-FFF2-40B4-BE49-F238E27FC236}">
                <a16:creationId xmlns:a16="http://schemas.microsoft.com/office/drawing/2014/main" id="{A9FC302A-A628-4BC9-9499-D52DD593AB03}"/>
              </a:ext>
            </a:extLst>
          </p:cNvPr>
          <p:cNvSpPr>
            <a:spLocks noGrp="1" noChangeArrowheads="1"/>
          </p:cNvSpPr>
          <p:nvPr>
            <p:ph type="body" idx="1"/>
          </p:nvPr>
        </p:nvSpPr>
        <p:spPr>
          <a:xfrm>
            <a:off x="533400" y="1676400"/>
            <a:ext cx="8077200" cy="4114800"/>
          </a:xfrm>
        </p:spPr>
        <p:txBody>
          <a:bodyPr/>
          <a:lstStyle/>
          <a:p>
            <a:pPr eaLnBrk="1" hangingPunct="1">
              <a:spcBef>
                <a:spcPct val="60000"/>
              </a:spcBef>
            </a:pPr>
            <a:r>
              <a:rPr lang="en-US" altLang="en-US">
                <a:cs typeface="Arial" panose="020B0604020202020204" pitchFamily="34" charset="0"/>
              </a:rPr>
              <a:t>Injury – motor vehicle crashes, suicide, homicide</a:t>
            </a:r>
          </a:p>
          <a:p>
            <a:pPr eaLnBrk="1" hangingPunct="1">
              <a:spcBef>
                <a:spcPct val="60000"/>
              </a:spcBef>
            </a:pPr>
            <a:r>
              <a:rPr lang="en-US" altLang="en-US">
                <a:cs typeface="Arial" panose="020B0604020202020204" pitchFamily="34" charset="0"/>
              </a:rPr>
              <a:t>Pharmaceuticals – efficacy and adverse effects (pharmacoepidemiology)</a:t>
            </a:r>
          </a:p>
          <a:p>
            <a:pPr eaLnBrk="1" hangingPunct="1">
              <a:spcBef>
                <a:spcPct val="60000"/>
              </a:spcBef>
            </a:pPr>
            <a:r>
              <a:rPr lang="en-US" altLang="en-US">
                <a:cs typeface="Arial" panose="020B0604020202020204" pitchFamily="34" charset="0"/>
              </a:rPr>
              <a:t>Personal behavior – noncompliance with medical treatment regimens, smoking, alcohol, exercise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a:extLst>
              <a:ext uri="{FF2B5EF4-FFF2-40B4-BE49-F238E27FC236}">
                <a16:creationId xmlns:a16="http://schemas.microsoft.com/office/drawing/2014/main" id="{14965594-AE4E-4602-97BE-A6D25742DFA3}"/>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8/2/2002</a:t>
            </a:r>
          </a:p>
        </p:txBody>
      </p:sp>
      <p:sp>
        <p:nvSpPr>
          <p:cNvPr id="18435" name="Footer Placeholder 4">
            <a:extLst>
              <a:ext uri="{FF2B5EF4-FFF2-40B4-BE49-F238E27FC236}">
                <a16:creationId xmlns:a16="http://schemas.microsoft.com/office/drawing/2014/main" id="{459B97B6-2197-4D49-BDE9-D625F0B76BF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18436" name="Slide Number Placeholder 5">
            <a:extLst>
              <a:ext uri="{FF2B5EF4-FFF2-40B4-BE49-F238E27FC236}">
                <a16:creationId xmlns:a16="http://schemas.microsoft.com/office/drawing/2014/main" id="{77DF5F0D-4852-45E7-8454-904FE2B0033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74D1F743-53CF-4FF3-AFBF-57588AC408F9}" type="slidenum">
              <a:rPr lang="en-US" altLang="en-US" sz="1400"/>
              <a:pPr algn="r" eaLnBrk="1" hangingPunct="1"/>
              <a:t>17</a:t>
            </a:fld>
            <a:endParaRPr lang="en-US" altLang="en-US" sz="1400"/>
          </a:p>
        </p:txBody>
      </p:sp>
      <p:sp>
        <p:nvSpPr>
          <p:cNvPr id="18437" name="Rectangle 2">
            <a:extLst>
              <a:ext uri="{FF2B5EF4-FFF2-40B4-BE49-F238E27FC236}">
                <a16:creationId xmlns:a16="http://schemas.microsoft.com/office/drawing/2014/main" id="{2D662E15-9495-4091-BC35-9B5D62486C16}"/>
              </a:ext>
            </a:extLst>
          </p:cNvPr>
          <p:cNvSpPr>
            <a:spLocks noGrp="1" noChangeArrowheads="1"/>
          </p:cNvSpPr>
          <p:nvPr>
            <p:ph type="title"/>
          </p:nvPr>
        </p:nvSpPr>
        <p:spPr>
          <a:xfrm>
            <a:off x="685800" y="304800"/>
            <a:ext cx="7772400" cy="1143000"/>
          </a:xfrm>
        </p:spPr>
        <p:txBody>
          <a:bodyPr/>
          <a:lstStyle/>
          <a:p>
            <a:pPr eaLnBrk="1" hangingPunct="1"/>
            <a:r>
              <a:rPr lang="en-US" altLang="en-US"/>
              <a:t>Health promotion/disease prevention</a:t>
            </a:r>
          </a:p>
        </p:txBody>
      </p:sp>
      <p:sp>
        <p:nvSpPr>
          <p:cNvPr id="18438" name="Rectangle 3">
            <a:extLst>
              <a:ext uri="{FF2B5EF4-FFF2-40B4-BE49-F238E27FC236}">
                <a16:creationId xmlns:a16="http://schemas.microsoft.com/office/drawing/2014/main" id="{21C020F5-05CC-4495-A38E-4BE7CA215294}"/>
              </a:ext>
            </a:extLst>
          </p:cNvPr>
          <p:cNvSpPr>
            <a:spLocks noGrp="1" noChangeArrowheads="1"/>
          </p:cNvSpPr>
          <p:nvPr>
            <p:ph type="body" idx="1"/>
          </p:nvPr>
        </p:nvSpPr>
        <p:spPr>
          <a:xfrm>
            <a:off x="533400" y="1676400"/>
            <a:ext cx="8077200" cy="4114800"/>
          </a:xfrm>
        </p:spPr>
        <p:txBody>
          <a:bodyPr/>
          <a:lstStyle/>
          <a:p>
            <a:pPr marL="609600" indent="-609600" eaLnBrk="1" hangingPunct="1">
              <a:spcBef>
                <a:spcPct val="60000"/>
              </a:spcBef>
            </a:pPr>
            <a:r>
              <a:rPr lang="en-US" altLang="en-US">
                <a:cs typeface="Arial" panose="020B0604020202020204" pitchFamily="34" charset="0"/>
              </a:rPr>
              <a:t>Cannot cure so have to prevent</a:t>
            </a:r>
          </a:p>
          <a:p>
            <a:pPr marL="609600" indent="-609600" eaLnBrk="1" hangingPunct="1">
              <a:spcBef>
                <a:spcPct val="60000"/>
              </a:spcBef>
            </a:pPr>
            <a:r>
              <a:rPr lang="en-US" altLang="en-US">
                <a:cs typeface="Arial" panose="020B0604020202020204" pitchFamily="34" charset="0"/>
              </a:rPr>
              <a:t>Medical care costs</a:t>
            </a:r>
          </a:p>
          <a:p>
            <a:pPr marL="609600" indent="-609600" eaLnBrk="1" hangingPunct="1">
              <a:spcBef>
                <a:spcPct val="60000"/>
              </a:spcBef>
            </a:pPr>
            <a:r>
              <a:rPr lang="en-US" altLang="en-US">
                <a:cs typeface="Arial" panose="020B0604020202020204" pitchFamily="34" charset="0"/>
              </a:rPr>
              <a:t>Personal responsibility for</a:t>
            </a:r>
          </a:p>
          <a:p>
            <a:pPr marL="609600" indent="-609600" eaLnBrk="1" hangingPunct="1">
              <a:spcBef>
                <a:spcPct val="60000"/>
              </a:spcBef>
            </a:pPr>
            <a:r>
              <a:rPr lang="en-US" altLang="en-US">
                <a:cs typeface="Arial" panose="020B0604020202020204" pitchFamily="34" charset="0"/>
              </a:rPr>
              <a:t>Blaming the victim</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a:extLst>
              <a:ext uri="{FF2B5EF4-FFF2-40B4-BE49-F238E27FC236}">
                <a16:creationId xmlns:a16="http://schemas.microsoft.com/office/drawing/2014/main" id="{7A50C5E2-6243-4752-A398-330B43898D46}"/>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8/2/2002</a:t>
            </a:r>
          </a:p>
        </p:txBody>
      </p:sp>
      <p:sp>
        <p:nvSpPr>
          <p:cNvPr id="19459" name="Footer Placeholder 4">
            <a:extLst>
              <a:ext uri="{FF2B5EF4-FFF2-40B4-BE49-F238E27FC236}">
                <a16:creationId xmlns:a16="http://schemas.microsoft.com/office/drawing/2014/main" id="{07C0F0A8-762D-4A78-AC99-A8F5A77F6E8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19460" name="Slide Number Placeholder 5">
            <a:extLst>
              <a:ext uri="{FF2B5EF4-FFF2-40B4-BE49-F238E27FC236}">
                <a16:creationId xmlns:a16="http://schemas.microsoft.com/office/drawing/2014/main" id="{5D262CC8-31C3-4193-85C5-1126B233632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E13B473E-0088-4752-B3BD-EEB30A2A31F1}" type="slidenum">
              <a:rPr lang="en-US" altLang="en-US" sz="1400"/>
              <a:pPr algn="r" eaLnBrk="1" hangingPunct="1"/>
              <a:t>18</a:t>
            </a:fld>
            <a:endParaRPr lang="en-US" altLang="en-US" sz="1400"/>
          </a:p>
        </p:txBody>
      </p:sp>
      <p:sp>
        <p:nvSpPr>
          <p:cNvPr id="19461" name="Rectangle 2">
            <a:extLst>
              <a:ext uri="{FF2B5EF4-FFF2-40B4-BE49-F238E27FC236}">
                <a16:creationId xmlns:a16="http://schemas.microsoft.com/office/drawing/2014/main" id="{D1A6606B-F38C-4702-A542-2C1D2B6C31F5}"/>
              </a:ext>
            </a:extLst>
          </p:cNvPr>
          <p:cNvSpPr>
            <a:spLocks noGrp="1" noChangeArrowheads="1"/>
          </p:cNvSpPr>
          <p:nvPr>
            <p:ph type="title"/>
          </p:nvPr>
        </p:nvSpPr>
        <p:spPr>
          <a:xfrm>
            <a:off x="685800" y="152400"/>
            <a:ext cx="7772400" cy="1143000"/>
          </a:xfrm>
        </p:spPr>
        <p:txBody>
          <a:bodyPr/>
          <a:lstStyle/>
          <a:p>
            <a:pPr eaLnBrk="1" hangingPunct="1"/>
            <a:r>
              <a:rPr lang="en-US" altLang="en-US"/>
              <a:t>Growing pains</a:t>
            </a:r>
            <a:endParaRPr lang="en-US" altLang="en-US" sz="7200"/>
          </a:p>
        </p:txBody>
      </p:sp>
      <p:sp>
        <p:nvSpPr>
          <p:cNvPr id="19462" name="Rectangle 3">
            <a:extLst>
              <a:ext uri="{FF2B5EF4-FFF2-40B4-BE49-F238E27FC236}">
                <a16:creationId xmlns:a16="http://schemas.microsoft.com/office/drawing/2014/main" id="{83507645-9F1B-4C93-8FD4-6C47DA95B1E2}"/>
              </a:ext>
            </a:extLst>
          </p:cNvPr>
          <p:cNvSpPr>
            <a:spLocks noGrp="1" noChangeArrowheads="1"/>
          </p:cNvSpPr>
          <p:nvPr>
            <p:ph type="body" idx="1"/>
          </p:nvPr>
        </p:nvSpPr>
        <p:spPr>
          <a:xfrm>
            <a:off x="533400" y="1600200"/>
            <a:ext cx="8077200" cy="4114800"/>
          </a:xfrm>
        </p:spPr>
        <p:txBody>
          <a:bodyPr/>
          <a:lstStyle/>
          <a:p>
            <a:pPr eaLnBrk="1" hangingPunct="1">
              <a:lnSpc>
                <a:spcPct val="90000"/>
              </a:lnSpc>
              <a:spcBef>
                <a:spcPct val="60000"/>
              </a:spcBef>
            </a:pPr>
            <a:r>
              <a:rPr lang="en-US" altLang="en-US">
                <a:cs typeface="Arial" panose="020B0604020202020204" pitchFamily="34" charset="0"/>
              </a:rPr>
              <a:t>Each expansion encounters opposition from multiple quarters</a:t>
            </a:r>
          </a:p>
          <a:p>
            <a:pPr eaLnBrk="1" hangingPunct="1">
              <a:lnSpc>
                <a:spcPct val="90000"/>
              </a:lnSpc>
              <a:spcBef>
                <a:spcPct val="60000"/>
              </a:spcBef>
            </a:pPr>
            <a:r>
              <a:rPr lang="en-US" altLang="en-US">
                <a:cs typeface="Arial" panose="020B0604020202020204" pitchFamily="34" charset="0"/>
              </a:rPr>
              <a:t>Is this “epidemiology”?</a:t>
            </a:r>
          </a:p>
          <a:p>
            <a:pPr lvl="1" eaLnBrk="1" hangingPunct="1">
              <a:lnSpc>
                <a:spcPct val="90000"/>
              </a:lnSpc>
              <a:buFontTx/>
              <a:buChar char="–"/>
            </a:pPr>
            <a:r>
              <a:rPr lang="en-US" altLang="en-US">
                <a:cs typeface="Arial" panose="020B0604020202020204" pitchFamily="34" charset="0"/>
              </a:rPr>
              <a:t>Chronic disease, psychiatric disorder</a:t>
            </a:r>
          </a:p>
          <a:p>
            <a:pPr lvl="1" eaLnBrk="1" hangingPunct="1">
              <a:lnSpc>
                <a:spcPct val="90000"/>
              </a:lnSpc>
              <a:buFontTx/>
              <a:buChar char="–"/>
            </a:pPr>
            <a:r>
              <a:rPr lang="en-US" altLang="en-US">
                <a:cs typeface="Arial" panose="020B0604020202020204" pitchFamily="34" charset="0"/>
              </a:rPr>
              <a:t>Injury</a:t>
            </a:r>
          </a:p>
          <a:p>
            <a:pPr lvl="1" eaLnBrk="1" hangingPunct="1">
              <a:lnSpc>
                <a:spcPct val="90000"/>
              </a:lnSpc>
              <a:buFontTx/>
              <a:buChar char="–"/>
            </a:pPr>
            <a:r>
              <a:rPr lang="en-US" altLang="en-US">
                <a:cs typeface="Arial" panose="020B0604020202020204" pitchFamily="34" charset="0"/>
              </a:rPr>
              <a:t>Health care</a:t>
            </a:r>
          </a:p>
          <a:p>
            <a:pPr lvl="1" eaLnBrk="1" hangingPunct="1">
              <a:lnSpc>
                <a:spcPct val="90000"/>
              </a:lnSpc>
              <a:buFontTx/>
              <a:buChar char="–"/>
            </a:pPr>
            <a:r>
              <a:rPr lang="en-US" altLang="en-US">
                <a:cs typeface="Arial" panose="020B0604020202020204" pitchFamily="34" charset="0"/>
              </a:rPr>
              <a:t>Laboratory research</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a:extLst>
              <a:ext uri="{FF2B5EF4-FFF2-40B4-BE49-F238E27FC236}">
                <a16:creationId xmlns:a16="http://schemas.microsoft.com/office/drawing/2014/main" id="{F22078A6-BB0C-4861-ACC0-7CF40EAFB4C6}"/>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4/26/2011</a:t>
            </a:r>
          </a:p>
        </p:txBody>
      </p:sp>
      <p:sp>
        <p:nvSpPr>
          <p:cNvPr id="20483" name="Footer Placeholder 4">
            <a:extLst>
              <a:ext uri="{FF2B5EF4-FFF2-40B4-BE49-F238E27FC236}">
                <a16:creationId xmlns:a16="http://schemas.microsoft.com/office/drawing/2014/main" id="{F6DA5092-CD7D-4BB2-B0AA-37FB92984E00}"/>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20484" name="Slide Number Placeholder 5">
            <a:extLst>
              <a:ext uri="{FF2B5EF4-FFF2-40B4-BE49-F238E27FC236}">
                <a16:creationId xmlns:a16="http://schemas.microsoft.com/office/drawing/2014/main" id="{8422113D-5D0D-4317-864E-9837C246594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B033C6B0-5EF4-4569-A3A0-9BFBD14E5556}" type="slidenum">
              <a:rPr lang="en-US" altLang="en-US" sz="1400"/>
              <a:pPr algn="r" eaLnBrk="1" hangingPunct="1"/>
              <a:t>19</a:t>
            </a:fld>
            <a:endParaRPr lang="en-US" altLang="en-US" sz="1400"/>
          </a:p>
        </p:txBody>
      </p:sp>
      <p:sp>
        <p:nvSpPr>
          <p:cNvPr id="20485" name="Rectangle 2">
            <a:extLst>
              <a:ext uri="{FF2B5EF4-FFF2-40B4-BE49-F238E27FC236}">
                <a16:creationId xmlns:a16="http://schemas.microsoft.com/office/drawing/2014/main" id="{4B708C9A-B75D-4DF5-A09F-4458E99DDD05}"/>
              </a:ext>
            </a:extLst>
          </p:cNvPr>
          <p:cNvSpPr>
            <a:spLocks noGrp="1" noChangeArrowheads="1"/>
          </p:cNvSpPr>
          <p:nvPr>
            <p:ph type="title"/>
          </p:nvPr>
        </p:nvSpPr>
        <p:spPr>
          <a:xfrm>
            <a:off x="685800" y="228600"/>
            <a:ext cx="7772400" cy="1143000"/>
          </a:xfrm>
        </p:spPr>
        <p:txBody>
          <a:bodyPr/>
          <a:lstStyle/>
          <a:p>
            <a:pPr eaLnBrk="1" hangingPunct="1"/>
            <a:r>
              <a:rPr lang="en-US" altLang="en-US"/>
              <a:t>Elephants in the room</a:t>
            </a:r>
            <a:endParaRPr lang="en-US" altLang="en-US" sz="7200"/>
          </a:p>
        </p:txBody>
      </p:sp>
      <p:sp>
        <p:nvSpPr>
          <p:cNvPr id="37894" name="Rectangle 3">
            <a:extLst>
              <a:ext uri="{FF2B5EF4-FFF2-40B4-BE49-F238E27FC236}">
                <a16:creationId xmlns:a16="http://schemas.microsoft.com/office/drawing/2014/main" id="{CEF559C1-2763-473F-978D-ED436AD0B6EE}"/>
              </a:ext>
            </a:extLst>
          </p:cNvPr>
          <p:cNvSpPr>
            <a:spLocks noGrp="1" noChangeArrowheads="1"/>
          </p:cNvSpPr>
          <p:nvPr>
            <p:ph type="body" idx="1"/>
          </p:nvPr>
        </p:nvSpPr>
        <p:spPr>
          <a:xfrm>
            <a:off x="533400" y="1371600"/>
            <a:ext cx="8077200" cy="4419600"/>
          </a:xfrm>
        </p:spPr>
        <p:txBody>
          <a:bodyPr/>
          <a:lstStyle/>
          <a:p>
            <a:pPr marL="0" indent="0" eaLnBrk="1" hangingPunct="1">
              <a:spcBef>
                <a:spcPct val="60000"/>
              </a:spcBef>
              <a:buFontTx/>
              <a:buNone/>
              <a:defRPr/>
            </a:pPr>
            <a:r>
              <a:rPr lang="en-US" dirty="0"/>
              <a:t>Most epidemiology concerns specific diseases and specific risk factors; little epidemiology concerns major causes of death, disability, disease, and other factors that preserve and promote the public’s health, e.g.: war, civil strife, totalitarianism, slavery, oppression, trafficking, poverty, environmental degradation, crime, fraud, terrorism, environmental degradation, . . .</a:t>
            </a:r>
          </a:p>
          <a:p>
            <a:pPr marL="400050" indent="-400050" eaLnBrk="1" hangingPunct="1">
              <a:spcBef>
                <a:spcPct val="60000"/>
              </a:spcBef>
              <a:defRPr/>
            </a:pPr>
            <a:endParaRPr lang="en-US"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a:extLst>
              <a:ext uri="{FF2B5EF4-FFF2-40B4-BE49-F238E27FC236}">
                <a16:creationId xmlns:a16="http://schemas.microsoft.com/office/drawing/2014/main" id="{6B5EBD9E-7BC4-4307-9C96-BEDCD946593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2E3E1859-FDAA-4ADA-8608-3AFD8CD5B0B1}" type="slidenum">
              <a:rPr lang="en-US" altLang="en-US" sz="1400"/>
              <a:pPr algn="r" eaLnBrk="1" hangingPunct="1"/>
              <a:t>2</a:t>
            </a:fld>
            <a:endParaRPr lang="en-US" altLang="en-US" sz="1400"/>
          </a:p>
        </p:txBody>
      </p:sp>
      <p:sp>
        <p:nvSpPr>
          <p:cNvPr id="3075" name="Rectangle 2">
            <a:extLst>
              <a:ext uri="{FF2B5EF4-FFF2-40B4-BE49-F238E27FC236}">
                <a16:creationId xmlns:a16="http://schemas.microsoft.com/office/drawing/2014/main" id="{9C05F129-1D95-40BF-8D73-A9EF15600627}"/>
              </a:ext>
            </a:extLst>
          </p:cNvPr>
          <p:cNvSpPr>
            <a:spLocks noGrp="1" noChangeArrowheads="1"/>
          </p:cNvSpPr>
          <p:nvPr>
            <p:ph type="title"/>
          </p:nvPr>
        </p:nvSpPr>
        <p:spPr>
          <a:xfrm>
            <a:off x="685800" y="152400"/>
            <a:ext cx="7772400" cy="1143000"/>
          </a:xfrm>
        </p:spPr>
        <p:txBody>
          <a:bodyPr/>
          <a:lstStyle/>
          <a:p>
            <a:pPr eaLnBrk="1" hangingPunct="1"/>
            <a:r>
              <a:rPr lang="en-US" altLang="en-US"/>
              <a:t>Announcements</a:t>
            </a:r>
            <a:endParaRPr lang="en-US" altLang="en-US" sz="7200"/>
          </a:p>
        </p:txBody>
      </p:sp>
      <p:sp>
        <p:nvSpPr>
          <p:cNvPr id="3076" name="Rectangle 3">
            <a:extLst>
              <a:ext uri="{FF2B5EF4-FFF2-40B4-BE49-F238E27FC236}">
                <a16:creationId xmlns:a16="http://schemas.microsoft.com/office/drawing/2014/main" id="{B210A2AF-AF2C-42C3-9B75-1FD9A9AF85E9}"/>
              </a:ext>
            </a:extLst>
          </p:cNvPr>
          <p:cNvSpPr>
            <a:spLocks noGrp="1" noChangeArrowheads="1"/>
          </p:cNvSpPr>
          <p:nvPr>
            <p:ph type="body" idx="1"/>
          </p:nvPr>
        </p:nvSpPr>
        <p:spPr>
          <a:xfrm>
            <a:off x="685800" y="1676400"/>
            <a:ext cx="8229600" cy="4114800"/>
          </a:xfrm>
        </p:spPr>
        <p:txBody>
          <a:bodyPr/>
          <a:lstStyle/>
          <a:p>
            <a:pPr eaLnBrk="1" hangingPunct="1">
              <a:spcBef>
                <a:spcPct val="60000"/>
              </a:spcBef>
            </a:pPr>
            <a:r>
              <a:rPr lang="en-US" altLang="en-US" dirty="0"/>
              <a:t>Minority health events and resources at UNC – </a:t>
            </a:r>
            <a:r>
              <a:rPr lang="en-US" altLang="en-US" sz="2000" strike="sngStrike" dirty="0"/>
              <a:t>www.minority.unc.edu</a:t>
            </a:r>
            <a:r>
              <a:rPr lang="en-US" altLang="en-US" sz="2000" dirty="0"/>
              <a:t> </a:t>
            </a:r>
            <a:r>
              <a:rPr lang="en-US" altLang="en-US" sz="2400" dirty="0"/>
              <a:t>https://go.unc.edu/MHP</a:t>
            </a:r>
          </a:p>
          <a:p>
            <a:pPr eaLnBrk="1" hangingPunct="1">
              <a:spcBef>
                <a:spcPct val="60000"/>
              </a:spcBef>
            </a:pPr>
            <a:r>
              <a:rPr lang="en-US" altLang="en-US" dirty="0"/>
              <a:t>UNC School of Public Health Annual Minority Health Conference</a:t>
            </a:r>
          </a:p>
          <a:p>
            <a:pPr eaLnBrk="1" hangingPunct="1">
              <a:spcBef>
                <a:spcPct val="60000"/>
              </a:spcBef>
            </a:pPr>
            <a:r>
              <a:rPr lang="en-US" altLang="en-US" dirty="0"/>
              <a:t>Annual Summer Public Health Research Videoconference on Minority Health </a:t>
            </a:r>
          </a:p>
          <a:p>
            <a:pPr eaLnBrk="1" hangingPunct="1">
              <a:spcBef>
                <a:spcPct val="60000"/>
              </a:spcBef>
            </a:pPr>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a:extLst>
              <a:ext uri="{FF2B5EF4-FFF2-40B4-BE49-F238E27FC236}">
                <a16:creationId xmlns:a16="http://schemas.microsoft.com/office/drawing/2014/main" id="{26EFA77C-D9D6-4E71-AF8A-020ADA83B1B9}"/>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4/26/2011</a:t>
            </a:r>
          </a:p>
        </p:txBody>
      </p:sp>
      <p:sp>
        <p:nvSpPr>
          <p:cNvPr id="21507" name="Footer Placeholder 4">
            <a:extLst>
              <a:ext uri="{FF2B5EF4-FFF2-40B4-BE49-F238E27FC236}">
                <a16:creationId xmlns:a16="http://schemas.microsoft.com/office/drawing/2014/main" id="{B9236F34-950C-463D-9584-C0662C41F79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21508" name="Slide Number Placeholder 5">
            <a:extLst>
              <a:ext uri="{FF2B5EF4-FFF2-40B4-BE49-F238E27FC236}">
                <a16:creationId xmlns:a16="http://schemas.microsoft.com/office/drawing/2014/main" id="{E196D6FE-6A6C-45B1-9066-A0C73D85341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CFB9A54B-02E2-4DF7-8328-17A1AC220E6E}" type="slidenum">
              <a:rPr lang="en-US" altLang="en-US" sz="1400"/>
              <a:pPr algn="r" eaLnBrk="1" hangingPunct="1"/>
              <a:t>20</a:t>
            </a:fld>
            <a:endParaRPr lang="en-US" altLang="en-US" sz="1400"/>
          </a:p>
        </p:txBody>
      </p:sp>
      <p:sp>
        <p:nvSpPr>
          <p:cNvPr id="21509" name="Rectangle 2">
            <a:extLst>
              <a:ext uri="{FF2B5EF4-FFF2-40B4-BE49-F238E27FC236}">
                <a16:creationId xmlns:a16="http://schemas.microsoft.com/office/drawing/2014/main" id="{3335E332-86D0-4335-A0CE-2BFEC7154600}"/>
              </a:ext>
            </a:extLst>
          </p:cNvPr>
          <p:cNvSpPr>
            <a:spLocks noGrp="1" noChangeArrowheads="1"/>
          </p:cNvSpPr>
          <p:nvPr>
            <p:ph type="title"/>
          </p:nvPr>
        </p:nvSpPr>
        <p:spPr>
          <a:xfrm>
            <a:off x="685800" y="228600"/>
            <a:ext cx="7772400" cy="1143000"/>
          </a:xfrm>
        </p:spPr>
        <p:txBody>
          <a:bodyPr/>
          <a:lstStyle/>
          <a:p>
            <a:pPr eaLnBrk="1" hangingPunct="1"/>
            <a:r>
              <a:rPr lang="en-US" altLang="en-US"/>
              <a:t>Prisoners of the proximate</a:t>
            </a:r>
            <a:endParaRPr lang="en-US" altLang="en-US" sz="7200"/>
          </a:p>
        </p:txBody>
      </p:sp>
      <p:sp>
        <p:nvSpPr>
          <p:cNvPr id="37894" name="Rectangle 3">
            <a:extLst>
              <a:ext uri="{FF2B5EF4-FFF2-40B4-BE49-F238E27FC236}">
                <a16:creationId xmlns:a16="http://schemas.microsoft.com/office/drawing/2014/main" id="{382E10DB-59CB-4B86-941D-F511F0C8CF73}"/>
              </a:ext>
            </a:extLst>
          </p:cNvPr>
          <p:cNvSpPr>
            <a:spLocks noGrp="1" noChangeArrowheads="1"/>
          </p:cNvSpPr>
          <p:nvPr>
            <p:ph type="body" idx="1"/>
          </p:nvPr>
        </p:nvSpPr>
        <p:spPr>
          <a:xfrm>
            <a:off x="533400" y="1371600"/>
            <a:ext cx="8077200" cy="4419600"/>
          </a:xfrm>
        </p:spPr>
        <p:txBody>
          <a:bodyPr/>
          <a:lstStyle/>
          <a:p>
            <a:pPr marL="0" indent="0" eaLnBrk="1" hangingPunct="1">
              <a:spcBef>
                <a:spcPct val="60000"/>
              </a:spcBef>
              <a:buFontTx/>
              <a:buNone/>
              <a:defRPr/>
            </a:pPr>
            <a:r>
              <a:rPr lang="en-US" dirty="0"/>
              <a:t>“If epidemiologists are to understand the determinants of population health in terms that extend beyond proximate, individual-level risk factors (and their biological mediators), they must learn to apply a social-ecologic systems perspective.”</a:t>
            </a:r>
            <a:r>
              <a:rPr lang="en-US" sz="2000" dirty="0"/>
              <a:t> (abstract)</a:t>
            </a:r>
          </a:p>
          <a:p>
            <a:pPr marL="400050" indent="-400050" eaLnBrk="1" hangingPunct="1">
              <a:spcBef>
                <a:spcPct val="60000"/>
              </a:spcBef>
              <a:buFontTx/>
              <a:buNone/>
              <a:defRPr/>
            </a:pPr>
            <a:r>
              <a:rPr lang="en-US" sz="1600" dirty="0"/>
              <a:t>	Anthony J. McMichael, “Prisoners of the Proximate: Loosening the Constraints on Epidemiology in an Age of Change” </a:t>
            </a:r>
            <a:r>
              <a:rPr lang="en-US" sz="1600" i="1" dirty="0"/>
              <a:t>Am J </a:t>
            </a:r>
            <a:r>
              <a:rPr lang="en-US" sz="1600" i="1" dirty="0" err="1"/>
              <a:t>Epidemiol</a:t>
            </a:r>
            <a:r>
              <a:rPr lang="en-US" sz="1600" i="1" dirty="0"/>
              <a:t> </a:t>
            </a:r>
            <a:r>
              <a:rPr lang="en-US" sz="1600" dirty="0"/>
              <a:t>1999;149(10):887-897</a:t>
            </a:r>
            <a:br>
              <a:rPr lang="en-US" sz="1600" dirty="0"/>
            </a:br>
            <a:r>
              <a:rPr lang="en-US" sz="1600" dirty="0"/>
              <a:t> http://aje.oxfordjournals.org/content/149/10/887</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a:extLst>
              <a:ext uri="{FF2B5EF4-FFF2-40B4-BE49-F238E27FC236}">
                <a16:creationId xmlns:a16="http://schemas.microsoft.com/office/drawing/2014/main" id="{E667E232-7846-40C7-8603-3C4DC0BBCC4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8/2/2010</a:t>
            </a:r>
          </a:p>
        </p:txBody>
      </p:sp>
      <p:sp>
        <p:nvSpPr>
          <p:cNvPr id="22531" name="Footer Placeholder 4">
            <a:extLst>
              <a:ext uri="{FF2B5EF4-FFF2-40B4-BE49-F238E27FC236}">
                <a16:creationId xmlns:a16="http://schemas.microsoft.com/office/drawing/2014/main" id="{9E4F88E6-2B0D-404D-8104-4B252248F326}"/>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22532" name="Slide Number Placeholder 5">
            <a:extLst>
              <a:ext uri="{FF2B5EF4-FFF2-40B4-BE49-F238E27FC236}">
                <a16:creationId xmlns:a16="http://schemas.microsoft.com/office/drawing/2014/main" id="{C17B57C4-717B-40AB-9740-E6AAF12BB0C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2EA1EF46-8B33-4FAC-93BA-7C9E2257F53B}" type="slidenum">
              <a:rPr lang="en-US" altLang="en-US" sz="1400"/>
              <a:pPr algn="r" eaLnBrk="1" hangingPunct="1"/>
              <a:t>21</a:t>
            </a:fld>
            <a:endParaRPr lang="en-US" altLang="en-US" sz="1400"/>
          </a:p>
        </p:txBody>
      </p:sp>
      <p:sp>
        <p:nvSpPr>
          <p:cNvPr id="22533" name="Rectangle 2">
            <a:extLst>
              <a:ext uri="{FF2B5EF4-FFF2-40B4-BE49-F238E27FC236}">
                <a16:creationId xmlns:a16="http://schemas.microsoft.com/office/drawing/2014/main" id="{08075171-C82F-49B1-8077-6C68AC6E1833}"/>
              </a:ext>
            </a:extLst>
          </p:cNvPr>
          <p:cNvSpPr>
            <a:spLocks noGrp="1" noChangeArrowheads="1"/>
          </p:cNvSpPr>
          <p:nvPr>
            <p:ph type="title"/>
          </p:nvPr>
        </p:nvSpPr>
        <p:spPr>
          <a:xfrm>
            <a:off x="685800" y="228600"/>
            <a:ext cx="7772400" cy="1143000"/>
          </a:xfrm>
        </p:spPr>
        <p:txBody>
          <a:bodyPr/>
          <a:lstStyle/>
          <a:p>
            <a:pPr eaLnBrk="1" hangingPunct="1"/>
            <a:r>
              <a:rPr lang="en-US" altLang="en-US"/>
              <a:t>Epidemiology and public health</a:t>
            </a:r>
            <a:endParaRPr lang="en-US" altLang="en-US" sz="7200"/>
          </a:p>
        </p:txBody>
      </p:sp>
      <p:sp>
        <p:nvSpPr>
          <p:cNvPr id="22534" name="Rectangle 3">
            <a:extLst>
              <a:ext uri="{FF2B5EF4-FFF2-40B4-BE49-F238E27FC236}">
                <a16:creationId xmlns:a16="http://schemas.microsoft.com/office/drawing/2014/main" id="{6F20520A-5291-4DA2-91F0-F3DB2A99F4B2}"/>
              </a:ext>
            </a:extLst>
          </p:cNvPr>
          <p:cNvSpPr>
            <a:spLocks noGrp="1" noChangeArrowheads="1"/>
          </p:cNvSpPr>
          <p:nvPr>
            <p:ph type="body" idx="1"/>
          </p:nvPr>
        </p:nvSpPr>
        <p:spPr>
          <a:xfrm>
            <a:off x="533400" y="1524000"/>
            <a:ext cx="8077200" cy="4419600"/>
          </a:xfrm>
        </p:spPr>
        <p:txBody>
          <a:bodyPr/>
          <a:lstStyle/>
          <a:p>
            <a:pPr marL="514350" indent="-514350" eaLnBrk="1" hangingPunct="1">
              <a:spcBef>
                <a:spcPct val="60000"/>
              </a:spcBef>
              <a:buFontTx/>
              <a:buNone/>
            </a:pPr>
            <a:r>
              <a:rPr lang="en-US" altLang="en-US"/>
              <a:t>1.	Behavior is a fundamental determinant of public health.</a:t>
            </a:r>
          </a:p>
          <a:p>
            <a:pPr marL="514350" indent="-514350" eaLnBrk="1" hangingPunct="1">
              <a:spcBef>
                <a:spcPct val="60000"/>
              </a:spcBef>
              <a:buFontTx/>
              <a:buNone/>
            </a:pPr>
            <a:r>
              <a:rPr lang="en-US" altLang="en-US"/>
              <a:t>2.	Behavior arises from awareness.</a:t>
            </a:r>
          </a:p>
          <a:p>
            <a:pPr marL="514350" indent="-514350" eaLnBrk="1" hangingPunct="1">
              <a:spcBef>
                <a:spcPct val="60000"/>
              </a:spcBef>
              <a:buFontTx/>
              <a:buAutoNum type="arabicPeriod" startAt="3"/>
            </a:pPr>
            <a:r>
              <a:rPr lang="en-US" altLang="en-US"/>
              <a:t>Awareness is influenced by biology, behavior, and the environment.</a:t>
            </a:r>
          </a:p>
          <a:p>
            <a:pPr marL="514350" indent="-514350" eaLnBrk="1" hangingPunct="1">
              <a:spcBef>
                <a:spcPct val="60000"/>
              </a:spcBef>
              <a:buFontTx/>
              <a:buAutoNum type="arabicPeriod" startAt="3"/>
            </a:pPr>
            <a:r>
              <a:rPr lang="en-US" altLang="en-US"/>
              <a:t>Epidemiology can help to improve awareness, behavior, and health.</a:t>
            </a:r>
          </a:p>
          <a:p>
            <a:pPr marL="514350" indent="-514350" eaLnBrk="1" hangingPunct="1">
              <a:spcBef>
                <a:spcPct val="60000"/>
              </a:spcBef>
              <a:buFontTx/>
              <a:buNone/>
            </a:pPr>
            <a:endParaRPr lang="en-US"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ate Placeholder 3">
            <a:extLst>
              <a:ext uri="{FF2B5EF4-FFF2-40B4-BE49-F238E27FC236}">
                <a16:creationId xmlns:a16="http://schemas.microsoft.com/office/drawing/2014/main" id="{07162AFA-9F70-41E8-BDA9-82F768D87F4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4/19/2009</a:t>
            </a:r>
          </a:p>
        </p:txBody>
      </p:sp>
      <p:sp>
        <p:nvSpPr>
          <p:cNvPr id="23555" name="Footer Placeholder 4">
            <a:extLst>
              <a:ext uri="{FF2B5EF4-FFF2-40B4-BE49-F238E27FC236}">
                <a16:creationId xmlns:a16="http://schemas.microsoft.com/office/drawing/2014/main" id="{8A8EA8D0-84BC-4250-9481-6B2C3B8FB791}"/>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23556" name="Slide Number Placeholder 5">
            <a:extLst>
              <a:ext uri="{FF2B5EF4-FFF2-40B4-BE49-F238E27FC236}">
                <a16:creationId xmlns:a16="http://schemas.microsoft.com/office/drawing/2014/main" id="{7D83BF56-9E25-4CBE-BD54-F9EBC7425CD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F0064F9E-1703-413C-A890-7FA445893B0E}" type="slidenum">
              <a:rPr lang="en-US" altLang="en-US" sz="1400"/>
              <a:pPr algn="r" eaLnBrk="1" hangingPunct="1"/>
              <a:t>22</a:t>
            </a:fld>
            <a:endParaRPr lang="en-US" altLang="en-US" sz="1400"/>
          </a:p>
        </p:txBody>
      </p:sp>
      <p:sp>
        <p:nvSpPr>
          <p:cNvPr id="23557" name="Rectangle 2">
            <a:extLst>
              <a:ext uri="{FF2B5EF4-FFF2-40B4-BE49-F238E27FC236}">
                <a16:creationId xmlns:a16="http://schemas.microsoft.com/office/drawing/2014/main" id="{304989D5-7B77-4BB1-BE9B-217867988951}"/>
              </a:ext>
            </a:extLst>
          </p:cNvPr>
          <p:cNvSpPr>
            <a:spLocks noGrp="1" noChangeArrowheads="1"/>
          </p:cNvSpPr>
          <p:nvPr>
            <p:ph type="title"/>
          </p:nvPr>
        </p:nvSpPr>
        <p:spPr>
          <a:xfrm>
            <a:off x="533400" y="228600"/>
            <a:ext cx="7924800" cy="1143000"/>
          </a:xfrm>
        </p:spPr>
        <p:txBody>
          <a:bodyPr/>
          <a:lstStyle/>
          <a:p>
            <a:pPr eaLnBrk="1" hangingPunct="1"/>
            <a:r>
              <a:rPr lang="en-US" altLang="en-US"/>
              <a:t>Behavior affects health – Hate crimes</a:t>
            </a:r>
            <a:endParaRPr lang="en-US" altLang="en-US" sz="7200"/>
          </a:p>
        </p:txBody>
      </p:sp>
      <p:sp>
        <p:nvSpPr>
          <p:cNvPr id="23558" name="Rectangle 3">
            <a:extLst>
              <a:ext uri="{FF2B5EF4-FFF2-40B4-BE49-F238E27FC236}">
                <a16:creationId xmlns:a16="http://schemas.microsoft.com/office/drawing/2014/main" id="{ABD187BD-D9C8-42ED-9CC3-3AEBD844C086}"/>
              </a:ext>
            </a:extLst>
          </p:cNvPr>
          <p:cNvSpPr>
            <a:spLocks noGrp="1" noChangeArrowheads="1"/>
          </p:cNvSpPr>
          <p:nvPr>
            <p:ph type="body" idx="1"/>
          </p:nvPr>
        </p:nvSpPr>
        <p:spPr>
          <a:xfrm>
            <a:off x="533400" y="1524000"/>
            <a:ext cx="8077200" cy="4114800"/>
          </a:xfrm>
        </p:spPr>
        <p:txBody>
          <a:bodyPr/>
          <a:lstStyle/>
          <a:p>
            <a:pPr eaLnBrk="1" hangingPunct="1">
              <a:spcBef>
                <a:spcPct val="60000"/>
              </a:spcBef>
            </a:pPr>
            <a:r>
              <a:rPr lang="en-US" altLang="en-US"/>
              <a:t>Over 1,000 hate groups in US in 2010 (SPLC) – KKK, neo-Nazi, skin heads, …</a:t>
            </a:r>
          </a:p>
          <a:p>
            <a:pPr eaLnBrk="1" hangingPunct="1">
              <a:spcBef>
                <a:spcPct val="30000"/>
              </a:spcBef>
            </a:pPr>
            <a:r>
              <a:rPr lang="en-US" altLang="en-US"/>
              <a:t>Latino immigration, economic crisis, Obama election (Obama received more death threats in November &amp; December than any president-elect in memory).</a:t>
            </a:r>
          </a:p>
          <a:p>
            <a:pPr eaLnBrk="1" hangingPunct="1">
              <a:spcBef>
                <a:spcPct val="30000"/>
              </a:spcBef>
            </a:pPr>
            <a:r>
              <a:rPr lang="en-US" altLang="en-US"/>
              <a:t>Election-related hate incidents in CA, ID, LA, MA, ME, NC, NY, WI</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Date Placeholder 3">
            <a:extLst>
              <a:ext uri="{FF2B5EF4-FFF2-40B4-BE49-F238E27FC236}">
                <a16:creationId xmlns:a16="http://schemas.microsoft.com/office/drawing/2014/main" id="{5A5803C7-D054-487F-A88F-8C1C73182DD2}"/>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4/19/2009</a:t>
            </a:r>
          </a:p>
        </p:txBody>
      </p:sp>
      <p:sp>
        <p:nvSpPr>
          <p:cNvPr id="24579" name="Footer Placeholder 4">
            <a:extLst>
              <a:ext uri="{FF2B5EF4-FFF2-40B4-BE49-F238E27FC236}">
                <a16:creationId xmlns:a16="http://schemas.microsoft.com/office/drawing/2014/main" id="{07541137-BEED-4AD0-AB4B-5D761893E4F0}"/>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24580" name="Slide Number Placeholder 5">
            <a:extLst>
              <a:ext uri="{FF2B5EF4-FFF2-40B4-BE49-F238E27FC236}">
                <a16:creationId xmlns:a16="http://schemas.microsoft.com/office/drawing/2014/main" id="{9A68FC6C-2468-48F6-9C0E-C2399214763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47D93896-26A7-47A8-AD25-8CE566096BA0}" type="slidenum">
              <a:rPr lang="en-US" altLang="en-US" sz="1400"/>
              <a:pPr algn="r" eaLnBrk="1" hangingPunct="1"/>
              <a:t>23</a:t>
            </a:fld>
            <a:endParaRPr lang="en-US" altLang="en-US" sz="1400"/>
          </a:p>
        </p:txBody>
      </p:sp>
      <p:sp>
        <p:nvSpPr>
          <p:cNvPr id="24581" name="Rectangle 2">
            <a:extLst>
              <a:ext uri="{FF2B5EF4-FFF2-40B4-BE49-F238E27FC236}">
                <a16:creationId xmlns:a16="http://schemas.microsoft.com/office/drawing/2014/main" id="{BB13FC35-2ACD-4FA6-958B-B89DF1FBB651}"/>
              </a:ext>
            </a:extLst>
          </p:cNvPr>
          <p:cNvSpPr>
            <a:spLocks noGrp="1" noChangeArrowheads="1"/>
          </p:cNvSpPr>
          <p:nvPr>
            <p:ph type="title"/>
          </p:nvPr>
        </p:nvSpPr>
        <p:spPr>
          <a:xfrm>
            <a:off x="533400" y="228600"/>
            <a:ext cx="7924800" cy="1143000"/>
          </a:xfrm>
        </p:spPr>
        <p:txBody>
          <a:bodyPr/>
          <a:lstStyle/>
          <a:p>
            <a:pPr eaLnBrk="1" hangingPunct="1"/>
            <a:r>
              <a:rPr lang="en-US" altLang="en-US"/>
              <a:t>Behavior affects health – peonage</a:t>
            </a:r>
          </a:p>
        </p:txBody>
      </p:sp>
      <p:sp>
        <p:nvSpPr>
          <p:cNvPr id="24582" name="Rectangle 3">
            <a:extLst>
              <a:ext uri="{FF2B5EF4-FFF2-40B4-BE49-F238E27FC236}">
                <a16:creationId xmlns:a16="http://schemas.microsoft.com/office/drawing/2014/main" id="{61698FB3-6718-49FC-977B-83154D6D6157}"/>
              </a:ext>
            </a:extLst>
          </p:cNvPr>
          <p:cNvSpPr>
            <a:spLocks noGrp="1" noChangeArrowheads="1"/>
          </p:cNvSpPr>
          <p:nvPr>
            <p:ph type="body" idx="1"/>
          </p:nvPr>
        </p:nvSpPr>
        <p:spPr>
          <a:xfrm>
            <a:off x="533400" y="1447800"/>
            <a:ext cx="8077200" cy="4114800"/>
          </a:xfrm>
        </p:spPr>
        <p:txBody>
          <a:bodyPr/>
          <a:lstStyle/>
          <a:p>
            <a:pPr marL="0" indent="4763" eaLnBrk="1" hangingPunct="1">
              <a:spcBef>
                <a:spcPct val="60000"/>
              </a:spcBef>
              <a:buFontTx/>
              <a:buNone/>
            </a:pPr>
            <a:r>
              <a:rPr lang="en-US" altLang="en-US" sz="2800"/>
              <a:t>U.S. H-2 (guestworker program). Over 120,000 workers in 2005 were bound to employers.</a:t>
            </a:r>
          </a:p>
          <a:p>
            <a:pPr marL="0" indent="4763" eaLnBrk="1" hangingPunct="1">
              <a:buFontTx/>
              <a:buNone/>
            </a:pPr>
            <a:r>
              <a:rPr lang="en-US" altLang="en-US" sz="2800"/>
              <a:t>• Routinely cheated out of wages;</a:t>
            </a:r>
          </a:p>
          <a:p>
            <a:pPr marL="0" indent="4763" eaLnBrk="1" hangingPunct="1">
              <a:spcBef>
                <a:spcPct val="0"/>
              </a:spcBef>
              <a:buFontTx/>
              <a:buNone/>
            </a:pPr>
            <a:r>
              <a:rPr lang="en-US" altLang="en-US" sz="2800"/>
              <a:t>• Forced to mortgage their futures;</a:t>
            </a:r>
          </a:p>
          <a:p>
            <a:pPr marL="0" indent="4763" eaLnBrk="1" hangingPunct="1">
              <a:spcBef>
                <a:spcPct val="0"/>
              </a:spcBef>
              <a:buFontTx/>
              <a:buNone/>
            </a:pPr>
            <a:r>
              <a:rPr lang="en-US" altLang="en-US" sz="2800"/>
              <a:t>• Held virtually captive by employers or labor brokers who seize their documents;</a:t>
            </a:r>
          </a:p>
          <a:p>
            <a:pPr marL="0" indent="4763" eaLnBrk="1" hangingPunct="1">
              <a:spcBef>
                <a:spcPct val="0"/>
              </a:spcBef>
              <a:buFontTx/>
              <a:buNone/>
            </a:pPr>
            <a:r>
              <a:rPr lang="en-US" altLang="en-US" sz="2800"/>
              <a:t>• Forced to live in squalid conditions; and,</a:t>
            </a:r>
          </a:p>
          <a:p>
            <a:pPr marL="0" indent="4763" eaLnBrk="1" hangingPunct="1">
              <a:spcBef>
                <a:spcPct val="0"/>
              </a:spcBef>
              <a:buFontTx/>
              <a:buNone/>
            </a:pPr>
            <a:r>
              <a:rPr lang="en-US" altLang="en-US" sz="2800"/>
              <a:t>• Denied medical benefits for on-the-job injuries. </a:t>
            </a:r>
          </a:p>
          <a:p>
            <a:pPr marL="0" indent="4763" eaLnBrk="1" hangingPunct="1">
              <a:spcBef>
                <a:spcPct val="30000"/>
              </a:spcBef>
              <a:buFontTx/>
              <a:buNone/>
            </a:pPr>
            <a:r>
              <a:rPr lang="en-US" altLang="en-US" sz="2800"/>
              <a:t>"</a:t>
            </a:r>
            <a:r>
              <a:rPr lang="en-US" altLang="en-US" sz="2800">
                <a:cs typeface="Arial" panose="020B0604020202020204" pitchFamily="34" charset="0"/>
              </a:rPr>
              <a:t>…</a:t>
            </a:r>
            <a:r>
              <a:rPr lang="en-US" altLang="en-US" sz="2800"/>
              <a:t> the closest thing I've ever seen to slavery." [Congressman Charles Rangel]</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a:extLst>
              <a:ext uri="{FF2B5EF4-FFF2-40B4-BE49-F238E27FC236}">
                <a16:creationId xmlns:a16="http://schemas.microsoft.com/office/drawing/2014/main" id="{B4F8FF1A-2539-403F-95C0-CDC8517FAFF9}"/>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11/30/2010</a:t>
            </a:r>
          </a:p>
          <a:p>
            <a:pPr algn="l" eaLnBrk="1" hangingPunct="1"/>
            <a:endParaRPr lang="en-US" altLang="en-US" sz="1400"/>
          </a:p>
        </p:txBody>
      </p:sp>
      <p:sp>
        <p:nvSpPr>
          <p:cNvPr id="25603" name="Footer Placeholder 4">
            <a:extLst>
              <a:ext uri="{FF2B5EF4-FFF2-40B4-BE49-F238E27FC236}">
                <a16:creationId xmlns:a16="http://schemas.microsoft.com/office/drawing/2014/main" id="{FA60DBF0-2E4A-4002-B317-0A721623025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25604" name="Slide Number Placeholder 5">
            <a:extLst>
              <a:ext uri="{FF2B5EF4-FFF2-40B4-BE49-F238E27FC236}">
                <a16:creationId xmlns:a16="http://schemas.microsoft.com/office/drawing/2014/main" id="{A73C83A7-0885-4B20-88BF-168A3497F72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1D0FAE8D-C154-4ED3-8550-91D4C9067345}" type="slidenum">
              <a:rPr lang="en-US" altLang="en-US" sz="1400"/>
              <a:pPr algn="r" eaLnBrk="1" hangingPunct="1"/>
              <a:t>24</a:t>
            </a:fld>
            <a:endParaRPr lang="en-US" altLang="en-US" sz="1400"/>
          </a:p>
        </p:txBody>
      </p:sp>
      <p:sp>
        <p:nvSpPr>
          <p:cNvPr id="25605" name="Rectangle 2">
            <a:extLst>
              <a:ext uri="{FF2B5EF4-FFF2-40B4-BE49-F238E27FC236}">
                <a16:creationId xmlns:a16="http://schemas.microsoft.com/office/drawing/2014/main" id="{5A2332FE-BC7F-4240-B72C-6950E67E22AF}"/>
              </a:ext>
            </a:extLst>
          </p:cNvPr>
          <p:cNvSpPr>
            <a:spLocks noGrp="1" noChangeArrowheads="1"/>
          </p:cNvSpPr>
          <p:nvPr>
            <p:ph type="title"/>
          </p:nvPr>
        </p:nvSpPr>
        <p:spPr>
          <a:xfrm>
            <a:off x="533400" y="228600"/>
            <a:ext cx="7924800" cy="1143000"/>
          </a:xfrm>
        </p:spPr>
        <p:txBody>
          <a:bodyPr/>
          <a:lstStyle/>
          <a:p>
            <a:pPr eaLnBrk="1" hangingPunct="1"/>
            <a:r>
              <a:rPr lang="en-US" altLang="en-US"/>
              <a:t>Behavior affects health – Trafficking and slavery</a:t>
            </a:r>
            <a:endParaRPr lang="en-US" altLang="en-US" sz="7200"/>
          </a:p>
        </p:txBody>
      </p:sp>
      <p:sp>
        <p:nvSpPr>
          <p:cNvPr id="25606" name="Rectangle 3">
            <a:extLst>
              <a:ext uri="{FF2B5EF4-FFF2-40B4-BE49-F238E27FC236}">
                <a16:creationId xmlns:a16="http://schemas.microsoft.com/office/drawing/2014/main" id="{BEC77308-98FD-4F4B-BAAE-8D7E464E2599}"/>
              </a:ext>
            </a:extLst>
          </p:cNvPr>
          <p:cNvSpPr>
            <a:spLocks noGrp="1" noChangeArrowheads="1"/>
          </p:cNvSpPr>
          <p:nvPr>
            <p:ph type="body" idx="1"/>
          </p:nvPr>
        </p:nvSpPr>
        <p:spPr>
          <a:xfrm>
            <a:off x="381000" y="1600200"/>
            <a:ext cx="8458200" cy="4114800"/>
          </a:xfrm>
        </p:spPr>
        <p:txBody>
          <a:bodyPr/>
          <a:lstStyle/>
          <a:p>
            <a:pPr eaLnBrk="1" hangingPunct="1">
              <a:spcBef>
                <a:spcPct val="60000"/>
              </a:spcBef>
            </a:pPr>
            <a:r>
              <a:rPr lang="en-US" altLang="en-US"/>
              <a:t>Basic forms of slavery – chattel slavery, debt bondage, sex trafficking, contract slavery, forced labor, domestic service, war slavery, …, forced marriage, organ removal, exploitation of children for begging</a:t>
            </a:r>
          </a:p>
          <a:p>
            <a:pPr eaLnBrk="1" hangingPunct="1">
              <a:spcBef>
                <a:spcPct val="60000"/>
              </a:spcBef>
            </a:pPr>
            <a:r>
              <a:rPr lang="en-US" altLang="en-US"/>
              <a:t>27 million slaves in the world today, some in almost every country, most women and children</a:t>
            </a:r>
          </a:p>
        </p:txBody>
      </p:sp>
      <p:sp>
        <p:nvSpPr>
          <p:cNvPr id="25607" name="TextBox 6">
            <a:extLst>
              <a:ext uri="{FF2B5EF4-FFF2-40B4-BE49-F238E27FC236}">
                <a16:creationId xmlns:a16="http://schemas.microsoft.com/office/drawing/2014/main" id="{CEF99219-58CD-41BF-944C-CAD170359B3E}"/>
              </a:ext>
            </a:extLst>
          </p:cNvPr>
          <p:cNvSpPr txBox="1">
            <a:spLocks noChangeArrowheads="1"/>
          </p:cNvSpPr>
          <p:nvPr/>
        </p:nvSpPr>
        <p:spPr bwMode="auto">
          <a:xfrm>
            <a:off x="914400" y="5588000"/>
            <a:ext cx="73914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r>
              <a:rPr lang="en-US" altLang="en-US" sz="1600"/>
              <a:t>Slavery: modern manifestations of an old problem </a:t>
            </a:r>
            <a:br>
              <a:rPr lang="en-US" altLang="en-US" sz="1600"/>
            </a:br>
            <a:r>
              <a:rPr lang="en-US" altLang="en-US" sz="1600"/>
              <a:t>Cheryl E. Easley, APHA, 11/8/2010</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a:extLst>
              <a:ext uri="{FF2B5EF4-FFF2-40B4-BE49-F238E27FC236}">
                <a16:creationId xmlns:a16="http://schemas.microsoft.com/office/drawing/2014/main" id="{4EBF43AD-5865-4836-940C-4DA7400B4662}"/>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12/2/2001</a:t>
            </a:r>
          </a:p>
        </p:txBody>
      </p:sp>
      <p:sp>
        <p:nvSpPr>
          <p:cNvPr id="26627" name="Footer Placeholder 4">
            <a:extLst>
              <a:ext uri="{FF2B5EF4-FFF2-40B4-BE49-F238E27FC236}">
                <a16:creationId xmlns:a16="http://schemas.microsoft.com/office/drawing/2014/main" id="{2F674085-A288-4A36-BCAF-A00586FBBC1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26628" name="Slide Number Placeholder 5">
            <a:extLst>
              <a:ext uri="{FF2B5EF4-FFF2-40B4-BE49-F238E27FC236}">
                <a16:creationId xmlns:a16="http://schemas.microsoft.com/office/drawing/2014/main" id="{17479F0E-2D66-4F8C-9915-9D6EA7E6F9B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A2F66043-98D6-4328-9280-71D0343BF597}" type="slidenum">
              <a:rPr lang="en-US" altLang="en-US" sz="1400"/>
              <a:pPr algn="r" eaLnBrk="1" hangingPunct="1"/>
              <a:t>25</a:t>
            </a:fld>
            <a:endParaRPr lang="en-US" altLang="en-US" sz="1400"/>
          </a:p>
        </p:txBody>
      </p:sp>
      <p:sp>
        <p:nvSpPr>
          <p:cNvPr id="26629" name="Rectangle 2">
            <a:extLst>
              <a:ext uri="{FF2B5EF4-FFF2-40B4-BE49-F238E27FC236}">
                <a16:creationId xmlns:a16="http://schemas.microsoft.com/office/drawing/2014/main" id="{3EBDDF30-3FFF-4A13-940B-0572BF974ED7}"/>
              </a:ext>
            </a:extLst>
          </p:cNvPr>
          <p:cNvSpPr>
            <a:spLocks noGrp="1" noChangeArrowheads="1"/>
          </p:cNvSpPr>
          <p:nvPr>
            <p:ph type="title"/>
          </p:nvPr>
        </p:nvSpPr>
        <p:spPr>
          <a:xfrm>
            <a:off x="533400" y="228600"/>
            <a:ext cx="7924800" cy="1143000"/>
          </a:xfrm>
        </p:spPr>
        <p:txBody>
          <a:bodyPr/>
          <a:lstStyle/>
          <a:p>
            <a:pPr eaLnBrk="1" hangingPunct="1"/>
            <a:r>
              <a:rPr lang="en-US" altLang="en-US"/>
              <a:t>Behavior toward others has </a:t>
            </a:r>
            <a:br>
              <a:rPr lang="en-US" altLang="en-US"/>
            </a:br>
            <a:r>
              <a:rPr lang="en-US" altLang="en-US" i="1"/>
              <a:t>profound</a:t>
            </a:r>
            <a:r>
              <a:rPr lang="en-US" altLang="en-US"/>
              <a:t> effects – domination</a:t>
            </a:r>
            <a:endParaRPr lang="en-US" altLang="en-US" sz="7200"/>
          </a:p>
        </p:txBody>
      </p:sp>
      <p:sp>
        <p:nvSpPr>
          <p:cNvPr id="26630" name="Rectangle 3">
            <a:extLst>
              <a:ext uri="{FF2B5EF4-FFF2-40B4-BE49-F238E27FC236}">
                <a16:creationId xmlns:a16="http://schemas.microsoft.com/office/drawing/2014/main" id="{B3B26315-4436-4DAF-80A2-5C5379FA809A}"/>
              </a:ext>
            </a:extLst>
          </p:cNvPr>
          <p:cNvSpPr>
            <a:spLocks noGrp="1" noChangeArrowheads="1"/>
          </p:cNvSpPr>
          <p:nvPr>
            <p:ph type="body" idx="1"/>
          </p:nvPr>
        </p:nvSpPr>
        <p:spPr>
          <a:xfrm>
            <a:off x="533400" y="1828800"/>
            <a:ext cx="8077200" cy="4114800"/>
          </a:xfrm>
        </p:spPr>
        <p:txBody>
          <a:bodyPr/>
          <a:lstStyle/>
          <a:p>
            <a:pPr eaLnBrk="1" hangingPunct="1">
              <a:spcBef>
                <a:spcPct val="60000"/>
              </a:spcBef>
            </a:pPr>
            <a:r>
              <a:rPr lang="en-US" altLang="en-US"/>
              <a:t>Persecution, discrimination, favoritism by race, ethnicity, religion, language,</a:t>
            </a:r>
            <a:r>
              <a:rPr lang="en-US" altLang="en-US">
                <a:cs typeface="Arial" panose="020B0604020202020204" pitchFamily="34" charset="0"/>
              </a:rPr>
              <a:t>…, in relation to land, jobs, housing, water, education, …</a:t>
            </a:r>
            <a:endParaRPr lang="en-US"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Date Placeholder 3">
            <a:extLst>
              <a:ext uri="{FF2B5EF4-FFF2-40B4-BE49-F238E27FC236}">
                <a16:creationId xmlns:a16="http://schemas.microsoft.com/office/drawing/2014/main" id="{F69B2F1F-2050-4BEB-BFEF-41BC7612287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4/17/2011</a:t>
            </a:r>
          </a:p>
        </p:txBody>
      </p:sp>
      <p:sp>
        <p:nvSpPr>
          <p:cNvPr id="27651" name="Footer Placeholder 4">
            <a:extLst>
              <a:ext uri="{FF2B5EF4-FFF2-40B4-BE49-F238E27FC236}">
                <a16:creationId xmlns:a16="http://schemas.microsoft.com/office/drawing/2014/main" id="{84E709A3-74AB-4129-9B79-75FBBDB558C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27652" name="Slide Number Placeholder 5">
            <a:extLst>
              <a:ext uri="{FF2B5EF4-FFF2-40B4-BE49-F238E27FC236}">
                <a16:creationId xmlns:a16="http://schemas.microsoft.com/office/drawing/2014/main" id="{BB596A62-0F9D-4B5C-8B90-6D6726304F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00F7DED8-05F3-4D7F-B9F4-33B734D4D46B}" type="slidenum">
              <a:rPr lang="en-US" altLang="en-US" sz="1400"/>
              <a:pPr algn="r" eaLnBrk="1" hangingPunct="1"/>
              <a:t>26</a:t>
            </a:fld>
            <a:endParaRPr lang="en-US" altLang="en-US" sz="1400"/>
          </a:p>
        </p:txBody>
      </p:sp>
      <p:sp>
        <p:nvSpPr>
          <p:cNvPr id="27653" name="Rectangle 2">
            <a:extLst>
              <a:ext uri="{FF2B5EF4-FFF2-40B4-BE49-F238E27FC236}">
                <a16:creationId xmlns:a16="http://schemas.microsoft.com/office/drawing/2014/main" id="{2837BD34-C710-411F-8C14-3A4010FF7339}"/>
              </a:ext>
            </a:extLst>
          </p:cNvPr>
          <p:cNvSpPr>
            <a:spLocks noGrp="1" noChangeArrowheads="1"/>
          </p:cNvSpPr>
          <p:nvPr>
            <p:ph type="title"/>
          </p:nvPr>
        </p:nvSpPr>
        <p:spPr>
          <a:xfrm>
            <a:off x="685800" y="0"/>
            <a:ext cx="7772400" cy="1143000"/>
          </a:xfrm>
        </p:spPr>
        <p:txBody>
          <a:bodyPr/>
          <a:lstStyle/>
          <a:p>
            <a:pPr eaLnBrk="1" hangingPunct="1"/>
            <a:r>
              <a:rPr lang="en-US" altLang="en-US"/>
              <a:t>Government behavior toward people</a:t>
            </a:r>
            <a:endParaRPr lang="en-US" altLang="en-US" sz="7200"/>
          </a:p>
        </p:txBody>
      </p:sp>
      <p:sp>
        <p:nvSpPr>
          <p:cNvPr id="27654" name="Rectangle 3">
            <a:extLst>
              <a:ext uri="{FF2B5EF4-FFF2-40B4-BE49-F238E27FC236}">
                <a16:creationId xmlns:a16="http://schemas.microsoft.com/office/drawing/2014/main" id="{E92769F0-9F72-437D-BB3F-8231B872390C}"/>
              </a:ext>
            </a:extLst>
          </p:cNvPr>
          <p:cNvSpPr>
            <a:spLocks noGrp="1" noChangeArrowheads="1"/>
          </p:cNvSpPr>
          <p:nvPr>
            <p:ph type="body" idx="1"/>
          </p:nvPr>
        </p:nvSpPr>
        <p:spPr>
          <a:xfrm>
            <a:off x="685800" y="1219200"/>
            <a:ext cx="8077200" cy="4114800"/>
          </a:xfrm>
        </p:spPr>
        <p:txBody>
          <a:bodyPr/>
          <a:lstStyle/>
          <a:p>
            <a:pPr marL="438150" indent="-438150" eaLnBrk="1" hangingPunct="1"/>
            <a:r>
              <a:rPr lang="en-US" altLang="en-US"/>
              <a:t>Angola, Mao’s China, Hitler’s Germany, Stalinist Russia, Zaire, Zimbabwe</a:t>
            </a:r>
          </a:p>
          <a:p>
            <a:pPr marL="438150" indent="-438150" eaLnBrk="1" hangingPunct="1">
              <a:spcBef>
                <a:spcPct val="40000"/>
              </a:spcBef>
            </a:pPr>
            <a:r>
              <a:rPr lang="en-US" altLang="en-US"/>
              <a:t>9.7 million men missing in Russia after the collapse of the Soviet Union</a:t>
            </a:r>
          </a:p>
          <a:p>
            <a:pPr marL="438150" indent="-438150" eaLnBrk="1" hangingPunct="1">
              <a:spcBef>
                <a:spcPct val="40000"/>
              </a:spcBef>
            </a:pPr>
            <a:r>
              <a:rPr lang="en-US" altLang="en-US"/>
              <a:t>HIV/AIDS catastrophe and denialist governments (U.S., South Africa)</a:t>
            </a:r>
          </a:p>
          <a:p>
            <a:pPr marL="438150" indent="-438150" eaLnBrk="1" hangingPunct="1">
              <a:spcBef>
                <a:spcPct val="40000"/>
              </a:spcBef>
            </a:pPr>
            <a:r>
              <a:rPr lang="en-US" altLang="en-US"/>
              <a:t>Economic resources and government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a:extLst>
              <a:ext uri="{FF2B5EF4-FFF2-40B4-BE49-F238E27FC236}">
                <a16:creationId xmlns:a16="http://schemas.microsoft.com/office/drawing/2014/main" id="{A1CD6248-CD48-4A91-8362-55D3A3AFDF3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5/5/2009</a:t>
            </a:r>
          </a:p>
        </p:txBody>
      </p:sp>
      <p:sp>
        <p:nvSpPr>
          <p:cNvPr id="28675" name="Footer Placeholder 4">
            <a:extLst>
              <a:ext uri="{FF2B5EF4-FFF2-40B4-BE49-F238E27FC236}">
                <a16:creationId xmlns:a16="http://schemas.microsoft.com/office/drawing/2014/main" id="{16F94CDC-7D6A-4255-A65A-179882F4ABA8}"/>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28676" name="Slide Number Placeholder 5">
            <a:extLst>
              <a:ext uri="{FF2B5EF4-FFF2-40B4-BE49-F238E27FC236}">
                <a16:creationId xmlns:a16="http://schemas.microsoft.com/office/drawing/2014/main" id="{2ED9EB32-E681-45BF-A958-5F0EE6608F9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2956C4FD-4518-4C73-A3D2-D7C8BDE0E475}" type="slidenum">
              <a:rPr lang="en-US" altLang="en-US" sz="1400"/>
              <a:pPr algn="r" eaLnBrk="1" hangingPunct="1"/>
              <a:t>27</a:t>
            </a:fld>
            <a:endParaRPr lang="en-US" altLang="en-US" sz="1400"/>
          </a:p>
        </p:txBody>
      </p:sp>
      <p:sp>
        <p:nvSpPr>
          <p:cNvPr id="28677" name="Rectangle 2">
            <a:extLst>
              <a:ext uri="{FF2B5EF4-FFF2-40B4-BE49-F238E27FC236}">
                <a16:creationId xmlns:a16="http://schemas.microsoft.com/office/drawing/2014/main" id="{21ED6757-C758-46AC-937C-89F8DB207A5E}"/>
              </a:ext>
            </a:extLst>
          </p:cNvPr>
          <p:cNvSpPr>
            <a:spLocks noGrp="1" noChangeArrowheads="1"/>
          </p:cNvSpPr>
          <p:nvPr>
            <p:ph type="title"/>
          </p:nvPr>
        </p:nvSpPr>
        <p:spPr>
          <a:xfrm>
            <a:off x="533400" y="228600"/>
            <a:ext cx="7924800" cy="1143000"/>
          </a:xfrm>
        </p:spPr>
        <p:txBody>
          <a:bodyPr/>
          <a:lstStyle/>
          <a:p>
            <a:pPr eaLnBrk="1" hangingPunct="1"/>
            <a:r>
              <a:rPr lang="en-US" altLang="en-US"/>
              <a:t>Behavior toward women</a:t>
            </a:r>
            <a:endParaRPr lang="en-US" altLang="en-US" sz="7200"/>
          </a:p>
        </p:txBody>
      </p:sp>
      <p:sp>
        <p:nvSpPr>
          <p:cNvPr id="28678" name="Rectangle 3">
            <a:extLst>
              <a:ext uri="{FF2B5EF4-FFF2-40B4-BE49-F238E27FC236}">
                <a16:creationId xmlns:a16="http://schemas.microsoft.com/office/drawing/2014/main" id="{494129C1-9CBC-4423-A094-84F36C2EDDA5}"/>
              </a:ext>
            </a:extLst>
          </p:cNvPr>
          <p:cNvSpPr>
            <a:spLocks noGrp="1" noChangeArrowheads="1"/>
          </p:cNvSpPr>
          <p:nvPr>
            <p:ph type="body" idx="1"/>
          </p:nvPr>
        </p:nvSpPr>
        <p:spPr>
          <a:xfrm>
            <a:off x="533400" y="1447800"/>
            <a:ext cx="8077200" cy="4114800"/>
          </a:xfrm>
        </p:spPr>
        <p:txBody>
          <a:bodyPr/>
          <a:lstStyle/>
          <a:p>
            <a:pPr eaLnBrk="1" hangingPunct="1">
              <a:spcBef>
                <a:spcPct val="60000"/>
              </a:spcBef>
            </a:pPr>
            <a:r>
              <a:rPr lang="en-US" altLang="en-US" dirty="0"/>
              <a:t>“Missing” infants in China</a:t>
            </a:r>
          </a:p>
          <a:p>
            <a:pPr eaLnBrk="1" hangingPunct="1">
              <a:spcBef>
                <a:spcPct val="60000"/>
              </a:spcBef>
            </a:pPr>
            <a:r>
              <a:rPr lang="en-US" altLang="en-US" dirty="0"/>
              <a:t>Bride burning in India</a:t>
            </a:r>
          </a:p>
          <a:p>
            <a:pPr eaLnBrk="1" hangingPunct="1">
              <a:spcBef>
                <a:spcPct val="60000"/>
              </a:spcBef>
            </a:pPr>
            <a:r>
              <a:rPr lang="en-US" altLang="en-US" dirty="0"/>
              <a:t>Extreme female subjugation in many countries</a:t>
            </a:r>
          </a:p>
          <a:p>
            <a:pPr eaLnBrk="1" hangingPunct="1">
              <a:spcBef>
                <a:spcPct val="60000"/>
              </a:spcBef>
            </a:pPr>
            <a:r>
              <a:rPr lang="en-US" altLang="en-US" dirty="0"/>
              <a:t>Trafficking in women from Asia and Eastern Europe </a:t>
            </a:r>
            <a:r>
              <a:rPr lang="en-US" altLang="en-US" sz="1600" dirty="0"/>
              <a:t>www.pbs.org/wgbh/pages/frontline/slaves/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Date Placeholder 3">
            <a:extLst>
              <a:ext uri="{FF2B5EF4-FFF2-40B4-BE49-F238E27FC236}">
                <a16:creationId xmlns:a16="http://schemas.microsoft.com/office/drawing/2014/main" id="{1108D8A3-5124-4384-AAA1-38964211A35C}"/>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11/29/2010</a:t>
            </a:r>
          </a:p>
        </p:txBody>
      </p:sp>
      <p:sp>
        <p:nvSpPr>
          <p:cNvPr id="29699" name="Footer Placeholder 4">
            <a:extLst>
              <a:ext uri="{FF2B5EF4-FFF2-40B4-BE49-F238E27FC236}">
                <a16:creationId xmlns:a16="http://schemas.microsoft.com/office/drawing/2014/main" id="{08F7D14B-72A9-4550-BEA7-F7B5F2565458}"/>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29700" name="Slide Number Placeholder 5">
            <a:extLst>
              <a:ext uri="{FF2B5EF4-FFF2-40B4-BE49-F238E27FC236}">
                <a16:creationId xmlns:a16="http://schemas.microsoft.com/office/drawing/2014/main" id="{35CF57F4-6FD2-4D8D-8EB3-347F9BD775C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E5DEAF73-E4CF-48A8-A51F-186A0F16CA32}" type="slidenum">
              <a:rPr lang="en-US" altLang="en-US" sz="1400"/>
              <a:pPr algn="r" eaLnBrk="1" hangingPunct="1"/>
              <a:t>28</a:t>
            </a:fld>
            <a:endParaRPr lang="en-US" altLang="en-US" sz="1400"/>
          </a:p>
        </p:txBody>
      </p:sp>
      <p:sp>
        <p:nvSpPr>
          <p:cNvPr id="38917" name="Rectangle 2">
            <a:extLst>
              <a:ext uri="{FF2B5EF4-FFF2-40B4-BE49-F238E27FC236}">
                <a16:creationId xmlns:a16="http://schemas.microsoft.com/office/drawing/2014/main" id="{B52935E5-FC12-457F-A610-4EDFAD3A4B82}"/>
              </a:ext>
            </a:extLst>
          </p:cNvPr>
          <p:cNvSpPr>
            <a:spLocks noGrp="1" noChangeArrowheads="1"/>
          </p:cNvSpPr>
          <p:nvPr>
            <p:ph type="title"/>
          </p:nvPr>
        </p:nvSpPr>
        <p:spPr>
          <a:xfrm>
            <a:off x="685800" y="228600"/>
            <a:ext cx="7772400" cy="1143000"/>
          </a:xfrm>
        </p:spPr>
        <p:txBody>
          <a:bodyPr>
            <a:normAutofit fontScale="90000"/>
          </a:bodyPr>
          <a:lstStyle/>
          <a:p>
            <a:pPr eaLnBrk="1" hangingPunct="1">
              <a:defRPr/>
            </a:pPr>
            <a:r>
              <a:rPr lang="en-US" sz="3600" dirty="0"/>
              <a:t>Mortality rate in children under 5 years of age by female net primary school enrolment</a:t>
            </a:r>
          </a:p>
        </p:txBody>
      </p:sp>
      <p:sp>
        <p:nvSpPr>
          <p:cNvPr id="29702" name="TextBox 6">
            <a:extLst>
              <a:ext uri="{FF2B5EF4-FFF2-40B4-BE49-F238E27FC236}">
                <a16:creationId xmlns:a16="http://schemas.microsoft.com/office/drawing/2014/main" id="{97B179E3-8642-44B3-AFA9-C179BF31C8A7}"/>
              </a:ext>
            </a:extLst>
          </p:cNvPr>
          <p:cNvSpPr txBox="1">
            <a:spLocks noChangeArrowheads="1"/>
          </p:cNvSpPr>
          <p:nvPr/>
        </p:nvSpPr>
        <p:spPr bwMode="auto">
          <a:xfrm>
            <a:off x="685800" y="5791200"/>
            <a:ext cx="8077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dirty="0"/>
              <a:t>Source: Figure 15, www.who.int/whosis/whostat/EN_WHS10_Full.pdf</a:t>
            </a:r>
          </a:p>
        </p:txBody>
      </p:sp>
      <p:pic>
        <p:nvPicPr>
          <p:cNvPr id="29703" name="Picture 2" descr="C:\Users\vschoenb\Pictures\WHOgraphMortalitybyFertility.jpg">
            <a:extLst>
              <a:ext uri="{FF2B5EF4-FFF2-40B4-BE49-F238E27FC236}">
                <a16:creationId xmlns:a16="http://schemas.microsoft.com/office/drawing/2014/main" id="{EE1F255B-DB7F-4716-9E15-6680DA04BF8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1703388"/>
            <a:ext cx="4095750" cy="3859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9704" name="Straight Connector 10">
            <a:extLst>
              <a:ext uri="{FF2B5EF4-FFF2-40B4-BE49-F238E27FC236}">
                <a16:creationId xmlns:a16="http://schemas.microsoft.com/office/drawing/2014/main" id="{3D40A8E0-348B-4472-AB96-258FF07088EE}"/>
              </a:ext>
            </a:extLst>
          </p:cNvPr>
          <p:cNvCxnSpPr>
            <a:cxnSpLocks noChangeShapeType="1"/>
          </p:cNvCxnSpPr>
          <p:nvPr/>
        </p:nvCxnSpPr>
        <p:spPr bwMode="auto">
          <a:xfrm rot="16200000" flipH="1">
            <a:off x="3048000" y="1752600"/>
            <a:ext cx="3352800" cy="3352800"/>
          </a:xfrm>
          <a:prstGeom prst="line">
            <a:avLst/>
          </a:prstGeom>
          <a:noFill/>
          <a:ln w="9525" algn="ctr">
            <a:solidFill>
              <a:schemeClr val="tx1"/>
            </a:solidFill>
            <a:round/>
            <a:headEnd/>
            <a:tailEnd/>
          </a:ln>
        </p:spPr>
      </p:cxnSp>
      <p:sp>
        <p:nvSpPr>
          <p:cNvPr id="15" name="TextBox 14">
            <a:extLst>
              <a:ext uri="{FF2B5EF4-FFF2-40B4-BE49-F238E27FC236}">
                <a16:creationId xmlns:a16="http://schemas.microsoft.com/office/drawing/2014/main" id="{31450DD8-4F38-4334-931C-C308D102B6FF}"/>
              </a:ext>
            </a:extLst>
          </p:cNvPr>
          <p:cNvSpPr txBox="1"/>
          <p:nvPr/>
        </p:nvSpPr>
        <p:spPr>
          <a:xfrm>
            <a:off x="1524000" y="1752600"/>
            <a:ext cx="800219" cy="3505200"/>
          </a:xfrm>
          <a:prstGeom prst="rect">
            <a:avLst/>
          </a:prstGeom>
          <a:noFill/>
        </p:spPr>
        <p:txBody>
          <a:bodyPr vert="vert270">
            <a:spAutoFit/>
          </a:bodyPr>
          <a:lstStyle/>
          <a:p>
            <a:pPr algn="ctr">
              <a:defRPr/>
            </a:pPr>
            <a:r>
              <a:rPr lang="en-US" sz="2000" dirty="0"/>
              <a:t>Probability of dying before age 5 years per 1,000 live births, 2008</a:t>
            </a:r>
          </a:p>
        </p:txBody>
      </p:sp>
      <p:sp>
        <p:nvSpPr>
          <p:cNvPr id="29706" name="TextBox 15">
            <a:extLst>
              <a:ext uri="{FF2B5EF4-FFF2-40B4-BE49-F238E27FC236}">
                <a16:creationId xmlns:a16="http://schemas.microsoft.com/office/drawing/2014/main" id="{AEB8C0C0-A4C9-4DD9-BEDC-4C438E7E8255}"/>
              </a:ext>
            </a:extLst>
          </p:cNvPr>
          <p:cNvSpPr txBox="1">
            <a:spLocks noChangeArrowheads="1"/>
          </p:cNvSpPr>
          <p:nvPr/>
        </p:nvSpPr>
        <p:spPr bwMode="auto">
          <a:xfrm>
            <a:off x="1828800" y="5334000"/>
            <a:ext cx="6553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2000"/>
              <a:t>Female net primary school enrolment, 1990-1999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Date Placeholder 3">
            <a:extLst>
              <a:ext uri="{FF2B5EF4-FFF2-40B4-BE49-F238E27FC236}">
                <a16:creationId xmlns:a16="http://schemas.microsoft.com/office/drawing/2014/main" id="{BF2124E8-09AF-4A48-BB23-BE49E9F45E96}"/>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12/5/2006</a:t>
            </a:r>
          </a:p>
        </p:txBody>
      </p:sp>
      <p:sp>
        <p:nvSpPr>
          <p:cNvPr id="30723" name="Footer Placeholder 4">
            <a:extLst>
              <a:ext uri="{FF2B5EF4-FFF2-40B4-BE49-F238E27FC236}">
                <a16:creationId xmlns:a16="http://schemas.microsoft.com/office/drawing/2014/main" id="{E8142E64-4E0A-44A9-8E99-25E58CCAA5C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30724" name="Slide Number Placeholder 5">
            <a:extLst>
              <a:ext uri="{FF2B5EF4-FFF2-40B4-BE49-F238E27FC236}">
                <a16:creationId xmlns:a16="http://schemas.microsoft.com/office/drawing/2014/main" id="{01C19DED-C3AB-4686-A9EB-37BD33C7A4D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8ADC2301-56B7-4CB2-87DA-28ED087E58BE}" type="slidenum">
              <a:rPr lang="en-US" altLang="en-US" sz="1400"/>
              <a:pPr algn="r" eaLnBrk="1" hangingPunct="1"/>
              <a:t>29</a:t>
            </a:fld>
            <a:endParaRPr lang="en-US" altLang="en-US" sz="1400"/>
          </a:p>
        </p:txBody>
      </p:sp>
      <p:sp>
        <p:nvSpPr>
          <p:cNvPr id="30725" name="Rectangle 2">
            <a:extLst>
              <a:ext uri="{FF2B5EF4-FFF2-40B4-BE49-F238E27FC236}">
                <a16:creationId xmlns:a16="http://schemas.microsoft.com/office/drawing/2014/main" id="{47A97B51-D15F-47AE-B70E-3968DE461F1E}"/>
              </a:ext>
            </a:extLst>
          </p:cNvPr>
          <p:cNvSpPr>
            <a:spLocks noGrp="1" noChangeArrowheads="1"/>
          </p:cNvSpPr>
          <p:nvPr>
            <p:ph type="title"/>
          </p:nvPr>
        </p:nvSpPr>
        <p:spPr>
          <a:xfrm>
            <a:off x="685800" y="152400"/>
            <a:ext cx="7772400" cy="1143000"/>
          </a:xfrm>
        </p:spPr>
        <p:txBody>
          <a:bodyPr/>
          <a:lstStyle/>
          <a:p>
            <a:pPr eaLnBrk="1" hangingPunct="1"/>
            <a:r>
              <a:rPr lang="en-US" altLang="en-US"/>
              <a:t>World poverty and under-development affects health</a:t>
            </a:r>
            <a:endParaRPr lang="en-US" altLang="en-US" sz="7200"/>
          </a:p>
        </p:txBody>
      </p:sp>
      <p:sp>
        <p:nvSpPr>
          <p:cNvPr id="30726" name="Rectangle 3">
            <a:extLst>
              <a:ext uri="{FF2B5EF4-FFF2-40B4-BE49-F238E27FC236}">
                <a16:creationId xmlns:a16="http://schemas.microsoft.com/office/drawing/2014/main" id="{29CA4132-4F25-4A08-B20C-E582C38371B1}"/>
              </a:ext>
            </a:extLst>
          </p:cNvPr>
          <p:cNvSpPr>
            <a:spLocks noGrp="1" noChangeArrowheads="1"/>
          </p:cNvSpPr>
          <p:nvPr>
            <p:ph type="body" idx="1"/>
          </p:nvPr>
        </p:nvSpPr>
        <p:spPr>
          <a:xfrm>
            <a:off x="533400" y="5334000"/>
            <a:ext cx="8077200" cy="838200"/>
          </a:xfrm>
        </p:spPr>
        <p:txBody>
          <a:bodyPr/>
          <a:lstStyle/>
          <a:p>
            <a:pPr eaLnBrk="1" hangingPunct="1">
              <a:buFontTx/>
              <a:buNone/>
            </a:pPr>
            <a:r>
              <a:rPr lang="en-US" altLang="en-US" sz="2200"/>
              <a:t>Rye Barcott, UNC-CH, May 2001, as an undergraduate in Kibera, Kenya (UNC-CH </a:t>
            </a:r>
            <a:r>
              <a:rPr lang="en-US" altLang="en-US" sz="2200" i="1"/>
              <a:t>Endeavors</a:t>
            </a:r>
            <a:r>
              <a:rPr lang="en-US" altLang="en-US" sz="2200"/>
              <a:t>, Spring 2001, p14)</a:t>
            </a:r>
          </a:p>
        </p:txBody>
      </p:sp>
      <p:pic>
        <p:nvPicPr>
          <p:cNvPr id="30727" name="Picture 5" descr="Kibera">
            <a:extLst>
              <a:ext uri="{FF2B5EF4-FFF2-40B4-BE49-F238E27FC236}">
                <a16:creationId xmlns:a16="http://schemas.microsoft.com/office/drawing/2014/main" id="{80E98794-2FE9-461C-9BA1-2BF0EEABE9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1295400"/>
            <a:ext cx="58674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2">
            <a:extLst>
              <a:ext uri="{FF2B5EF4-FFF2-40B4-BE49-F238E27FC236}">
                <a16:creationId xmlns:a16="http://schemas.microsoft.com/office/drawing/2014/main" id="{1E6CAAB7-5A5C-4E06-B789-BDF2B02BC8B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12/2/2001</a:t>
            </a:r>
          </a:p>
        </p:txBody>
      </p:sp>
      <p:sp>
        <p:nvSpPr>
          <p:cNvPr id="4099" name="Footer Placeholder 3">
            <a:extLst>
              <a:ext uri="{FF2B5EF4-FFF2-40B4-BE49-F238E27FC236}">
                <a16:creationId xmlns:a16="http://schemas.microsoft.com/office/drawing/2014/main" id="{4B81944F-999D-4B6B-B65F-CABF3A1D44C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4100" name="Slide Number Placeholder 4">
            <a:extLst>
              <a:ext uri="{FF2B5EF4-FFF2-40B4-BE49-F238E27FC236}">
                <a16:creationId xmlns:a16="http://schemas.microsoft.com/office/drawing/2014/main" id="{EEBFF5E8-462F-4A42-AC5F-9C50629398D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6EDD0671-927E-4604-BABC-1085FA1F753F}" type="slidenum">
              <a:rPr lang="en-US" altLang="en-US" sz="1400"/>
              <a:pPr algn="r" eaLnBrk="1" hangingPunct="1"/>
              <a:t>3</a:t>
            </a:fld>
            <a:endParaRPr lang="en-US" altLang="en-US" sz="1400"/>
          </a:p>
        </p:txBody>
      </p:sp>
      <p:sp>
        <p:nvSpPr>
          <p:cNvPr id="4101" name="Rectangle 2">
            <a:extLst>
              <a:ext uri="{FF2B5EF4-FFF2-40B4-BE49-F238E27FC236}">
                <a16:creationId xmlns:a16="http://schemas.microsoft.com/office/drawing/2014/main" id="{FD226644-63A8-474B-9DB5-6E75AF820618}"/>
              </a:ext>
            </a:extLst>
          </p:cNvPr>
          <p:cNvSpPr>
            <a:spLocks noGrp="1" noChangeArrowheads="1"/>
          </p:cNvSpPr>
          <p:nvPr>
            <p:ph type="title"/>
          </p:nvPr>
        </p:nvSpPr>
        <p:spPr/>
        <p:txBody>
          <a:bodyPr/>
          <a:lstStyle/>
          <a:p>
            <a:pPr eaLnBrk="1" hangingPunct="1"/>
            <a:endParaRPr lang="en-US" altLang="en-US"/>
          </a:p>
        </p:txBody>
      </p:sp>
      <p:sp>
        <p:nvSpPr>
          <p:cNvPr id="4102" name="Text Box 3">
            <a:extLst>
              <a:ext uri="{FF2B5EF4-FFF2-40B4-BE49-F238E27FC236}">
                <a16:creationId xmlns:a16="http://schemas.microsoft.com/office/drawing/2014/main" id="{F581F4D2-9E52-413F-87DE-482DBF2D7E7C}"/>
              </a:ext>
            </a:extLst>
          </p:cNvPr>
          <p:cNvSpPr txBox="1">
            <a:spLocks noChangeArrowheads="1"/>
          </p:cNvSpPr>
          <p:nvPr/>
        </p:nvSpPr>
        <p:spPr bwMode="auto">
          <a:xfrm>
            <a:off x="3352800" y="3429000"/>
            <a:ext cx="3276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pPr>
            <a:r>
              <a:rPr lang="en-US" altLang="en-US">
                <a:latin typeface="Script"/>
              </a:rPr>
              <a:t>“</a:t>
            </a:r>
            <a:endParaRPr lang="en-US" altLang="en-US" sz="4000" b="1">
              <a:latin typeface="Script"/>
            </a:endParaRPr>
          </a:p>
        </p:txBody>
      </p:sp>
      <p:sp>
        <p:nvSpPr>
          <p:cNvPr id="4103" name="Text Box 4">
            <a:extLst>
              <a:ext uri="{FF2B5EF4-FFF2-40B4-BE49-F238E27FC236}">
                <a16:creationId xmlns:a16="http://schemas.microsoft.com/office/drawing/2014/main" id="{384EF224-D456-4CEC-A426-E0550EC75853}"/>
              </a:ext>
            </a:extLst>
          </p:cNvPr>
          <p:cNvSpPr txBox="1">
            <a:spLocks noChangeArrowheads="1"/>
          </p:cNvSpPr>
          <p:nvPr/>
        </p:nvSpPr>
        <p:spPr bwMode="auto">
          <a:xfrm>
            <a:off x="1828800" y="205740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pPr>
            <a:endParaRPr lang="en-US" altLang="en-US"/>
          </a:p>
        </p:txBody>
      </p:sp>
      <p:pic>
        <p:nvPicPr>
          <p:cNvPr id="4104" name="Picture 5" descr="052600peep">
            <a:extLst>
              <a:ext uri="{FF2B5EF4-FFF2-40B4-BE49-F238E27FC236}">
                <a16:creationId xmlns:a16="http://schemas.microsoft.com/office/drawing/2014/main" id="{6204313D-56EE-4522-9871-BCDBEF6BC33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304800"/>
            <a:ext cx="7467600" cy="601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a:extLst>
              <a:ext uri="{FF2B5EF4-FFF2-40B4-BE49-F238E27FC236}">
                <a16:creationId xmlns:a16="http://schemas.microsoft.com/office/drawing/2014/main" id="{23830430-1900-429D-A8E7-69476C652D1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11/29/2010</a:t>
            </a:r>
          </a:p>
        </p:txBody>
      </p:sp>
      <p:sp>
        <p:nvSpPr>
          <p:cNvPr id="31747" name="Footer Placeholder 4">
            <a:extLst>
              <a:ext uri="{FF2B5EF4-FFF2-40B4-BE49-F238E27FC236}">
                <a16:creationId xmlns:a16="http://schemas.microsoft.com/office/drawing/2014/main" id="{6F17F5CE-C030-4E6C-9F47-1B1BDCC662D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31748" name="Slide Number Placeholder 5">
            <a:extLst>
              <a:ext uri="{FF2B5EF4-FFF2-40B4-BE49-F238E27FC236}">
                <a16:creationId xmlns:a16="http://schemas.microsoft.com/office/drawing/2014/main" id="{D0D5A889-469A-4FA6-8AB3-F6E83CA40E9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C5C88CE6-DFCD-41C5-AC11-F7DADE950B54}" type="slidenum">
              <a:rPr lang="en-US" altLang="en-US" sz="1400"/>
              <a:pPr algn="r" eaLnBrk="1" hangingPunct="1"/>
              <a:t>30</a:t>
            </a:fld>
            <a:endParaRPr lang="en-US" altLang="en-US" sz="1400"/>
          </a:p>
        </p:txBody>
      </p:sp>
      <p:sp>
        <p:nvSpPr>
          <p:cNvPr id="38917" name="Rectangle 2">
            <a:extLst>
              <a:ext uri="{FF2B5EF4-FFF2-40B4-BE49-F238E27FC236}">
                <a16:creationId xmlns:a16="http://schemas.microsoft.com/office/drawing/2014/main" id="{0DAEE452-387F-4698-9357-AD483B6B1162}"/>
              </a:ext>
            </a:extLst>
          </p:cNvPr>
          <p:cNvSpPr>
            <a:spLocks noGrp="1" noChangeArrowheads="1"/>
          </p:cNvSpPr>
          <p:nvPr>
            <p:ph type="title"/>
          </p:nvPr>
        </p:nvSpPr>
        <p:spPr>
          <a:xfrm>
            <a:off x="685800" y="228600"/>
            <a:ext cx="7772400" cy="1143000"/>
          </a:xfrm>
        </p:spPr>
        <p:txBody>
          <a:bodyPr>
            <a:normAutofit fontScale="90000"/>
          </a:bodyPr>
          <a:lstStyle/>
          <a:p>
            <a:pPr eaLnBrk="1" hangingPunct="1">
              <a:defRPr/>
            </a:pPr>
            <a:r>
              <a:rPr lang="en-US" dirty="0"/>
              <a:t>World Health Statistics 2010 </a:t>
            </a:r>
            <a:br>
              <a:rPr lang="en-US" dirty="0"/>
            </a:br>
            <a:r>
              <a:rPr lang="en-US" dirty="0"/>
              <a:t>– Life expectancy at birth (2008)</a:t>
            </a:r>
            <a:endParaRPr lang="en-US" sz="7200" dirty="0"/>
          </a:p>
        </p:txBody>
      </p:sp>
      <p:sp>
        <p:nvSpPr>
          <p:cNvPr id="31750" name="Rectangle 3">
            <a:extLst>
              <a:ext uri="{FF2B5EF4-FFF2-40B4-BE49-F238E27FC236}">
                <a16:creationId xmlns:a16="http://schemas.microsoft.com/office/drawing/2014/main" id="{07DD12BB-4357-498E-A932-2E7C393709B6}"/>
              </a:ext>
            </a:extLst>
          </p:cNvPr>
          <p:cNvSpPr>
            <a:spLocks noGrp="1" noChangeArrowheads="1"/>
          </p:cNvSpPr>
          <p:nvPr>
            <p:ph type="body" idx="1"/>
          </p:nvPr>
        </p:nvSpPr>
        <p:spPr>
          <a:xfrm>
            <a:off x="533400" y="1676400"/>
            <a:ext cx="8229600" cy="4114800"/>
          </a:xfrm>
        </p:spPr>
        <p:txBody>
          <a:bodyPr/>
          <a:lstStyle/>
          <a:p>
            <a:pPr eaLnBrk="1" hangingPunct="1">
              <a:spcBef>
                <a:spcPct val="60000"/>
              </a:spcBef>
            </a:pPr>
            <a:r>
              <a:rPr lang="en-US" altLang="en-US"/>
              <a:t>Global: 66 yrs (men), 70 yrs (women)</a:t>
            </a:r>
          </a:p>
          <a:p>
            <a:pPr eaLnBrk="1" hangingPunct="1">
              <a:spcBef>
                <a:spcPts val="1200"/>
              </a:spcBef>
            </a:pPr>
            <a:r>
              <a:rPr lang="en-US" altLang="en-US"/>
              <a:t>Across WHO regions*: </a:t>
            </a:r>
            <a:r>
              <a:rPr lang="en-US" altLang="en-US">
                <a:solidFill>
                  <a:srgbClr val="FF0000"/>
                </a:solidFill>
              </a:rPr>
              <a:t>53</a:t>
            </a:r>
            <a:r>
              <a:rPr lang="en-US" altLang="en-US"/>
              <a:t>-76</a:t>
            </a:r>
          </a:p>
          <a:p>
            <a:pPr eaLnBrk="1" hangingPunct="1">
              <a:spcBef>
                <a:spcPts val="1200"/>
              </a:spcBef>
            </a:pPr>
            <a:r>
              <a:rPr lang="en-US" altLang="en-US"/>
              <a:t>Increase since 1990*:</a:t>
            </a:r>
            <a:br>
              <a:rPr lang="en-US" altLang="en-US"/>
            </a:br>
            <a:r>
              <a:rPr lang="en-US" altLang="en-US"/>
              <a:t>   </a:t>
            </a:r>
            <a:r>
              <a:rPr lang="en-US" altLang="en-US">
                <a:solidFill>
                  <a:srgbClr val="FF0000"/>
                </a:solidFill>
              </a:rPr>
              <a:t>2 yrs</a:t>
            </a:r>
            <a:r>
              <a:rPr lang="en-US" altLang="en-US"/>
              <a:t> (Africa) – 7 yrs (S.E. Asia)</a:t>
            </a:r>
          </a:p>
          <a:p>
            <a:pPr eaLnBrk="1" hangingPunct="1">
              <a:spcBef>
                <a:spcPts val="1200"/>
              </a:spcBef>
            </a:pPr>
            <a:r>
              <a:rPr lang="en-US" altLang="en-US"/>
              <a:t>Range across country income groups*:</a:t>
            </a:r>
            <a:br>
              <a:rPr lang="en-US" altLang="en-US"/>
            </a:br>
            <a:r>
              <a:rPr lang="en-US" altLang="en-US"/>
              <a:t>   </a:t>
            </a:r>
            <a:r>
              <a:rPr lang="en-US" altLang="en-US">
                <a:solidFill>
                  <a:srgbClr val="FF0000"/>
                </a:solidFill>
              </a:rPr>
              <a:t>57</a:t>
            </a:r>
            <a:r>
              <a:rPr lang="en-US" altLang="en-US"/>
              <a:t> years - 80 years</a:t>
            </a:r>
          </a:p>
        </p:txBody>
      </p:sp>
      <p:sp>
        <p:nvSpPr>
          <p:cNvPr id="31751" name="TextBox 6">
            <a:extLst>
              <a:ext uri="{FF2B5EF4-FFF2-40B4-BE49-F238E27FC236}">
                <a16:creationId xmlns:a16="http://schemas.microsoft.com/office/drawing/2014/main" id="{8A53AE0B-708F-4E40-9066-2F46503A62A9}"/>
              </a:ext>
            </a:extLst>
          </p:cNvPr>
          <p:cNvSpPr txBox="1">
            <a:spLocks noChangeArrowheads="1"/>
          </p:cNvSpPr>
          <p:nvPr/>
        </p:nvSpPr>
        <p:spPr bwMode="auto">
          <a:xfrm>
            <a:off x="685800" y="5387975"/>
            <a:ext cx="80772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2000" dirty="0"/>
              <a:t>* Both sexes combined</a:t>
            </a:r>
          </a:p>
          <a:p>
            <a:pPr algn="l" eaLnBrk="1" hangingPunct="1"/>
            <a:r>
              <a:rPr lang="en-US" altLang="en-US" sz="2000" dirty="0"/>
              <a:t>Source:  www.who.int/whosis/whostat/EN_WHS10_Full.pdf</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Date Placeholder 3">
            <a:extLst>
              <a:ext uri="{FF2B5EF4-FFF2-40B4-BE49-F238E27FC236}">
                <a16:creationId xmlns:a16="http://schemas.microsoft.com/office/drawing/2014/main" id="{5990AADE-B4D0-4100-AAE4-1CDB5B9B541F}"/>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11/29/2010</a:t>
            </a:r>
          </a:p>
        </p:txBody>
      </p:sp>
      <p:sp>
        <p:nvSpPr>
          <p:cNvPr id="32771" name="Footer Placeholder 4">
            <a:extLst>
              <a:ext uri="{FF2B5EF4-FFF2-40B4-BE49-F238E27FC236}">
                <a16:creationId xmlns:a16="http://schemas.microsoft.com/office/drawing/2014/main" id="{CD932CC0-F13A-4CBB-937E-03C3AE2A593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32772" name="Slide Number Placeholder 5">
            <a:extLst>
              <a:ext uri="{FF2B5EF4-FFF2-40B4-BE49-F238E27FC236}">
                <a16:creationId xmlns:a16="http://schemas.microsoft.com/office/drawing/2014/main" id="{08C06EFF-39DF-4B73-9092-CA328CEF48C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32E84F37-0A79-4FB7-9F1A-2BEF8BAFE126}" type="slidenum">
              <a:rPr lang="en-US" altLang="en-US" sz="1400"/>
              <a:pPr algn="r" eaLnBrk="1" hangingPunct="1"/>
              <a:t>31</a:t>
            </a:fld>
            <a:endParaRPr lang="en-US" altLang="en-US" sz="1400"/>
          </a:p>
        </p:txBody>
      </p:sp>
      <p:sp>
        <p:nvSpPr>
          <p:cNvPr id="38917" name="Rectangle 2">
            <a:extLst>
              <a:ext uri="{FF2B5EF4-FFF2-40B4-BE49-F238E27FC236}">
                <a16:creationId xmlns:a16="http://schemas.microsoft.com/office/drawing/2014/main" id="{01C5B35C-E1C3-4DC3-AD9E-3FA30C648599}"/>
              </a:ext>
            </a:extLst>
          </p:cNvPr>
          <p:cNvSpPr>
            <a:spLocks noGrp="1" noChangeArrowheads="1"/>
          </p:cNvSpPr>
          <p:nvPr>
            <p:ph type="title"/>
          </p:nvPr>
        </p:nvSpPr>
        <p:spPr>
          <a:xfrm>
            <a:off x="685800" y="228600"/>
            <a:ext cx="7772400" cy="1143000"/>
          </a:xfrm>
        </p:spPr>
        <p:txBody>
          <a:bodyPr>
            <a:normAutofit fontScale="90000"/>
          </a:bodyPr>
          <a:lstStyle/>
          <a:p>
            <a:pPr eaLnBrk="1" hangingPunct="1">
              <a:defRPr/>
            </a:pPr>
            <a:r>
              <a:rPr lang="en-US" dirty="0"/>
              <a:t>Years of life lost (YLL) due to premature mortality, 2004</a:t>
            </a:r>
            <a:endParaRPr lang="en-US" sz="7200" dirty="0"/>
          </a:p>
        </p:txBody>
      </p:sp>
      <p:sp>
        <p:nvSpPr>
          <p:cNvPr id="32774" name="TextBox 6">
            <a:extLst>
              <a:ext uri="{FF2B5EF4-FFF2-40B4-BE49-F238E27FC236}">
                <a16:creationId xmlns:a16="http://schemas.microsoft.com/office/drawing/2014/main" id="{183BE040-534A-4EDE-9FC7-1BE9FF0D9D2C}"/>
              </a:ext>
            </a:extLst>
          </p:cNvPr>
          <p:cNvSpPr txBox="1">
            <a:spLocks noChangeArrowheads="1"/>
          </p:cNvSpPr>
          <p:nvPr/>
        </p:nvSpPr>
        <p:spPr bwMode="auto">
          <a:xfrm>
            <a:off x="685800" y="5410200"/>
            <a:ext cx="8077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2000" dirty="0"/>
              <a:t>Source: Figure 9, www.who.int/whosis/whostat/EN_WHS10_Full.pdf</a:t>
            </a:r>
          </a:p>
        </p:txBody>
      </p:sp>
      <p:graphicFrame>
        <p:nvGraphicFramePr>
          <p:cNvPr id="15" name="Table 14">
            <a:extLst>
              <a:ext uri="{FF2B5EF4-FFF2-40B4-BE49-F238E27FC236}">
                <a16:creationId xmlns:a16="http://schemas.microsoft.com/office/drawing/2014/main" id="{A3DA4C3F-2692-4CD4-9107-8625BB8FD6B7}"/>
              </a:ext>
            </a:extLst>
          </p:cNvPr>
          <p:cNvGraphicFramePr>
            <a:graphicFrameLocks noGrp="1"/>
          </p:cNvGraphicFramePr>
          <p:nvPr/>
        </p:nvGraphicFramePr>
        <p:xfrm>
          <a:off x="533400" y="1676400"/>
          <a:ext cx="8153401" cy="3505201"/>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1843088">
                  <a:extLst>
                    <a:ext uri="{9D8B030D-6E8A-4147-A177-3AD203B41FA5}">
                      <a16:colId xmlns:a16="http://schemas.microsoft.com/office/drawing/2014/main" val="20001"/>
                    </a:ext>
                  </a:extLst>
                </a:gridCol>
                <a:gridCol w="1834515">
                  <a:extLst>
                    <a:ext uri="{9D8B030D-6E8A-4147-A177-3AD203B41FA5}">
                      <a16:colId xmlns:a16="http://schemas.microsoft.com/office/drawing/2014/main" val="20002"/>
                    </a:ext>
                  </a:extLst>
                </a:gridCol>
                <a:gridCol w="1732598">
                  <a:extLst>
                    <a:ext uri="{9D8B030D-6E8A-4147-A177-3AD203B41FA5}">
                      <a16:colId xmlns:a16="http://schemas.microsoft.com/office/drawing/2014/main" val="20003"/>
                    </a:ext>
                  </a:extLst>
                </a:gridCol>
              </a:tblGrid>
              <a:tr h="1073266">
                <a:tc>
                  <a:txBody>
                    <a:bodyPr/>
                    <a:lstStyle/>
                    <a:p>
                      <a:pPr algn="l"/>
                      <a:r>
                        <a:rPr lang="en-US" sz="2400" baseline="0" dirty="0"/>
                        <a:t>Cause  of death broad category</a:t>
                      </a:r>
                    </a:p>
                  </a:txBody>
                  <a:tcPr anchor="ctr"/>
                </a:tc>
                <a:tc>
                  <a:txBody>
                    <a:bodyPr/>
                    <a:lstStyle/>
                    <a:p>
                      <a:r>
                        <a:rPr lang="en-US" sz="2400" baseline="0" dirty="0"/>
                        <a:t>Low income</a:t>
                      </a:r>
                    </a:p>
                  </a:txBody>
                  <a:tcPr anchor="ctr" anchorCtr="1"/>
                </a:tc>
                <a:tc>
                  <a:txBody>
                    <a:bodyPr/>
                    <a:lstStyle/>
                    <a:p>
                      <a:r>
                        <a:rPr lang="en-US" sz="2400" baseline="0" dirty="0"/>
                        <a:t>Middle income</a:t>
                      </a:r>
                    </a:p>
                  </a:txBody>
                  <a:tcPr anchor="ctr" anchorCtr="1"/>
                </a:tc>
                <a:tc>
                  <a:txBody>
                    <a:bodyPr/>
                    <a:lstStyle/>
                    <a:p>
                      <a:r>
                        <a:rPr lang="en-US" sz="2400" baseline="0" dirty="0"/>
                        <a:t>High income</a:t>
                      </a:r>
                    </a:p>
                  </a:txBody>
                  <a:tcPr anchor="ctr" anchorCtr="1"/>
                </a:tc>
                <a:extLst>
                  <a:ext uri="{0D108BD9-81ED-4DB2-BD59-A6C34878D82A}">
                    <a16:rowId xmlns:a16="http://schemas.microsoft.com/office/drawing/2014/main" val="10000"/>
                  </a:ext>
                </a:extLst>
              </a:tr>
              <a:tr h="566493">
                <a:tc>
                  <a:txBody>
                    <a:bodyPr/>
                    <a:lstStyle/>
                    <a:p>
                      <a:r>
                        <a:rPr lang="en-US" sz="2400" baseline="0" dirty="0"/>
                        <a:t>Injury</a:t>
                      </a:r>
                    </a:p>
                  </a:txBody>
                  <a:tcPr/>
                </a:tc>
                <a:tc>
                  <a:txBody>
                    <a:bodyPr/>
                    <a:lstStyle/>
                    <a:p>
                      <a:pPr algn="ctr"/>
                      <a:r>
                        <a:rPr lang="en-US" sz="2400" baseline="0" dirty="0"/>
                        <a:t>10%</a:t>
                      </a:r>
                    </a:p>
                  </a:txBody>
                  <a:tcPr/>
                </a:tc>
                <a:tc>
                  <a:txBody>
                    <a:bodyPr/>
                    <a:lstStyle/>
                    <a:p>
                      <a:pPr algn="ctr"/>
                      <a:r>
                        <a:rPr lang="en-US" sz="2400" baseline="0" dirty="0"/>
                        <a:t>22%</a:t>
                      </a:r>
                    </a:p>
                  </a:txBody>
                  <a:tcPr/>
                </a:tc>
                <a:tc>
                  <a:txBody>
                    <a:bodyPr/>
                    <a:lstStyle/>
                    <a:p>
                      <a:pPr algn="ctr"/>
                      <a:r>
                        <a:rPr lang="en-US" sz="2400" baseline="0" dirty="0"/>
                        <a:t>15%</a:t>
                      </a:r>
                    </a:p>
                  </a:txBody>
                  <a:tcPr/>
                </a:tc>
                <a:extLst>
                  <a:ext uri="{0D108BD9-81ED-4DB2-BD59-A6C34878D82A}">
                    <a16:rowId xmlns:a16="http://schemas.microsoft.com/office/drawing/2014/main" val="10001"/>
                  </a:ext>
                </a:extLst>
              </a:tr>
              <a:tr h="621814">
                <a:tc>
                  <a:txBody>
                    <a:bodyPr/>
                    <a:lstStyle/>
                    <a:p>
                      <a:r>
                        <a:rPr lang="en-US" sz="2400" baseline="0" dirty="0" err="1"/>
                        <a:t>Noncommunicable</a:t>
                      </a:r>
                      <a:endParaRPr lang="en-US" sz="2400" baseline="0" dirty="0"/>
                    </a:p>
                  </a:txBody>
                  <a:tcPr/>
                </a:tc>
                <a:tc>
                  <a:txBody>
                    <a:bodyPr/>
                    <a:lstStyle/>
                    <a:p>
                      <a:pPr algn="ctr"/>
                      <a:r>
                        <a:rPr lang="en-US" sz="2400" baseline="0" dirty="0"/>
                        <a:t>21%</a:t>
                      </a:r>
                    </a:p>
                  </a:txBody>
                  <a:tcPr/>
                </a:tc>
                <a:tc>
                  <a:txBody>
                    <a:bodyPr/>
                    <a:lstStyle/>
                    <a:p>
                      <a:pPr algn="ctr"/>
                      <a:r>
                        <a:rPr lang="en-US" sz="2400" baseline="0" dirty="0"/>
                        <a:t>50%</a:t>
                      </a:r>
                    </a:p>
                  </a:txBody>
                  <a:tcPr/>
                </a:tc>
                <a:tc>
                  <a:txBody>
                    <a:bodyPr/>
                    <a:lstStyle/>
                    <a:p>
                      <a:pPr algn="ctr"/>
                      <a:r>
                        <a:rPr lang="en-US" sz="2400" baseline="0" dirty="0"/>
                        <a:t>77%</a:t>
                      </a:r>
                    </a:p>
                  </a:txBody>
                  <a:tcPr/>
                </a:tc>
                <a:extLst>
                  <a:ext uri="{0D108BD9-81ED-4DB2-BD59-A6C34878D82A}">
                    <a16:rowId xmlns:a16="http://schemas.microsoft.com/office/drawing/2014/main" val="10002"/>
                  </a:ext>
                </a:extLst>
              </a:tr>
              <a:tr h="621814">
                <a:tc>
                  <a:txBody>
                    <a:bodyPr/>
                    <a:lstStyle/>
                    <a:p>
                      <a:r>
                        <a:rPr lang="en-US" sz="2400" baseline="0" dirty="0"/>
                        <a:t>Communicable</a:t>
                      </a:r>
                    </a:p>
                  </a:txBody>
                  <a:tcPr/>
                </a:tc>
                <a:tc>
                  <a:txBody>
                    <a:bodyPr/>
                    <a:lstStyle/>
                    <a:p>
                      <a:pPr algn="ctr"/>
                      <a:r>
                        <a:rPr lang="en-US" sz="2400" baseline="0" dirty="0"/>
                        <a:t>69%</a:t>
                      </a:r>
                    </a:p>
                  </a:txBody>
                  <a:tcPr/>
                </a:tc>
                <a:tc>
                  <a:txBody>
                    <a:bodyPr/>
                    <a:lstStyle/>
                    <a:p>
                      <a:pPr algn="ctr"/>
                      <a:r>
                        <a:rPr lang="en-US" sz="2400" baseline="0" dirty="0"/>
                        <a:t>28%</a:t>
                      </a:r>
                    </a:p>
                  </a:txBody>
                  <a:tcPr/>
                </a:tc>
                <a:tc>
                  <a:txBody>
                    <a:bodyPr/>
                    <a:lstStyle/>
                    <a:p>
                      <a:pPr algn="ctr"/>
                      <a:r>
                        <a:rPr lang="en-US" sz="2400" baseline="0" dirty="0"/>
                        <a:t>8%</a:t>
                      </a:r>
                    </a:p>
                  </a:txBody>
                  <a:tcPr/>
                </a:tc>
                <a:extLst>
                  <a:ext uri="{0D108BD9-81ED-4DB2-BD59-A6C34878D82A}">
                    <a16:rowId xmlns:a16="http://schemas.microsoft.com/office/drawing/2014/main" val="10003"/>
                  </a:ext>
                </a:extLst>
              </a:tr>
              <a:tr h="621814">
                <a:tc>
                  <a:txBody>
                    <a:bodyPr/>
                    <a:lstStyle/>
                    <a:p>
                      <a:r>
                        <a:rPr lang="en-US" sz="2400" baseline="0" dirty="0">
                          <a:effectLst>
                            <a:outerShdw blurRad="38100" dist="38100" dir="2700000" algn="tl">
                              <a:srgbClr val="000000">
                                <a:alpha val="43137"/>
                              </a:srgbClr>
                            </a:outerShdw>
                          </a:effectLst>
                        </a:rPr>
                        <a:t>YLL per 1,000/yr</a:t>
                      </a:r>
                    </a:p>
                  </a:txBody>
                  <a:tcPr/>
                </a:tc>
                <a:tc>
                  <a:txBody>
                    <a:bodyPr/>
                    <a:lstStyle/>
                    <a:p>
                      <a:pPr algn="ctr"/>
                      <a:r>
                        <a:rPr lang="en-US" sz="2400" baseline="0" dirty="0">
                          <a:solidFill>
                            <a:srgbClr val="FF0000"/>
                          </a:solidFill>
                          <a:effectLst>
                            <a:outerShdw blurRad="38100" dist="38100" dir="2700000" algn="tl">
                              <a:srgbClr val="000000">
                                <a:alpha val="43137"/>
                              </a:srgbClr>
                            </a:outerShdw>
                          </a:effectLst>
                        </a:rPr>
                        <a:t>234</a:t>
                      </a:r>
                    </a:p>
                  </a:txBody>
                  <a:tcPr/>
                </a:tc>
                <a:tc>
                  <a:txBody>
                    <a:bodyPr/>
                    <a:lstStyle/>
                    <a:p>
                      <a:pPr algn="ctr"/>
                      <a:r>
                        <a:rPr lang="en-US" sz="2400" baseline="0" dirty="0">
                          <a:effectLst>
                            <a:outerShdw blurRad="38100" dist="38100" dir="2700000" algn="tl">
                              <a:srgbClr val="000000">
                                <a:alpha val="43137"/>
                              </a:srgbClr>
                            </a:outerShdw>
                          </a:effectLst>
                        </a:rPr>
                        <a:t>103</a:t>
                      </a:r>
                    </a:p>
                  </a:txBody>
                  <a:tcPr/>
                </a:tc>
                <a:tc>
                  <a:txBody>
                    <a:bodyPr/>
                    <a:lstStyle/>
                    <a:p>
                      <a:pPr algn="ctr"/>
                      <a:r>
                        <a:rPr lang="en-US" sz="2400" baseline="0" dirty="0">
                          <a:effectLst>
                            <a:outerShdw blurRad="38100" dist="38100" dir="2700000" algn="tl">
                              <a:srgbClr val="000000">
                                <a:alpha val="43137"/>
                              </a:srgbClr>
                            </a:outerShdw>
                          </a:effectLst>
                        </a:rPr>
                        <a:t>55</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ate Placeholder 3">
            <a:extLst>
              <a:ext uri="{FF2B5EF4-FFF2-40B4-BE49-F238E27FC236}">
                <a16:creationId xmlns:a16="http://schemas.microsoft.com/office/drawing/2014/main" id="{E63F634C-DA3F-410F-B404-F54A3C563FAB}"/>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11/29/2010</a:t>
            </a:r>
          </a:p>
        </p:txBody>
      </p:sp>
      <p:sp>
        <p:nvSpPr>
          <p:cNvPr id="33795" name="Footer Placeholder 4">
            <a:extLst>
              <a:ext uri="{FF2B5EF4-FFF2-40B4-BE49-F238E27FC236}">
                <a16:creationId xmlns:a16="http://schemas.microsoft.com/office/drawing/2014/main" id="{E88CF1EA-7FED-4E7C-A751-A68323B2867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33796" name="Slide Number Placeholder 5">
            <a:extLst>
              <a:ext uri="{FF2B5EF4-FFF2-40B4-BE49-F238E27FC236}">
                <a16:creationId xmlns:a16="http://schemas.microsoft.com/office/drawing/2014/main" id="{094D059B-CD2A-48CB-AB34-F0228911BCD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868F8072-63E7-4070-8565-12576197B24C}" type="slidenum">
              <a:rPr lang="en-US" altLang="en-US" sz="1400"/>
              <a:pPr algn="r" eaLnBrk="1" hangingPunct="1"/>
              <a:t>32</a:t>
            </a:fld>
            <a:endParaRPr lang="en-US" altLang="en-US" sz="1400"/>
          </a:p>
        </p:txBody>
      </p:sp>
      <p:sp>
        <p:nvSpPr>
          <p:cNvPr id="33797" name="Rectangle 2">
            <a:extLst>
              <a:ext uri="{FF2B5EF4-FFF2-40B4-BE49-F238E27FC236}">
                <a16:creationId xmlns:a16="http://schemas.microsoft.com/office/drawing/2014/main" id="{540FAC55-33C7-4E02-8834-2C6373161B7A}"/>
              </a:ext>
            </a:extLst>
          </p:cNvPr>
          <p:cNvSpPr>
            <a:spLocks noGrp="1" noChangeArrowheads="1"/>
          </p:cNvSpPr>
          <p:nvPr>
            <p:ph type="title"/>
          </p:nvPr>
        </p:nvSpPr>
        <p:spPr>
          <a:xfrm>
            <a:off x="685800" y="228600"/>
            <a:ext cx="7772400" cy="1143000"/>
          </a:xfrm>
        </p:spPr>
        <p:txBody>
          <a:bodyPr/>
          <a:lstStyle/>
          <a:p>
            <a:pPr eaLnBrk="1" hangingPunct="1"/>
            <a:r>
              <a:rPr lang="en-US" altLang="en-US"/>
              <a:t>World Health Statistics 2010 - HALE</a:t>
            </a:r>
            <a:endParaRPr lang="en-US" altLang="en-US" sz="7200"/>
          </a:p>
        </p:txBody>
      </p:sp>
      <p:sp>
        <p:nvSpPr>
          <p:cNvPr id="33798" name="Rectangle 3">
            <a:extLst>
              <a:ext uri="{FF2B5EF4-FFF2-40B4-BE49-F238E27FC236}">
                <a16:creationId xmlns:a16="http://schemas.microsoft.com/office/drawing/2014/main" id="{D77837CA-7263-4727-B2D0-959FDAB0B975}"/>
              </a:ext>
            </a:extLst>
          </p:cNvPr>
          <p:cNvSpPr>
            <a:spLocks noGrp="1" noChangeArrowheads="1"/>
          </p:cNvSpPr>
          <p:nvPr>
            <p:ph type="body" idx="1"/>
          </p:nvPr>
        </p:nvSpPr>
        <p:spPr>
          <a:xfrm>
            <a:off x="533400" y="1295400"/>
            <a:ext cx="8229600" cy="4114800"/>
          </a:xfrm>
        </p:spPr>
        <p:txBody>
          <a:bodyPr/>
          <a:lstStyle/>
          <a:p>
            <a:pPr eaLnBrk="1" hangingPunct="1">
              <a:spcBef>
                <a:spcPct val="60000"/>
              </a:spcBef>
            </a:pPr>
            <a:r>
              <a:rPr lang="en-US" altLang="en-US"/>
              <a:t>“Healthy life expectancy” (HALE) at birth:  the average number of years that a person could expect to live in “good health” by taking into account years lived in less than full health due to disease and/or injury</a:t>
            </a:r>
          </a:p>
          <a:p>
            <a:pPr eaLnBrk="1" hangingPunct="1">
              <a:spcBef>
                <a:spcPct val="60000"/>
              </a:spcBef>
            </a:pPr>
            <a:r>
              <a:rPr lang="en-US" altLang="en-US"/>
              <a:t>Global: Men: 58 years, Women: 61 years</a:t>
            </a:r>
          </a:p>
          <a:p>
            <a:pPr eaLnBrk="1" hangingPunct="1">
              <a:spcBef>
                <a:spcPct val="60000"/>
              </a:spcBef>
            </a:pPr>
            <a:r>
              <a:rPr lang="en-US" altLang="en-US"/>
              <a:t>Range by WHO region: </a:t>
            </a:r>
            <a:r>
              <a:rPr lang="en-US" altLang="en-US">
                <a:solidFill>
                  <a:srgbClr val="FF0000"/>
                </a:solidFill>
              </a:rPr>
              <a:t>45</a:t>
            </a:r>
            <a:r>
              <a:rPr lang="en-US" altLang="en-US"/>
              <a:t>-67 (both sexes)</a:t>
            </a:r>
          </a:p>
        </p:txBody>
      </p:sp>
      <p:sp>
        <p:nvSpPr>
          <p:cNvPr id="33799" name="TextBox 6">
            <a:extLst>
              <a:ext uri="{FF2B5EF4-FFF2-40B4-BE49-F238E27FC236}">
                <a16:creationId xmlns:a16="http://schemas.microsoft.com/office/drawing/2014/main" id="{BBD6D094-E154-4247-84A1-1DFA78F3A6E9}"/>
              </a:ext>
            </a:extLst>
          </p:cNvPr>
          <p:cNvSpPr txBox="1">
            <a:spLocks noChangeArrowheads="1"/>
          </p:cNvSpPr>
          <p:nvPr/>
        </p:nvSpPr>
        <p:spPr bwMode="auto">
          <a:xfrm>
            <a:off x="685800" y="5638800"/>
            <a:ext cx="8077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2000" dirty="0"/>
              <a:t>Source:  www.who.int/whosis/whostat/EN_WHS10_Full.pdf</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Date Placeholder 3">
            <a:extLst>
              <a:ext uri="{FF2B5EF4-FFF2-40B4-BE49-F238E27FC236}">
                <a16:creationId xmlns:a16="http://schemas.microsoft.com/office/drawing/2014/main" id="{7F87EF85-6CCC-46DD-94E1-9FC3B1272C1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11/29/2010</a:t>
            </a:r>
          </a:p>
        </p:txBody>
      </p:sp>
      <p:sp>
        <p:nvSpPr>
          <p:cNvPr id="34819" name="Footer Placeholder 4">
            <a:extLst>
              <a:ext uri="{FF2B5EF4-FFF2-40B4-BE49-F238E27FC236}">
                <a16:creationId xmlns:a16="http://schemas.microsoft.com/office/drawing/2014/main" id="{EA88CA13-F411-4216-95E8-4C1429C11D9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34820" name="Slide Number Placeholder 5">
            <a:extLst>
              <a:ext uri="{FF2B5EF4-FFF2-40B4-BE49-F238E27FC236}">
                <a16:creationId xmlns:a16="http://schemas.microsoft.com/office/drawing/2014/main" id="{701FEB0B-B133-4B60-B4D2-78913060507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B8C800D2-CC9E-4758-8421-96C0B672FFB5}" type="slidenum">
              <a:rPr lang="en-US" altLang="en-US" sz="1400"/>
              <a:pPr algn="r" eaLnBrk="1" hangingPunct="1"/>
              <a:t>33</a:t>
            </a:fld>
            <a:endParaRPr lang="en-US" altLang="en-US" sz="1400"/>
          </a:p>
        </p:txBody>
      </p:sp>
      <p:sp>
        <p:nvSpPr>
          <p:cNvPr id="34821" name="Rectangle 2">
            <a:extLst>
              <a:ext uri="{FF2B5EF4-FFF2-40B4-BE49-F238E27FC236}">
                <a16:creationId xmlns:a16="http://schemas.microsoft.com/office/drawing/2014/main" id="{DC807C75-9F05-4362-9DE5-6858A8693783}"/>
              </a:ext>
            </a:extLst>
          </p:cNvPr>
          <p:cNvSpPr>
            <a:spLocks noGrp="1" noChangeArrowheads="1"/>
          </p:cNvSpPr>
          <p:nvPr>
            <p:ph type="title"/>
          </p:nvPr>
        </p:nvSpPr>
        <p:spPr>
          <a:xfrm>
            <a:off x="685800" y="228600"/>
            <a:ext cx="7772400" cy="1143000"/>
          </a:xfrm>
        </p:spPr>
        <p:txBody>
          <a:bodyPr/>
          <a:lstStyle/>
          <a:p>
            <a:pPr eaLnBrk="1" hangingPunct="1"/>
            <a:r>
              <a:rPr lang="en-US" altLang="en-US"/>
              <a:t>Mortality rate in children under 5</a:t>
            </a:r>
            <a:endParaRPr lang="en-US" altLang="en-US" sz="7200"/>
          </a:p>
        </p:txBody>
      </p:sp>
      <p:sp>
        <p:nvSpPr>
          <p:cNvPr id="34822" name="Rectangle 3">
            <a:extLst>
              <a:ext uri="{FF2B5EF4-FFF2-40B4-BE49-F238E27FC236}">
                <a16:creationId xmlns:a16="http://schemas.microsoft.com/office/drawing/2014/main" id="{A06757AE-1F2B-4790-B288-9D164DF86D4C}"/>
              </a:ext>
            </a:extLst>
          </p:cNvPr>
          <p:cNvSpPr>
            <a:spLocks noGrp="1" noChangeArrowheads="1"/>
          </p:cNvSpPr>
          <p:nvPr>
            <p:ph type="body" idx="1"/>
          </p:nvPr>
        </p:nvSpPr>
        <p:spPr>
          <a:xfrm>
            <a:off x="533400" y="1295400"/>
            <a:ext cx="8229600" cy="4114800"/>
          </a:xfrm>
        </p:spPr>
        <p:txBody>
          <a:bodyPr/>
          <a:lstStyle/>
          <a:p>
            <a:pPr eaLnBrk="1" hangingPunct="1">
              <a:spcBef>
                <a:spcPct val="60000"/>
              </a:spcBef>
              <a:buFontTx/>
              <a:buNone/>
            </a:pPr>
            <a:endParaRPr lang="en-US" altLang="en-US"/>
          </a:p>
        </p:txBody>
      </p:sp>
      <p:sp>
        <p:nvSpPr>
          <p:cNvPr id="34823" name="TextBox 6">
            <a:extLst>
              <a:ext uri="{FF2B5EF4-FFF2-40B4-BE49-F238E27FC236}">
                <a16:creationId xmlns:a16="http://schemas.microsoft.com/office/drawing/2014/main" id="{8824A149-1996-48BA-97CF-27E6D18AB77C}"/>
              </a:ext>
            </a:extLst>
          </p:cNvPr>
          <p:cNvSpPr txBox="1">
            <a:spLocks noChangeArrowheads="1"/>
          </p:cNvSpPr>
          <p:nvPr/>
        </p:nvSpPr>
        <p:spPr bwMode="auto">
          <a:xfrm>
            <a:off x="685800" y="5638800"/>
            <a:ext cx="8077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2000" dirty="0"/>
              <a:t>Source: Figure 8, www.who.int/whosis/whostat/EN_WHS10_Full.pdf</a:t>
            </a:r>
          </a:p>
        </p:txBody>
      </p:sp>
      <p:graphicFrame>
        <p:nvGraphicFramePr>
          <p:cNvPr id="34824" name="Chart 7">
            <a:extLst>
              <a:ext uri="{FF2B5EF4-FFF2-40B4-BE49-F238E27FC236}">
                <a16:creationId xmlns:a16="http://schemas.microsoft.com/office/drawing/2014/main" id="{EA8D369B-04DA-4172-99B3-8463BD90DE9F}"/>
              </a:ext>
            </a:extLst>
          </p:cNvPr>
          <p:cNvGraphicFramePr>
            <a:graphicFrameLocks/>
          </p:cNvGraphicFramePr>
          <p:nvPr/>
        </p:nvGraphicFramePr>
        <p:xfrm>
          <a:off x="1473200" y="1346200"/>
          <a:ext cx="6197600" cy="4165600"/>
        </p:xfrm>
        <a:graphic>
          <a:graphicData uri="http://schemas.openxmlformats.org/presentationml/2006/ole">
            <mc:AlternateContent xmlns:mc="http://schemas.openxmlformats.org/markup-compatibility/2006">
              <mc:Choice xmlns:v="urn:schemas-microsoft-com:vml" Requires="v">
                <p:oleObj spid="_x0000_s34827" r:id="rId4" imgW="6194073" imgH="4163929" progId="Excel.Chart.8">
                  <p:embed/>
                </p:oleObj>
              </mc:Choice>
              <mc:Fallback>
                <p:oleObj r:id="rId4" imgW="6194073" imgH="4163929" progId="Excel.Chart.8">
                  <p:embed/>
                  <p:pic>
                    <p:nvPicPr>
                      <p:cNvPr id="0" name="Chart 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3200" y="1346200"/>
                        <a:ext cx="6197600" cy="416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Date Placeholder 3">
            <a:extLst>
              <a:ext uri="{FF2B5EF4-FFF2-40B4-BE49-F238E27FC236}">
                <a16:creationId xmlns:a16="http://schemas.microsoft.com/office/drawing/2014/main" id="{9FA9B937-BFD4-4796-BB81-D984204C1DEF}"/>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10/29/2009</a:t>
            </a:r>
          </a:p>
        </p:txBody>
      </p:sp>
      <p:sp>
        <p:nvSpPr>
          <p:cNvPr id="35843" name="Footer Placeholder 4">
            <a:extLst>
              <a:ext uri="{FF2B5EF4-FFF2-40B4-BE49-F238E27FC236}">
                <a16:creationId xmlns:a16="http://schemas.microsoft.com/office/drawing/2014/main" id="{78A24EDD-ADF0-44B4-B0E4-CE4225679CA0}"/>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35844" name="Slide Number Placeholder 5">
            <a:extLst>
              <a:ext uri="{FF2B5EF4-FFF2-40B4-BE49-F238E27FC236}">
                <a16:creationId xmlns:a16="http://schemas.microsoft.com/office/drawing/2014/main" id="{68054FD7-172C-4BA5-99E0-6BE611F1E8B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C80EF355-805D-4EB1-B24D-1E2AB236A94C}" type="slidenum">
              <a:rPr lang="en-US" altLang="en-US" sz="1400"/>
              <a:pPr algn="r" eaLnBrk="1" hangingPunct="1"/>
              <a:t>34</a:t>
            </a:fld>
            <a:endParaRPr lang="en-US" altLang="en-US" sz="1400"/>
          </a:p>
        </p:txBody>
      </p:sp>
      <p:sp>
        <p:nvSpPr>
          <p:cNvPr id="35845" name="Rectangle 2">
            <a:extLst>
              <a:ext uri="{FF2B5EF4-FFF2-40B4-BE49-F238E27FC236}">
                <a16:creationId xmlns:a16="http://schemas.microsoft.com/office/drawing/2014/main" id="{54B5A9CC-B3E4-4B3B-B648-A3E4143280F8}"/>
              </a:ext>
            </a:extLst>
          </p:cNvPr>
          <p:cNvSpPr>
            <a:spLocks noGrp="1" noChangeArrowheads="1"/>
          </p:cNvSpPr>
          <p:nvPr>
            <p:ph type="title"/>
          </p:nvPr>
        </p:nvSpPr>
        <p:spPr>
          <a:xfrm>
            <a:off x="685800" y="76200"/>
            <a:ext cx="7772400" cy="1143000"/>
          </a:xfrm>
        </p:spPr>
        <p:txBody>
          <a:bodyPr/>
          <a:lstStyle/>
          <a:p>
            <a:pPr eaLnBrk="1" hangingPunct="1"/>
            <a:r>
              <a:rPr lang="en-US" altLang="en-US"/>
              <a:t>Malnourished children</a:t>
            </a:r>
            <a:endParaRPr lang="en-US" altLang="en-US" sz="7200"/>
          </a:p>
        </p:txBody>
      </p:sp>
      <p:sp>
        <p:nvSpPr>
          <p:cNvPr id="35846" name="Rectangle 3">
            <a:extLst>
              <a:ext uri="{FF2B5EF4-FFF2-40B4-BE49-F238E27FC236}">
                <a16:creationId xmlns:a16="http://schemas.microsoft.com/office/drawing/2014/main" id="{3941EABC-3A91-491A-8B72-1EE77C255E4A}"/>
              </a:ext>
            </a:extLst>
          </p:cNvPr>
          <p:cNvSpPr>
            <a:spLocks noGrp="1" noChangeArrowheads="1"/>
          </p:cNvSpPr>
          <p:nvPr>
            <p:ph type="body" idx="1"/>
          </p:nvPr>
        </p:nvSpPr>
        <p:spPr>
          <a:xfrm>
            <a:off x="533400" y="5105400"/>
            <a:ext cx="8077200" cy="838200"/>
          </a:xfrm>
        </p:spPr>
        <p:txBody>
          <a:bodyPr/>
          <a:lstStyle/>
          <a:p>
            <a:pPr eaLnBrk="1" hangingPunct="1">
              <a:lnSpc>
                <a:spcPct val="90000"/>
              </a:lnSpc>
              <a:buFontTx/>
              <a:buNone/>
            </a:pPr>
            <a:r>
              <a:rPr lang="en-US" altLang="en-US" sz="2800"/>
              <a:t>Source:  “Response to hunger tests new priorities”, </a:t>
            </a:r>
            <a:r>
              <a:rPr lang="en-US" altLang="en-US" sz="2800" i="1"/>
              <a:t>Population Today</a:t>
            </a:r>
            <a:r>
              <a:rPr lang="en-US" altLang="en-US" sz="2800"/>
              <a:t>, Nov-Dec 2001:8</a:t>
            </a:r>
          </a:p>
        </p:txBody>
      </p:sp>
      <p:pic>
        <p:nvPicPr>
          <p:cNvPr id="35847" name="Picture 5" descr="Graph-MalnourishedChildren">
            <a:extLst>
              <a:ext uri="{FF2B5EF4-FFF2-40B4-BE49-F238E27FC236}">
                <a16:creationId xmlns:a16="http://schemas.microsoft.com/office/drawing/2014/main" id="{9512892E-7FA1-4704-880F-6AB2129D64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1143000"/>
            <a:ext cx="4114800" cy="398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ate Placeholder 3">
            <a:extLst>
              <a:ext uri="{FF2B5EF4-FFF2-40B4-BE49-F238E27FC236}">
                <a16:creationId xmlns:a16="http://schemas.microsoft.com/office/drawing/2014/main" id="{99CCBD66-E871-46E4-9844-21B658278E45}"/>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12/2/2001</a:t>
            </a:r>
          </a:p>
        </p:txBody>
      </p:sp>
      <p:sp>
        <p:nvSpPr>
          <p:cNvPr id="36867" name="Footer Placeholder 4">
            <a:extLst>
              <a:ext uri="{FF2B5EF4-FFF2-40B4-BE49-F238E27FC236}">
                <a16:creationId xmlns:a16="http://schemas.microsoft.com/office/drawing/2014/main" id="{E9346A07-B946-46CD-A13C-3FD7DFBA5FD1}"/>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36868" name="Slide Number Placeholder 5">
            <a:extLst>
              <a:ext uri="{FF2B5EF4-FFF2-40B4-BE49-F238E27FC236}">
                <a16:creationId xmlns:a16="http://schemas.microsoft.com/office/drawing/2014/main" id="{C65C9C5B-8492-4F05-BB31-13E9CB13C6F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009F501C-82A1-482C-8643-9840E0CEF96B}" type="slidenum">
              <a:rPr lang="en-US" altLang="en-US" sz="1400"/>
              <a:pPr algn="r" eaLnBrk="1" hangingPunct="1"/>
              <a:t>35</a:t>
            </a:fld>
            <a:endParaRPr lang="en-US" altLang="en-US" sz="1400"/>
          </a:p>
        </p:txBody>
      </p:sp>
      <p:sp>
        <p:nvSpPr>
          <p:cNvPr id="36869" name="Rectangle 2">
            <a:extLst>
              <a:ext uri="{FF2B5EF4-FFF2-40B4-BE49-F238E27FC236}">
                <a16:creationId xmlns:a16="http://schemas.microsoft.com/office/drawing/2014/main" id="{C42C4E66-71D1-4F9E-8C33-11E84989AB04}"/>
              </a:ext>
            </a:extLst>
          </p:cNvPr>
          <p:cNvSpPr>
            <a:spLocks noGrp="1" noChangeArrowheads="1"/>
          </p:cNvSpPr>
          <p:nvPr>
            <p:ph type="title"/>
          </p:nvPr>
        </p:nvSpPr>
        <p:spPr>
          <a:xfrm>
            <a:off x="533400" y="228600"/>
            <a:ext cx="7924800" cy="1143000"/>
          </a:xfrm>
        </p:spPr>
        <p:txBody>
          <a:bodyPr/>
          <a:lstStyle/>
          <a:p>
            <a:pPr eaLnBrk="1" hangingPunct="1"/>
            <a:r>
              <a:rPr lang="en-US" altLang="en-US"/>
              <a:t>World economic inequality</a:t>
            </a:r>
            <a:endParaRPr lang="en-US" altLang="en-US" sz="7200"/>
          </a:p>
        </p:txBody>
      </p:sp>
      <p:sp>
        <p:nvSpPr>
          <p:cNvPr id="36870" name="Rectangle 3">
            <a:extLst>
              <a:ext uri="{FF2B5EF4-FFF2-40B4-BE49-F238E27FC236}">
                <a16:creationId xmlns:a16="http://schemas.microsoft.com/office/drawing/2014/main" id="{8527D858-4B3E-4D17-9D89-43F796F68DC7}"/>
              </a:ext>
            </a:extLst>
          </p:cNvPr>
          <p:cNvSpPr>
            <a:spLocks noGrp="1" noChangeArrowheads="1"/>
          </p:cNvSpPr>
          <p:nvPr>
            <p:ph type="body" idx="1"/>
          </p:nvPr>
        </p:nvSpPr>
        <p:spPr>
          <a:xfrm>
            <a:off x="533400" y="1447800"/>
            <a:ext cx="8077200" cy="4114800"/>
          </a:xfrm>
        </p:spPr>
        <p:txBody>
          <a:bodyPr/>
          <a:lstStyle/>
          <a:p>
            <a:pPr eaLnBrk="1" hangingPunct="1">
              <a:spcBef>
                <a:spcPct val="60000"/>
              </a:spcBef>
            </a:pPr>
            <a:r>
              <a:rPr lang="en-US" altLang="en-US"/>
              <a:t>Marked increase in world income inequality</a:t>
            </a:r>
          </a:p>
          <a:p>
            <a:pPr eaLnBrk="1" hangingPunct="1">
              <a:spcBef>
                <a:spcPct val="60000"/>
              </a:spcBef>
            </a:pPr>
            <a:r>
              <a:rPr lang="en-US" altLang="en-US"/>
              <a:t>20% of world population has 84% of world income; 20% has 1.2% of income</a:t>
            </a:r>
          </a:p>
          <a:p>
            <a:pPr eaLnBrk="1" hangingPunct="1">
              <a:spcBef>
                <a:spcPct val="60000"/>
              </a:spcBef>
            </a:pPr>
            <a:r>
              <a:rPr lang="en-US" altLang="en-US"/>
              <a:t>International inequality in wealth and power underlies the degradation of the biosphere.</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Date Placeholder 3">
            <a:extLst>
              <a:ext uri="{FF2B5EF4-FFF2-40B4-BE49-F238E27FC236}">
                <a16:creationId xmlns:a16="http://schemas.microsoft.com/office/drawing/2014/main" id="{BF0B20A4-6C5E-4C09-9455-004A286CCD4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4/20/2009</a:t>
            </a:r>
          </a:p>
        </p:txBody>
      </p:sp>
      <p:sp>
        <p:nvSpPr>
          <p:cNvPr id="37891" name="Footer Placeholder 4">
            <a:extLst>
              <a:ext uri="{FF2B5EF4-FFF2-40B4-BE49-F238E27FC236}">
                <a16:creationId xmlns:a16="http://schemas.microsoft.com/office/drawing/2014/main" id="{1AAB2341-50D3-486B-A4A2-E54EE5A58D90}"/>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37892" name="Slide Number Placeholder 5">
            <a:extLst>
              <a:ext uri="{FF2B5EF4-FFF2-40B4-BE49-F238E27FC236}">
                <a16:creationId xmlns:a16="http://schemas.microsoft.com/office/drawing/2014/main" id="{44AF8BD0-DD63-4E44-A900-DE924162EB6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7ACDEFF5-A888-47CE-99B6-F39223424AFB}" type="slidenum">
              <a:rPr lang="en-US" altLang="en-US" sz="1400"/>
              <a:pPr algn="r" eaLnBrk="1" hangingPunct="1"/>
              <a:t>36</a:t>
            </a:fld>
            <a:endParaRPr lang="en-US" altLang="en-US" sz="1400"/>
          </a:p>
        </p:txBody>
      </p:sp>
      <p:sp>
        <p:nvSpPr>
          <p:cNvPr id="37893" name="Rectangle 2">
            <a:extLst>
              <a:ext uri="{FF2B5EF4-FFF2-40B4-BE49-F238E27FC236}">
                <a16:creationId xmlns:a16="http://schemas.microsoft.com/office/drawing/2014/main" id="{41326376-F3CA-4E89-96BF-43FC8938604B}"/>
              </a:ext>
            </a:extLst>
          </p:cNvPr>
          <p:cNvSpPr>
            <a:spLocks noGrp="1" noChangeArrowheads="1"/>
          </p:cNvSpPr>
          <p:nvPr>
            <p:ph type="title"/>
          </p:nvPr>
        </p:nvSpPr>
        <p:spPr>
          <a:xfrm>
            <a:off x="381000" y="228600"/>
            <a:ext cx="8382000" cy="1143000"/>
          </a:xfrm>
        </p:spPr>
        <p:txBody>
          <a:bodyPr/>
          <a:lstStyle/>
          <a:p>
            <a:pPr eaLnBrk="1" hangingPunct="1"/>
            <a:r>
              <a:rPr lang="en-US" altLang="en-US"/>
              <a:t>The rich get richer and the poor get . . .</a:t>
            </a:r>
          </a:p>
        </p:txBody>
      </p:sp>
      <p:sp>
        <p:nvSpPr>
          <p:cNvPr id="37894" name="Rectangle 3">
            <a:extLst>
              <a:ext uri="{FF2B5EF4-FFF2-40B4-BE49-F238E27FC236}">
                <a16:creationId xmlns:a16="http://schemas.microsoft.com/office/drawing/2014/main" id="{4A9F95AB-17A8-4632-8A44-EEABC6F67515}"/>
              </a:ext>
            </a:extLst>
          </p:cNvPr>
          <p:cNvSpPr>
            <a:spLocks noGrp="1" noChangeArrowheads="1"/>
          </p:cNvSpPr>
          <p:nvPr>
            <p:ph type="body" idx="1"/>
          </p:nvPr>
        </p:nvSpPr>
        <p:spPr>
          <a:xfrm>
            <a:off x="609600" y="1524000"/>
            <a:ext cx="8077200" cy="4114800"/>
          </a:xfrm>
        </p:spPr>
        <p:txBody>
          <a:bodyPr/>
          <a:lstStyle/>
          <a:p>
            <a:pPr marL="0" indent="4763" eaLnBrk="1" hangingPunct="1">
              <a:buFontTx/>
              <a:buNone/>
            </a:pPr>
            <a:r>
              <a:rPr lang="en-US" altLang="en-US"/>
              <a:t>“Wealthy countries give 1 billion U.S. dollars per year in agricultural aid to developing countries, while they subsidize their own agriculture with nearly 1 billion U.S. dollars per day {(10), p. 130}.” </a:t>
            </a:r>
          </a:p>
          <a:p>
            <a:pPr marL="0" indent="4763" eaLnBrk="1" hangingPunct="1">
              <a:lnSpc>
                <a:spcPct val="90000"/>
              </a:lnSpc>
              <a:buFontTx/>
              <a:buNone/>
            </a:pPr>
            <a:r>
              <a:rPr lang="fr-FR" altLang="en-US" sz="2400" i="1"/>
              <a:t>10: UN Development Programme, http://hdr.undp.org/en/reports/global/hdr2005/</a:t>
            </a:r>
          </a:p>
          <a:p>
            <a:pPr marL="0" indent="4763" eaLnBrk="1" hangingPunct="1">
              <a:lnSpc>
                <a:spcPct val="90000"/>
              </a:lnSpc>
              <a:buFontTx/>
              <a:buNone/>
            </a:pPr>
            <a:endParaRPr lang="en-US" altLang="en-US" sz="2400"/>
          </a:p>
          <a:p>
            <a:pPr marL="0" indent="4763" algn="r" eaLnBrk="1" hangingPunct="1">
              <a:lnSpc>
                <a:spcPct val="90000"/>
              </a:lnSpc>
              <a:buFontTx/>
              <a:buNone/>
            </a:pPr>
            <a:r>
              <a:rPr lang="en-US" altLang="en-US" sz="2400"/>
              <a:t>Quoted by Per Lindskog,</a:t>
            </a:r>
            <a:r>
              <a:rPr lang="en-US" altLang="en-US" sz="2400" i="1"/>
              <a:t>Science</a:t>
            </a:r>
            <a:r>
              <a:rPr lang="en-US" altLang="en-US" sz="2400"/>
              <a:t> 16 Dec 2005;310:1768</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CBE85466-712E-46C0-8BC4-EB8E02C39911}"/>
              </a:ext>
            </a:extLst>
          </p:cNvPr>
          <p:cNvSpPr>
            <a:spLocks noGrp="1"/>
          </p:cNvSpPr>
          <p:nvPr>
            <p:ph type="title"/>
          </p:nvPr>
        </p:nvSpPr>
        <p:spPr>
          <a:xfrm>
            <a:off x="685800" y="304800"/>
            <a:ext cx="7772400" cy="1143000"/>
          </a:xfrm>
        </p:spPr>
        <p:txBody>
          <a:bodyPr/>
          <a:lstStyle/>
          <a:p>
            <a:r>
              <a:rPr lang="en-US" altLang="en-US"/>
              <a:t>Corporate behavioral pathogens</a:t>
            </a:r>
          </a:p>
        </p:txBody>
      </p:sp>
      <p:sp>
        <p:nvSpPr>
          <p:cNvPr id="38915" name="Content Placeholder 2">
            <a:extLst>
              <a:ext uri="{FF2B5EF4-FFF2-40B4-BE49-F238E27FC236}">
                <a16:creationId xmlns:a16="http://schemas.microsoft.com/office/drawing/2014/main" id="{2C3C589B-6F27-4023-B42F-8946FE789068}"/>
              </a:ext>
            </a:extLst>
          </p:cNvPr>
          <p:cNvSpPr>
            <a:spLocks noGrp="1"/>
          </p:cNvSpPr>
          <p:nvPr>
            <p:ph idx="1"/>
          </p:nvPr>
        </p:nvSpPr>
        <p:spPr>
          <a:xfrm>
            <a:off x="685800" y="1524000"/>
            <a:ext cx="7772400" cy="4114800"/>
          </a:xfrm>
        </p:spPr>
        <p:txBody>
          <a:bodyPr/>
          <a:lstStyle/>
          <a:p>
            <a:r>
              <a:rPr lang="en-US" altLang="en-US"/>
              <a:t>Tobacco – 6 million deaths globally, plus 600,000 from ETS</a:t>
            </a:r>
          </a:p>
          <a:p>
            <a:r>
              <a:rPr lang="en-US" altLang="en-US"/>
              <a:t>Alcohol</a:t>
            </a:r>
          </a:p>
          <a:p>
            <a:r>
              <a:rPr lang="en-US" altLang="en-US"/>
              <a:t>Handguns</a:t>
            </a:r>
          </a:p>
          <a:p>
            <a:r>
              <a:rPr lang="en-US" altLang="en-US"/>
              <a:t>“Obesitogenic” foods</a:t>
            </a:r>
          </a:p>
          <a:p>
            <a:r>
              <a:rPr lang="en-US" altLang="en-US"/>
              <a:t>Overconsumption</a:t>
            </a:r>
          </a:p>
          <a:p>
            <a:r>
              <a:rPr lang="en-US" altLang="en-US"/>
              <a:t>Fraud and manipulation</a:t>
            </a:r>
          </a:p>
          <a:p>
            <a:pPr>
              <a:buFontTx/>
              <a:buNone/>
            </a:pPr>
            <a:endParaRPr lang="en-US" altLang="en-US"/>
          </a:p>
          <a:p>
            <a:endParaRPr lang="en-US" altLang="en-US"/>
          </a:p>
        </p:txBody>
      </p:sp>
      <p:sp>
        <p:nvSpPr>
          <p:cNvPr id="38916" name="Footer Placeholder 4">
            <a:extLst>
              <a:ext uri="{FF2B5EF4-FFF2-40B4-BE49-F238E27FC236}">
                <a16:creationId xmlns:a16="http://schemas.microsoft.com/office/drawing/2014/main" id="{96398804-9A18-4139-9DAA-FFFAEA91B759}"/>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38917" name="Slide Number Placeholder 5">
            <a:extLst>
              <a:ext uri="{FF2B5EF4-FFF2-40B4-BE49-F238E27FC236}">
                <a16:creationId xmlns:a16="http://schemas.microsoft.com/office/drawing/2014/main" id="{B278C7C5-2EE8-4CD4-933B-F73B5C3E6EA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B159C065-4030-41D7-AFFE-59A47B296010}" type="slidenum">
              <a:rPr lang="en-US" altLang="en-US" sz="1400"/>
              <a:pPr algn="r" eaLnBrk="1" hangingPunct="1"/>
              <a:t>37</a:t>
            </a:fld>
            <a:endParaRPr lang="en-US" altLang="en-US" sz="1400"/>
          </a:p>
        </p:txBody>
      </p:sp>
      <p:sp>
        <p:nvSpPr>
          <p:cNvPr id="38918" name="Date Placeholder 3">
            <a:extLst>
              <a:ext uri="{FF2B5EF4-FFF2-40B4-BE49-F238E27FC236}">
                <a16:creationId xmlns:a16="http://schemas.microsoft.com/office/drawing/2014/main" id="{351D1D9D-FC68-4338-8FD0-45903CC8D5FB}"/>
              </a:ext>
            </a:extLst>
          </p:cNvPr>
          <p:cNvSpPr>
            <a:spLocks noGrp="1"/>
          </p:cNvSpPr>
          <p:nvPr>
            <p:ph type="dt" sz="quarter" idx="10"/>
          </p:nvPr>
        </p:nvSpPr>
        <p:spPr>
          <a:xfrm>
            <a:off x="685800" y="60960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11/30/2010</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0BF70B33-5B5E-4FE8-9F1C-EB13D812555B}"/>
              </a:ext>
            </a:extLst>
          </p:cNvPr>
          <p:cNvSpPr>
            <a:spLocks noGrp="1"/>
          </p:cNvSpPr>
          <p:nvPr>
            <p:ph type="title"/>
          </p:nvPr>
        </p:nvSpPr>
        <p:spPr/>
        <p:txBody>
          <a:bodyPr/>
          <a:lstStyle/>
          <a:p>
            <a:r>
              <a:rPr lang="en-US" altLang="en-US"/>
              <a:t>What enables these behavioral pathogens?</a:t>
            </a:r>
          </a:p>
        </p:txBody>
      </p:sp>
      <p:sp>
        <p:nvSpPr>
          <p:cNvPr id="39939" name="Content Placeholder 2">
            <a:extLst>
              <a:ext uri="{FF2B5EF4-FFF2-40B4-BE49-F238E27FC236}">
                <a16:creationId xmlns:a16="http://schemas.microsoft.com/office/drawing/2014/main" id="{04E3EBE7-B050-439E-BCC9-0898E1040837}"/>
              </a:ext>
            </a:extLst>
          </p:cNvPr>
          <p:cNvSpPr>
            <a:spLocks noGrp="1"/>
          </p:cNvSpPr>
          <p:nvPr>
            <p:ph idx="1"/>
          </p:nvPr>
        </p:nvSpPr>
        <p:spPr/>
        <p:txBody>
          <a:bodyPr/>
          <a:lstStyle/>
          <a:p>
            <a:r>
              <a:rPr lang="en-US" altLang="en-US"/>
              <a:t>Media</a:t>
            </a:r>
          </a:p>
          <a:p>
            <a:r>
              <a:rPr lang="en-US" altLang="en-US"/>
              <a:t>Marketing</a:t>
            </a:r>
          </a:p>
          <a:p>
            <a:r>
              <a:rPr lang="en-US" altLang="en-US"/>
              <a:t>Lobbying</a:t>
            </a:r>
          </a:p>
          <a:p>
            <a:r>
              <a:rPr lang="en-US" altLang="en-US"/>
              <a:t>Consumerism</a:t>
            </a:r>
          </a:p>
          <a:p>
            <a:r>
              <a:rPr lang="en-US" altLang="en-US"/>
              <a:t>Corporate ethos</a:t>
            </a:r>
          </a:p>
        </p:txBody>
      </p:sp>
      <p:sp>
        <p:nvSpPr>
          <p:cNvPr id="39940" name="Footer Placeholder 4">
            <a:extLst>
              <a:ext uri="{FF2B5EF4-FFF2-40B4-BE49-F238E27FC236}">
                <a16:creationId xmlns:a16="http://schemas.microsoft.com/office/drawing/2014/main" id="{9B0EF547-0A53-4D2A-9692-58CBAFB5681B}"/>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39941" name="Slide Number Placeholder 5">
            <a:extLst>
              <a:ext uri="{FF2B5EF4-FFF2-40B4-BE49-F238E27FC236}">
                <a16:creationId xmlns:a16="http://schemas.microsoft.com/office/drawing/2014/main" id="{C2BCAF0B-2F86-4CD3-B96F-3F04D2F74D7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E9D467D2-408C-4B33-82D6-393974607DAB}" type="slidenum">
              <a:rPr lang="en-US" altLang="en-US" sz="1400"/>
              <a:pPr algn="r" eaLnBrk="1" hangingPunct="1"/>
              <a:t>38</a:t>
            </a:fld>
            <a:endParaRPr lang="en-US" altLang="en-US" sz="1400"/>
          </a:p>
        </p:txBody>
      </p:sp>
      <p:sp>
        <p:nvSpPr>
          <p:cNvPr id="39942" name="Date Placeholder 3">
            <a:extLst>
              <a:ext uri="{FF2B5EF4-FFF2-40B4-BE49-F238E27FC236}">
                <a16:creationId xmlns:a16="http://schemas.microsoft.com/office/drawing/2014/main" id="{71F6971E-A855-4E7C-B4E6-4F7A5975078B}"/>
              </a:ext>
            </a:extLst>
          </p:cNvPr>
          <p:cNvSpPr>
            <a:spLocks noGrp="1"/>
          </p:cNvSpPr>
          <p:nvPr>
            <p:ph type="dt" sz="quarter" idx="10"/>
          </p:nvPr>
        </p:nvSpPr>
        <p:spPr>
          <a:xfrm>
            <a:off x="685800" y="60960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11/30/2010</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3229DE5E-4AC9-4EAC-867E-E5F690E57922}"/>
              </a:ext>
            </a:extLst>
          </p:cNvPr>
          <p:cNvSpPr>
            <a:spLocks noGrp="1"/>
          </p:cNvSpPr>
          <p:nvPr>
            <p:ph type="title"/>
          </p:nvPr>
        </p:nvSpPr>
        <p:spPr/>
        <p:txBody>
          <a:bodyPr/>
          <a:lstStyle/>
          <a:p>
            <a:r>
              <a:rPr lang="en-US" altLang="en-US"/>
              <a:t>What fuels these activities?</a:t>
            </a:r>
          </a:p>
        </p:txBody>
      </p:sp>
      <p:sp>
        <p:nvSpPr>
          <p:cNvPr id="40963" name="Content Placeholder 2">
            <a:extLst>
              <a:ext uri="{FF2B5EF4-FFF2-40B4-BE49-F238E27FC236}">
                <a16:creationId xmlns:a16="http://schemas.microsoft.com/office/drawing/2014/main" id="{0758B638-B8AC-4CC0-B651-B6C8E6D87D45}"/>
              </a:ext>
            </a:extLst>
          </p:cNvPr>
          <p:cNvSpPr>
            <a:spLocks noGrp="1"/>
          </p:cNvSpPr>
          <p:nvPr>
            <p:ph idx="1"/>
          </p:nvPr>
        </p:nvSpPr>
        <p:spPr/>
        <p:txBody>
          <a:bodyPr/>
          <a:lstStyle/>
          <a:p>
            <a:r>
              <a:rPr lang="en-US" altLang="en-US"/>
              <a:t>Revenue</a:t>
            </a:r>
          </a:p>
          <a:p>
            <a:r>
              <a:rPr lang="en-US" altLang="en-US"/>
              <a:t>Profit</a:t>
            </a:r>
          </a:p>
          <a:p>
            <a:r>
              <a:rPr lang="en-US" altLang="en-US"/>
              <a:t>Return on investment</a:t>
            </a:r>
          </a:p>
          <a:p>
            <a:r>
              <a:rPr lang="en-US" altLang="en-US"/>
              <a:t>Retirement savings!</a:t>
            </a:r>
          </a:p>
        </p:txBody>
      </p:sp>
      <p:sp>
        <p:nvSpPr>
          <p:cNvPr id="40964" name="Footer Placeholder 4">
            <a:extLst>
              <a:ext uri="{FF2B5EF4-FFF2-40B4-BE49-F238E27FC236}">
                <a16:creationId xmlns:a16="http://schemas.microsoft.com/office/drawing/2014/main" id="{C1A02539-AAF5-40A8-A78A-B374876E0392}"/>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40965" name="Slide Number Placeholder 5">
            <a:extLst>
              <a:ext uri="{FF2B5EF4-FFF2-40B4-BE49-F238E27FC236}">
                <a16:creationId xmlns:a16="http://schemas.microsoft.com/office/drawing/2014/main" id="{563AD629-51A0-4DFC-87BF-F42FC46D801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507D79A4-C8ED-45B8-A344-7B303B3EED07}" type="slidenum">
              <a:rPr lang="en-US" altLang="en-US" sz="1400"/>
              <a:pPr algn="r" eaLnBrk="1" hangingPunct="1"/>
              <a:t>39</a:t>
            </a:fld>
            <a:endParaRPr lang="en-US" altLang="en-US" sz="1400"/>
          </a:p>
        </p:txBody>
      </p:sp>
      <p:sp>
        <p:nvSpPr>
          <p:cNvPr id="40966" name="Date Placeholder 3">
            <a:extLst>
              <a:ext uri="{FF2B5EF4-FFF2-40B4-BE49-F238E27FC236}">
                <a16:creationId xmlns:a16="http://schemas.microsoft.com/office/drawing/2014/main" id="{F1B41543-AC05-40D4-8599-F4C3D9DEC727}"/>
              </a:ext>
            </a:extLst>
          </p:cNvPr>
          <p:cNvSpPr>
            <a:spLocks noGrp="1"/>
          </p:cNvSpPr>
          <p:nvPr>
            <p:ph type="dt" sz="quarter" idx="10"/>
          </p:nvPr>
        </p:nvSpPr>
        <p:spPr>
          <a:xfrm>
            <a:off x="685800" y="60960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11/30/2010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2">
            <a:extLst>
              <a:ext uri="{FF2B5EF4-FFF2-40B4-BE49-F238E27FC236}">
                <a16:creationId xmlns:a16="http://schemas.microsoft.com/office/drawing/2014/main" id="{5CA30A2B-218E-4645-A4F3-1FC5EDABA58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12/2/2001</a:t>
            </a:r>
          </a:p>
        </p:txBody>
      </p:sp>
      <p:sp>
        <p:nvSpPr>
          <p:cNvPr id="5123" name="Footer Placeholder 3">
            <a:extLst>
              <a:ext uri="{FF2B5EF4-FFF2-40B4-BE49-F238E27FC236}">
                <a16:creationId xmlns:a16="http://schemas.microsoft.com/office/drawing/2014/main" id="{418B7D1C-30E1-44F8-B8AC-8E2680A871C9}"/>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5124" name="Slide Number Placeholder 4">
            <a:extLst>
              <a:ext uri="{FF2B5EF4-FFF2-40B4-BE49-F238E27FC236}">
                <a16:creationId xmlns:a16="http://schemas.microsoft.com/office/drawing/2014/main" id="{8298AEAE-3ADF-472A-B10B-7B6AF29DD6C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36E948FF-7AB0-4AA0-80C5-798BD4E36DF9}" type="slidenum">
              <a:rPr lang="en-US" altLang="en-US" sz="1400"/>
              <a:pPr algn="r" eaLnBrk="1" hangingPunct="1"/>
              <a:t>4</a:t>
            </a:fld>
            <a:endParaRPr lang="en-US" altLang="en-US" sz="1400"/>
          </a:p>
        </p:txBody>
      </p:sp>
      <p:sp>
        <p:nvSpPr>
          <p:cNvPr id="5125" name="Rectangle 2">
            <a:extLst>
              <a:ext uri="{FF2B5EF4-FFF2-40B4-BE49-F238E27FC236}">
                <a16:creationId xmlns:a16="http://schemas.microsoft.com/office/drawing/2014/main" id="{ACB29DDA-D281-4EB8-ACF2-CDF6031FA5AC}"/>
              </a:ext>
            </a:extLst>
          </p:cNvPr>
          <p:cNvSpPr>
            <a:spLocks noGrp="1" noChangeArrowheads="1"/>
          </p:cNvSpPr>
          <p:nvPr>
            <p:ph type="title"/>
          </p:nvPr>
        </p:nvSpPr>
        <p:spPr/>
        <p:txBody>
          <a:bodyPr/>
          <a:lstStyle/>
          <a:p>
            <a:pPr eaLnBrk="1" hangingPunct="1"/>
            <a:r>
              <a:rPr lang="en-US" altLang="en-US" u="sng">
                <a:solidFill>
                  <a:schemeClr val="bg1"/>
                </a:solidFill>
                <a:latin typeface="Comic Sans MS" panose="030F0702030302020204" pitchFamily="66" charset="0"/>
              </a:rPr>
              <a:t>I’m not tired anymore!</a:t>
            </a:r>
            <a:endParaRPr lang="en-US" altLang="en-US"/>
          </a:p>
        </p:txBody>
      </p:sp>
      <p:sp>
        <p:nvSpPr>
          <p:cNvPr id="5126" name="Text Box 3">
            <a:extLst>
              <a:ext uri="{FF2B5EF4-FFF2-40B4-BE49-F238E27FC236}">
                <a16:creationId xmlns:a16="http://schemas.microsoft.com/office/drawing/2014/main" id="{89AA6D45-A41D-4E87-9FBE-96FB34C392A9}"/>
              </a:ext>
            </a:extLst>
          </p:cNvPr>
          <p:cNvSpPr txBox="1">
            <a:spLocks noChangeArrowheads="1"/>
          </p:cNvSpPr>
          <p:nvPr/>
        </p:nvSpPr>
        <p:spPr bwMode="auto">
          <a:xfrm>
            <a:off x="3352800" y="3429000"/>
            <a:ext cx="3276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pPr>
            <a:r>
              <a:rPr lang="en-US" altLang="en-US">
                <a:latin typeface="Script"/>
              </a:rPr>
              <a:t>“</a:t>
            </a:r>
            <a:endParaRPr lang="en-US" altLang="en-US" sz="4000" b="1">
              <a:latin typeface="Script"/>
            </a:endParaRPr>
          </a:p>
        </p:txBody>
      </p:sp>
      <p:sp>
        <p:nvSpPr>
          <p:cNvPr id="5127" name="Text Box 4">
            <a:extLst>
              <a:ext uri="{FF2B5EF4-FFF2-40B4-BE49-F238E27FC236}">
                <a16:creationId xmlns:a16="http://schemas.microsoft.com/office/drawing/2014/main" id="{66F7959E-7239-437C-B802-E3196FE083E4}"/>
              </a:ext>
            </a:extLst>
          </p:cNvPr>
          <p:cNvSpPr txBox="1">
            <a:spLocks noChangeArrowheads="1"/>
          </p:cNvSpPr>
          <p:nvPr/>
        </p:nvSpPr>
        <p:spPr bwMode="auto">
          <a:xfrm>
            <a:off x="1828800" y="205740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pPr>
            <a:endParaRPr lang="en-US" altLang="en-US"/>
          </a:p>
        </p:txBody>
      </p:sp>
      <p:pic>
        <p:nvPicPr>
          <p:cNvPr id="5128" name="Picture 5" descr="Zlodging">
            <a:extLst>
              <a:ext uri="{FF2B5EF4-FFF2-40B4-BE49-F238E27FC236}">
                <a16:creationId xmlns:a16="http://schemas.microsoft.com/office/drawing/2014/main" id="{66BD2F9D-4361-48A2-99DF-1289DA8764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304800"/>
            <a:ext cx="6350000" cy="425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a:extLst>
              <a:ext uri="{FF2B5EF4-FFF2-40B4-BE49-F238E27FC236}">
                <a16:creationId xmlns:a16="http://schemas.microsoft.com/office/drawing/2014/main" id="{F7D5A3F6-A47E-4EE1-B00F-D476A2214D9D}"/>
              </a:ext>
            </a:extLst>
          </p:cNvPr>
          <p:cNvSpPr>
            <a:spLocks noGrp="1"/>
          </p:cNvSpPr>
          <p:nvPr>
            <p:ph type="title"/>
          </p:nvPr>
        </p:nvSpPr>
        <p:spPr/>
        <p:txBody>
          <a:bodyPr/>
          <a:lstStyle/>
          <a:p>
            <a:r>
              <a:rPr lang="en-US" altLang="en-US"/>
              <a:t>Is there a problem with this picture?</a:t>
            </a:r>
          </a:p>
        </p:txBody>
      </p:sp>
      <p:sp>
        <p:nvSpPr>
          <p:cNvPr id="41987" name="Content Placeholder 2">
            <a:extLst>
              <a:ext uri="{FF2B5EF4-FFF2-40B4-BE49-F238E27FC236}">
                <a16:creationId xmlns:a16="http://schemas.microsoft.com/office/drawing/2014/main" id="{0C528C0E-A24F-4C7C-92FB-6A7E3948B656}"/>
              </a:ext>
            </a:extLst>
          </p:cNvPr>
          <p:cNvSpPr>
            <a:spLocks noGrp="1"/>
          </p:cNvSpPr>
          <p:nvPr>
            <p:ph idx="1"/>
          </p:nvPr>
        </p:nvSpPr>
        <p:spPr>
          <a:xfrm>
            <a:off x="685800" y="1828800"/>
            <a:ext cx="7772400" cy="4114800"/>
          </a:xfrm>
        </p:spPr>
        <p:txBody>
          <a:bodyPr/>
          <a:lstStyle/>
          <a:p>
            <a:r>
              <a:rPr lang="en-US" altLang="en-US"/>
              <a:t>Social justice?</a:t>
            </a:r>
          </a:p>
          <a:p>
            <a:r>
              <a:rPr lang="en-US" altLang="en-US"/>
              <a:t>Sustainability:  air, water, land, climate, species extinction, . . .</a:t>
            </a:r>
          </a:p>
          <a:p>
            <a:r>
              <a:rPr lang="en-US" altLang="en-US">
                <a:cs typeface="Arial" panose="020B0604020202020204" pitchFamily="34" charset="0"/>
              </a:rPr>
              <a:t>“We have met the enemy and he is us.” (Pogo, by Walt Kelly)</a:t>
            </a:r>
            <a:endParaRPr lang="en-US" altLang="en-US"/>
          </a:p>
        </p:txBody>
      </p:sp>
      <p:sp>
        <p:nvSpPr>
          <p:cNvPr id="41988" name="Date Placeholder 3">
            <a:extLst>
              <a:ext uri="{FF2B5EF4-FFF2-40B4-BE49-F238E27FC236}">
                <a16:creationId xmlns:a16="http://schemas.microsoft.com/office/drawing/2014/main" id="{FBD9C549-CE32-4D89-A2FF-6C7A21A4CA01}"/>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12/2/2001</a:t>
            </a:r>
          </a:p>
        </p:txBody>
      </p:sp>
      <p:sp>
        <p:nvSpPr>
          <p:cNvPr id="41989" name="Footer Placeholder 4">
            <a:extLst>
              <a:ext uri="{FF2B5EF4-FFF2-40B4-BE49-F238E27FC236}">
                <a16:creationId xmlns:a16="http://schemas.microsoft.com/office/drawing/2014/main" id="{718A846C-293B-4934-94BD-343D6E1C9DFA}"/>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41990" name="Slide Number Placeholder 5">
            <a:extLst>
              <a:ext uri="{FF2B5EF4-FFF2-40B4-BE49-F238E27FC236}">
                <a16:creationId xmlns:a16="http://schemas.microsoft.com/office/drawing/2014/main" id="{87213AAC-AAFE-4AE4-A54B-07106F4325C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09CA5CCA-8553-4818-83DE-1332A9E0DC91}" type="slidenum">
              <a:rPr lang="en-US" altLang="en-US" sz="1400"/>
              <a:pPr algn="r" eaLnBrk="1" hangingPunct="1"/>
              <a:t>40</a:t>
            </a:fld>
            <a:endParaRPr lang="en-US" altLang="en-US" sz="14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Date Placeholder 3">
            <a:extLst>
              <a:ext uri="{FF2B5EF4-FFF2-40B4-BE49-F238E27FC236}">
                <a16:creationId xmlns:a16="http://schemas.microsoft.com/office/drawing/2014/main" id="{D4A06CC2-6756-48DB-BCEB-B33A3D79FAE3}"/>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8/5/2002</a:t>
            </a:r>
          </a:p>
        </p:txBody>
      </p:sp>
      <p:sp>
        <p:nvSpPr>
          <p:cNvPr id="43011" name="Footer Placeholder 4">
            <a:extLst>
              <a:ext uri="{FF2B5EF4-FFF2-40B4-BE49-F238E27FC236}">
                <a16:creationId xmlns:a16="http://schemas.microsoft.com/office/drawing/2014/main" id="{68AC0955-5CB7-48DC-B966-0639D08458B0}"/>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43012" name="Slide Number Placeholder 5">
            <a:extLst>
              <a:ext uri="{FF2B5EF4-FFF2-40B4-BE49-F238E27FC236}">
                <a16:creationId xmlns:a16="http://schemas.microsoft.com/office/drawing/2014/main" id="{65B08115-FEAF-4538-8478-A345E777B4F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EDF32807-6FA1-4E90-8DBB-220C2CB49D5A}" type="slidenum">
              <a:rPr lang="en-US" altLang="en-US" sz="1400"/>
              <a:pPr algn="r" eaLnBrk="1" hangingPunct="1"/>
              <a:t>41</a:t>
            </a:fld>
            <a:endParaRPr lang="en-US" altLang="en-US" sz="1400"/>
          </a:p>
        </p:txBody>
      </p:sp>
      <p:sp>
        <p:nvSpPr>
          <p:cNvPr id="43013" name="Rectangle 2">
            <a:extLst>
              <a:ext uri="{FF2B5EF4-FFF2-40B4-BE49-F238E27FC236}">
                <a16:creationId xmlns:a16="http://schemas.microsoft.com/office/drawing/2014/main" id="{B256DE7C-AC29-4414-90C0-4F40377089CB}"/>
              </a:ext>
            </a:extLst>
          </p:cNvPr>
          <p:cNvSpPr>
            <a:spLocks noGrp="1" noChangeArrowheads="1"/>
          </p:cNvSpPr>
          <p:nvPr>
            <p:ph type="title"/>
          </p:nvPr>
        </p:nvSpPr>
        <p:spPr>
          <a:xfrm>
            <a:off x="533400" y="228600"/>
            <a:ext cx="7924800" cy="1143000"/>
          </a:xfrm>
        </p:spPr>
        <p:txBody>
          <a:bodyPr/>
          <a:lstStyle/>
          <a:p>
            <a:pPr eaLnBrk="1" hangingPunct="1"/>
            <a:r>
              <a:rPr lang="en-US" altLang="en-US"/>
              <a:t>Behavior toward the environment</a:t>
            </a:r>
            <a:endParaRPr lang="en-US" altLang="en-US" sz="7200"/>
          </a:p>
        </p:txBody>
      </p:sp>
      <p:sp>
        <p:nvSpPr>
          <p:cNvPr id="43014" name="Rectangle 3">
            <a:extLst>
              <a:ext uri="{FF2B5EF4-FFF2-40B4-BE49-F238E27FC236}">
                <a16:creationId xmlns:a16="http://schemas.microsoft.com/office/drawing/2014/main" id="{884D2A61-40A0-4962-8B31-CDE13181092E}"/>
              </a:ext>
            </a:extLst>
          </p:cNvPr>
          <p:cNvSpPr>
            <a:spLocks noGrp="1" noChangeArrowheads="1"/>
          </p:cNvSpPr>
          <p:nvPr>
            <p:ph type="body" idx="1"/>
          </p:nvPr>
        </p:nvSpPr>
        <p:spPr>
          <a:xfrm>
            <a:off x="533400" y="1447800"/>
            <a:ext cx="8077200" cy="4114800"/>
          </a:xfrm>
        </p:spPr>
        <p:txBody>
          <a:bodyPr/>
          <a:lstStyle/>
          <a:p>
            <a:pPr eaLnBrk="1" hangingPunct="1">
              <a:spcBef>
                <a:spcPct val="60000"/>
              </a:spcBef>
              <a:buFontTx/>
              <a:buNone/>
            </a:pPr>
            <a:r>
              <a:rPr lang="en-US" altLang="en-US" sz="3600" i="1"/>
              <a:t>Two key epidemiology books:</a:t>
            </a:r>
          </a:p>
          <a:p>
            <a:pPr eaLnBrk="1" hangingPunct="1">
              <a:spcBef>
                <a:spcPct val="60000"/>
              </a:spcBef>
            </a:pPr>
            <a:r>
              <a:rPr lang="en-US" altLang="en-US" sz="3600" i="1"/>
              <a:t>Planetary Overload</a:t>
            </a:r>
            <a:r>
              <a:rPr lang="en-US" altLang="en-US" sz="3600"/>
              <a:t> (1993)</a:t>
            </a:r>
          </a:p>
          <a:p>
            <a:pPr eaLnBrk="1" hangingPunct="1">
              <a:spcBef>
                <a:spcPct val="60000"/>
              </a:spcBef>
            </a:pPr>
            <a:r>
              <a:rPr lang="en-US" altLang="en-US" sz="3600" i="1"/>
              <a:t>Human Frontiers, Environments and Disease Past Patterns, Uncertain Futures</a:t>
            </a:r>
            <a:r>
              <a:rPr lang="en-US" altLang="en-US" sz="3600"/>
              <a:t> (2001)</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Date Placeholder 3">
            <a:extLst>
              <a:ext uri="{FF2B5EF4-FFF2-40B4-BE49-F238E27FC236}">
                <a16:creationId xmlns:a16="http://schemas.microsoft.com/office/drawing/2014/main" id="{EBEE137B-4D22-41DC-A982-5684DBCBE455}"/>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12/2/2001</a:t>
            </a:r>
          </a:p>
        </p:txBody>
      </p:sp>
      <p:sp>
        <p:nvSpPr>
          <p:cNvPr id="44035" name="Footer Placeholder 4">
            <a:extLst>
              <a:ext uri="{FF2B5EF4-FFF2-40B4-BE49-F238E27FC236}">
                <a16:creationId xmlns:a16="http://schemas.microsoft.com/office/drawing/2014/main" id="{FE4ED9AC-13B0-4EEB-9A44-D14573752521}"/>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44036" name="Slide Number Placeholder 5">
            <a:extLst>
              <a:ext uri="{FF2B5EF4-FFF2-40B4-BE49-F238E27FC236}">
                <a16:creationId xmlns:a16="http://schemas.microsoft.com/office/drawing/2014/main" id="{7966F769-1B3A-48BD-BE8A-328225CAA7C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A4941507-33D4-427E-9406-E28692190467}" type="slidenum">
              <a:rPr lang="en-US" altLang="en-US" sz="1400"/>
              <a:pPr algn="r" eaLnBrk="1" hangingPunct="1"/>
              <a:t>42</a:t>
            </a:fld>
            <a:endParaRPr lang="en-US" altLang="en-US" sz="1400"/>
          </a:p>
        </p:txBody>
      </p:sp>
      <p:sp>
        <p:nvSpPr>
          <p:cNvPr id="44037" name="Rectangle 2">
            <a:extLst>
              <a:ext uri="{FF2B5EF4-FFF2-40B4-BE49-F238E27FC236}">
                <a16:creationId xmlns:a16="http://schemas.microsoft.com/office/drawing/2014/main" id="{253525A5-E226-4F2B-A251-3B1D81FCBA06}"/>
              </a:ext>
            </a:extLst>
          </p:cNvPr>
          <p:cNvSpPr>
            <a:spLocks noGrp="1" noChangeArrowheads="1"/>
          </p:cNvSpPr>
          <p:nvPr>
            <p:ph type="title"/>
          </p:nvPr>
        </p:nvSpPr>
        <p:spPr>
          <a:xfrm>
            <a:off x="685800" y="228600"/>
            <a:ext cx="7772400" cy="1143000"/>
          </a:xfrm>
        </p:spPr>
        <p:txBody>
          <a:bodyPr/>
          <a:lstStyle/>
          <a:p>
            <a:pPr eaLnBrk="1" hangingPunct="1"/>
            <a:r>
              <a:rPr lang="en-US" altLang="en-US"/>
              <a:t>Costs of economic progress</a:t>
            </a:r>
            <a:endParaRPr lang="en-US" altLang="en-US" sz="7200"/>
          </a:p>
        </p:txBody>
      </p:sp>
      <p:sp>
        <p:nvSpPr>
          <p:cNvPr id="44038" name="Rectangle 3">
            <a:extLst>
              <a:ext uri="{FF2B5EF4-FFF2-40B4-BE49-F238E27FC236}">
                <a16:creationId xmlns:a16="http://schemas.microsoft.com/office/drawing/2014/main" id="{03F0BE80-9DDB-48F6-ACC4-17D881277FC1}"/>
              </a:ext>
            </a:extLst>
          </p:cNvPr>
          <p:cNvSpPr>
            <a:spLocks noGrp="1" noChangeArrowheads="1"/>
          </p:cNvSpPr>
          <p:nvPr>
            <p:ph type="body" idx="1"/>
          </p:nvPr>
        </p:nvSpPr>
        <p:spPr>
          <a:xfrm>
            <a:off x="533400" y="1371600"/>
            <a:ext cx="8077200" cy="4114800"/>
          </a:xfrm>
        </p:spPr>
        <p:txBody>
          <a:bodyPr/>
          <a:lstStyle/>
          <a:p>
            <a:pPr eaLnBrk="1" hangingPunct="1">
              <a:spcBef>
                <a:spcPct val="60000"/>
              </a:spcBef>
            </a:pPr>
            <a:r>
              <a:rPr lang="en-US" altLang="en-US" dirty="0"/>
              <a:t>June 2001 report from Asian Development Bank (www.adb.org) describes the high environmental cost of Asia’s economic development over past few decades, including pollution, deforestation, inadequate sanitation, threatening depletion and degradation of forests, fisheries, and other natural resources.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Date Placeholder 3">
            <a:extLst>
              <a:ext uri="{FF2B5EF4-FFF2-40B4-BE49-F238E27FC236}">
                <a16:creationId xmlns:a16="http://schemas.microsoft.com/office/drawing/2014/main" id="{97A7A082-4AB8-46EE-87F5-22366B0EE0D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12/2/2001</a:t>
            </a:r>
          </a:p>
        </p:txBody>
      </p:sp>
      <p:sp>
        <p:nvSpPr>
          <p:cNvPr id="45059" name="Footer Placeholder 4">
            <a:extLst>
              <a:ext uri="{FF2B5EF4-FFF2-40B4-BE49-F238E27FC236}">
                <a16:creationId xmlns:a16="http://schemas.microsoft.com/office/drawing/2014/main" id="{8208869E-FB8C-4D22-A710-CBDEBCD6F9DE}"/>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45060" name="Slide Number Placeholder 5">
            <a:extLst>
              <a:ext uri="{FF2B5EF4-FFF2-40B4-BE49-F238E27FC236}">
                <a16:creationId xmlns:a16="http://schemas.microsoft.com/office/drawing/2014/main" id="{6994B3CD-DD36-4286-8966-77B07163BF5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F9F9BAB1-44E9-471D-9673-54AFB5707FDD}" type="slidenum">
              <a:rPr lang="en-US" altLang="en-US" sz="1400"/>
              <a:pPr algn="r" eaLnBrk="1" hangingPunct="1"/>
              <a:t>43</a:t>
            </a:fld>
            <a:endParaRPr lang="en-US" altLang="en-US" sz="1400"/>
          </a:p>
        </p:txBody>
      </p:sp>
      <p:sp>
        <p:nvSpPr>
          <p:cNvPr id="45061" name="Rectangle 2">
            <a:extLst>
              <a:ext uri="{FF2B5EF4-FFF2-40B4-BE49-F238E27FC236}">
                <a16:creationId xmlns:a16="http://schemas.microsoft.com/office/drawing/2014/main" id="{EB00989D-FC24-4647-AE46-2BD493701234}"/>
              </a:ext>
            </a:extLst>
          </p:cNvPr>
          <p:cNvSpPr>
            <a:spLocks noGrp="1" noChangeArrowheads="1"/>
          </p:cNvSpPr>
          <p:nvPr>
            <p:ph type="title"/>
          </p:nvPr>
        </p:nvSpPr>
        <p:spPr>
          <a:xfrm>
            <a:off x="685800" y="228600"/>
            <a:ext cx="7772400" cy="1143000"/>
          </a:xfrm>
        </p:spPr>
        <p:txBody>
          <a:bodyPr/>
          <a:lstStyle/>
          <a:p>
            <a:pPr eaLnBrk="1" hangingPunct="1"/>
            <a:r>
              <a:rPr lang="en-US" altLang="en-US"/>
              <a:t>Urban health</a:t>
            </a:r>
            <a:endParaRPr lang="en-US" altLang="en-US" sz="7200"/>
          </a:p>
        </p:txBody>
      </p:sp>
      <p:sp>
        <p:nvSpPr>
          <p:cNvPr id="45062" name="Rectangle 3">
            <a:extLst>
              <a:ext uri="{FF2B5EF4-FFF2-40B4-BE49-F238E27FC236}">
                <a16:creationId xmlns:a16="http://schemas.microsoft.com/office/drawing/2014/main" id="{4011C15F-E3B8-404F-B7FC-F81498025C13}"/>
              </a:ext>
            </a:extLst>
          </p:cNvPr>
          <p:cNvSpPr>
            <a:spLocks noGrp="1" noChangeArrowheads="1"/>
          </p:cNvSpPr>
          <p:nvPr>
            <p:ph type="body" idx="1"/>
          </p:nvPr>
        </p:nvSpPr>
        <p:spPr>
          <a:xfrm>
            <a:off x="609600" y="1600200"/>
            <a:ext cx="8077200" cy="4114800"/>
          </a:xfrm>
        </p:spPr>
        <p:txBody>
          <a:bodyPr/>
          <a:lstStyle/>
          <a:p>
            <a:pPr eaLnBrk="1" hangingPunct="1">
              <a:spcBef>
                <a:spcPct val="60000"/>
              </a:spcBef>
              <a:buFontTx/>
              <a:buNone/>
            </a:pPr>
            <a:r>
              <a:rPr lang="en-US" altLang="en-US" dirty="0"/>
              <a:t>  “Over 600 million people in cities of developing countries cannot meet their basic needs for shelter, water, food, health and education”</a:t>
            </a:r>
          </a:p>
          <a:p>
            <a:pPr eaLnBrk="1" hangingPunct="1">
              <a:spcBef>
                <a:spcPct val="60000"/>
              </a:spcBef>
              <a:buFontTx/>
              <a:buNone/>
            </a:pPr>
            <a:r>
              <a:rPr lang="en-US" altLang="en-US" sz="2400" dirty="0">
                <a:cs typeface="Arial" panose="020B0604020202020204" pitchFamily="34" charset="0"/>
              </a:rPr>
              <a:t>    – </a:t>
            </a:r>
            <a:r>
              <a:rPr lang="en-US" altLang="en-US" sz="2400" i="1" dirty="0"/>
              <a:t>Population Reports</a:t>
            </a:r>
            <a:r>
              <a:rPr lang="en-US" altLang="en-US" sz="2400" dirty="0"/>
              <a:t>, Johns Hopkins Bloomberg SPH, www.jhuccp.org [quoted in the </a:t>
            </a:r>
            <a:r>
              <a:rPr lang="en-US" altLang="en-US" sz="2400" i="1" dirty="0"/>
              <a:t>Nation’s Health</a:t>
            </a:r>
            <a:r>
              <a:rPr lang="en-US" altLang="en-US" sz="2400" dirty="0"/>
              <a:t> Aug 2001, p11]</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Date Placeholder 3">
            <a:extLst>
              <a:ext uri="{FF2B5EF4-FFF2-40B4-BE49-F238E27FC236}">
                <a16:creationId xmlns:a16="http://schemas.microsoft.com/office/drawing/2014/main" id="{CB297A8E-8C69-4ADD-AB6F-23CEBA2DE796}"/>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11/29/2005</a:t>
            </a:r>
          </a:p>
        </p:txBody>
      </p:sp>
      <p:sp>
        <p:nvSpPr>
          <p:cNvPr id="46083" name="Footer Placeholder 4">
            <a:extLst>
              <a:ext uri="{FF2B5EF4-FFF2-40B4-BE49-F238E27FC236}">
                <a16:creationId xmlns:a16="http://schemas.microsoft.com/office/drawing/2014/main" id="{76DD1CF7-9C23-4D07-B2EE-76AE41FDC5EC}"/>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46084" name="Slide Number Placeholder 5">
            <a:extLst>
              <a:ext uri="{FF2B5EF4-FFF2-40B4-BE49-F238E27FC236}">
                <a16:creationId xmlns:a16="http://schemas.microsoft.com/office/drawing/2014/main" id="{63C82DC4-280A-4FA6-96FB-7DF40F402F9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C6B9A923-7644-416C-9136-A04CBA0A27DA}" type="slidenum">
              <a:rPr lang="en-US" altLang="en-US" sz="1400"/>
              <a:pPr algn="r" eaLnBrk="1" hangingPunct="1"/>
              <a:t>44</a:t>
            </a:fld>
            <a:endParaRPr lang="en-US" altLang="en-US" sz="1400"/>
          </a:p>
        </p:txBody>
      </p:sp>
      <p:sp>
        <p:nvSpPr>
          <p:cNvPr id="46085" name="Rectangle 2">
            <a:extLst>
              <a:ext uri="{FF2B5EF4-FFF2-40B4-BE49-F238E27FC236}">
                <a16:creationId xmlns:a16="http://schemas.microsoft.com/office/drawing/2014/main" id="{094A57B1-CE6B-4D95-B90B-78B2D1CF09DD}"/>
              </a:ext>
            </a:extLst>
          </p:cNvPr>
          <p:cNvSpPr>
            <a:spLocks noGrp="1" noChangeArrowheads="1"/>
          </p:cNvSpPr>
          <p:nvPr>
            <p:ph type="title"/>
          </p:nvPr>
        </p:nvSpPr>
        <p:spPr>
          <a:xfrm>
            <a:off x="685800" y="228600"/>
            <a:ext cx="7772400" cy="1143000"/>
          </a:xfrm>
        </p:spPr>
        <p:txBody>
          <a:bodyPr/>
          <a:lstStyle/>
          <a:p>
            <a:pPr eaLnBrk="1" hangingPunct="1"/>
            <a:r>
              <a:rPr lang="en-US" altLang="en-US"/>
              <a:t>Urbanization</a:t>
            </a:r>
            <a:endParaRPr lang="en-US" altLang="en-US" sz="7200"/>
          </a:p>
        </p:txBody>
      </p:sp>
      <p:sp>
        <p:nvSpPr>
          <p:cNvPr id="46086" name="Rectangle 3">
            <a:extLst>
              <a:ext uri="{FF2B5EF4-FFF2-40B4-BE49-F238E27FC236}">
                <a16:creationId xmlns:a16="http://schemas.microsoft.com/office/drawing/2014/main" id="{1B8E2E20-D7C1-45B7-98C4-543B1FF8CB8D}"/>
              </a:ext>
            </a:extLst>
          </p:cNvPr>
          <p:cNvSpPr>
            <a:spLocks noGrp="1" noChangeArrowheads="1"/>
          </p:cNvSpPr>
          <p:nvPr>
            <p:ph type="body" idx="1"/>
          </p:nvPr>
        </p:nvSpPr>
        <p:spPr>
          <a:xfrm>
            <a:off x="533400" y="1524000"/>
            <a:ext cx="8077200" cy="4114800"/>
          </a:xfrm>
        </p:spPr>
        <p:txBody>
          <a:bodyPr/>
          <a:lstStyle/>
          <a:p>
            <a:pPr eaLnBrk="1" hangingPunct="1">
              <a:spcBef>
                <a:spcPct val="60000"/>
              </a:spcBef>
            </a:pPr>
            <a:r>
              <a:rPr lang="en-US" altLang="en-US" sz="2800"/>
              <a:t>Number of cities with population &gt;=10 million in developing countries is expected to rise from 3 in 1975 to 19 in 2015 - Bombay, Lagos, Dhaka, Sao Paolo will have &gt; 20 million</a:t>
            </a:r>
          </a:p>
          <a:p>
            <a:pPr eaLnBrk="1" hangingPunct="1">
              <a:spcBef>
                <a:spcPct val="60000"/>
              </a:spcBef>
            </a:pPr>
            <a:r>
              <a:rPr lang="en-US" altLang="en-US" sz="2800"/>
              <a:t>Within 5 years, half of world’s population will live in cities.  Nearly all population growth will be in the cities of developing countries.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Date Placeholder 3">
            <a:extLst>
              <a:ext uri="{FF2B5EF4-FFF2-40B4-BE49-F238E27FC236}">
                <a16:creationId xmlns:a16="http://schemas.microsoft.com/office/drawing/2014/main" id="{1DD169CF-E910-4F3B-BF9B-168D2E2C320C}"/>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12/2/2001</a:t>
            </a:r>
          </a:p>
        </p:txBody>
      </p:sp>
      <p:sp>
        <p:nvSpPr>
          <p:cNvPr id="47107" name="Footer Placeholder 4">
            <a:extLst>
              <a:ext uri="{FF2B5EF4-FFF2-40B4-BE49-F238E27FC236}">
                <a16:creationId xmlns:a16="http://schemas.microsoft.com/office/drawing/2014/main" id="{71ABB010-A6FD-406C-8231-CE6F8666BB0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47108" name="Slide Number Placeholder 5">
            <a:extLst>
              <a:ext uri="{FF2B5EF4-FFF2-40B4-BE49-F238E27FC236}">
                <a16:creationId xmlns:a16="http://schemas.microsoft.com/office/drawing/2014/main" id="{989E359E-A514-4270-A4D1-F73A6BC1F4B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E1AD3BB1-3453-41D1-9EEF-5EF98D91C1DE}" type="slidenum">
              <a:rPr lang="en-US" altLang="en-US" sz="1400"/>
              <a:pPr algn="r" eaLnBrk="1" hangingPunct="1"/>
              <a:t>45</a:t>
            </a:fld>
            <a:endParaRPr lang="en-US" altLang="en-US" sz="1400"/>
          </a:p>
        </p:txBody>
      </p:sp>
      <p:sp>
        <p:nvSpPr>
          <p:cNvPr id="47109" name="Rectangle 2">
            <a:extLst>
              <a:ext uri="{FF2B5EF4-FFF2-40B4-BE49-F238E27FC236}">
                <a16:creationId xmlns:a16="http://schemas.microsoft.com/office/drawing/2014/main" id="{2A036CFC-8DB7-4E9B-8545-3F1D03382704}"/>
              </a:ext>
            </a:extLst>
          </p:cNvPr>
          <p:cNvSpPr>
            <a:spLocks noGrp="1" noChangeArrowheads="1"/>
          </p:cNvSpPr>
          <p:nvPr>
            <p:ph type="title"/>
          </p:nvPr>
        </p:nvSpPr>
        <p:spPr>
          <a:xfrm>
            <a:off x="685800" y="533400"/>
            <a:ext cx="7772400" cy="1143000"/>
          </a:xfrm>
        </p:spPr>
        <p:txBody>
          <a:bodyPr/>
          <a:lstStyle/>
          <a:p>
            <a:pPr eaLnBrk="1" hangingPunct="1"/>
            <a:r>
              <a:rPr lang="en-US" altLang="en-US"/>
              <a:t>Urbanization in the developing countries</a:t>
            </a:r>
            <a:endParaRPr lang="en-US" altLang="en-US" sz="7200"/>
          </a:p>
        </p:txBody>
      </p:sp>
      <p:sp>
        <p:nvSpPr>
          <p:cNvPr id="47110" name="Rectangle 3">
            <a:extLst>
              <a:ext uri="{FF2B5EF4-FFF2-40B4-BE49-F238E27FC236}">
                <a16:creationId xmlns:a16="http://schemas.microsoft.com/office/drawing/2014/main" id="{AD6995B3-2847-4B4B-8D60-C207D3E0F87A}"/>
              </a:ext>
            </a:extLst>
          </p:cNvPr>
          <p:cNvSpPr>
            <a:spLocks noGrp="1" noChangeArrowheads="1"/>
          </p:cNvSpPr>
          <p:nvPr>
            <p:ph type="body" idx="1"/>
          </p:nvPr>
        </p:nvSpPr>
        <p:spPr>
          <a:xfrm>
            <a:off x="533400" y="1600200"/>
            <a:ext cx="8077200" cy="4114800"/>
          </a:xfrm>
        </p:spPr>
        <p:txBody>
          <a:bodyPr/>
          <a:lstStyle/>
          <a:p>
            <a:pPr eaLnBrk="1" hangingPunct="1">
              <a:spcBef>
                <a:spcPct val="60000"/>
              </a:spcBef>
            </a:pPr>
            <a:endParaRPr lang="en-US" altLang="en-US"/>
          </a:p>
          <a:p>
            <a:pPr eaLnBrk="1" hangingPunct="1">
              <a:spcBef>
                <a:spcPct val="60000"/>
              </a:spcBef>
            </a:pPr>
            <a:r>
              <a:rPr lang="en-US" altLang="en-US"/>
              <a:t>Population of such cities will double by 2030, to 4 billion (size of total 1990 population of developing world)</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Date Placeholder 3">
            <a:extLst>
              <a:ext uri="{FF2B5EF4-FFF2-40B4-BE49-F238E27FC236}">
                <a16:creationId xmlns:a16="http://schemas.microsoft.com/office/drawing/2014/main" id="{CF9A3AB5-A878-4F6A-9823-089949E8B191}"/>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12/8/2009</a:t>
            </a:r>
          </a:p>
        </p:txBody>
      </p:sp>
      <p:sp>
        <p:nvSpPr>
          <p:cNvPr id="48131" name="Footer Placeholder 4">
            <a:extLst>
              <a:ext uri="{FF2B5EF4-FFF2-40B4-BE49-F238E27FC236}">
                <a16:creationId xmlns:a16="http://schemas.microsoft.com/office/drawing/2014/main" id="{574FDEFC-976B-4FA9-AE21-69C9859E294A}"/>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48132" name="Slide Number Placeholder 5">
            <a:extLst>
              <a:ext uri="{FF2B5EF4-FFF2-40B4-BE49-F238E27FC236}">
                <a16:creationId xmlns:a16="http://schemas.microsoft.com/office/drawing/2014/main" id="{AB8058FE-9584-4EBF-8627-A9BF8A24FE7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CAE9D155-85F6-4DB7-8843-B96A7472D09A}" type="slidenum">
              <a:rPr lang="en-US" altLang="en-US" sz="1400"/>
              <a:pPr algn="r" eaLnBrk="1" hangingPunct="1"/>
              <a:t>46</a:t>
            </a:fld>
            <a:endParaRPr lang="en-US" altLang="en-US" sz="1400"/>
          </a:p>
        </p:txBody>
      </p:sp>
      <p:sp>
        <p:nvSpPr>
          <p:cNvPr id="48133" name="Rectangle 1026">
            <a:extLst>
              <a:ext uri="{FF2B5EF4-FFF2-40B4-BE49-F238E27FC236}">
                <a16:creationId xmlns:a16="http://schemas.microsoft.com/office/drawing/2014/main" id="{6ADC765A-8C0E-4542-A0F6-184A0D73E9CA}"/>
              </a:ext>
            </a:extLst>
          </p:cNvPr>
          <p:cNvSpPr>
            <a:spLocks noGrp="1" noChangeArrowheads="1"/>
          </p:cNvSpPr>
          <p:nvPr>
            <p:ph type="title"/>
          </p:nvPr>
        </p:nvSpPr>
        <p:spPr>
          <a:xfrm>
            <a:off x="685800" y="304800"/>
            <a:ext cx="7772400" cy="1143000"/>
          </a:xfrm>
        </p:spPr>
        <p:txBody>
          <a:bodyPr/>
          <a:lstStyle/>
          <a:p>
            <a:pPr eaLnBrk="1" hangingPunct="1"/>
            <a:r>
              <a:rPr lang="en-US" altLang="en-US"/>
              <a:t>Species extinction</a:t>
            </a:r>
            <a:br>
              <a:rPr lang="en-US" altLang="en-US"/>
            </a:br>
            <a:r>
              <a:rPr lang="en-US" altLang="en-US" sz="2000"/>
              <a:t>Can we defy Nature’s end?</a:t>
            </a:r>
            <a:br>
              <a:rPr lang="en-US" altLang="en-US" sz="2000"/>
            </a:br>
            <a:r>
              <a:rPr lang="en-US" altLang="en-US" sz="2000"/>
              <a:t>Stuart L. Pimm et al., Science 21 Sept 2001;293:2207-8</a:t>
            </a:r>
          </a:p>
        </p:txBody>
      </p:sp>
      <p:sp>
        <p:nvSpPr>
          <p:cNvPr id="48134" name="Rectangle 1027">
            <a:extLst>
              <a:ext uri="{FF2B5EF4-FFF2-40B4-BE49-F238E27FC236}">
                <a16:creationId xmlns:a16="http://schemas.microsoft.com/office/drawing/2014/main" id="{6783B140-B2D2-4D0F-85B5-6442D07DFC4E}"/>
              </a:ext>
            </a:extLst>
          </p:cNvPr>
          <p:cNvSpPr>
            <a:spLocks noGrp="1" noChangeArrowheads="1"/>
          </p:cNvSpPr>
          <p:nvPr>
            <p:ph type="body" idx="1"/>
          </p:nvPr>
        </p:nvSpPr>
        <p:spPr>
          <a:xfrm>
            <a:off x="533400" y="1676400"/>
            <a:ext cx="8077200" cy="4114800"/>
          </a:xfrm>
        </p:spPr>
        <p:txBody>
          <a:bodyPr/>
          <a:lstStyle/>
          <a:p>
            <a:pPr eaLnBrk="1" hangingPunct="1">
              <a:lnSpc>
                <a:spcPct val="90000"/>
              </a:lnSpc>
              <a:spcBef>
                <a:spcPct val="60000"/>
              </a:spcBef>
            </a:pPr>
            <a:r>
              <a:rPr lang="en-US" altLang="en-US"/>
              <a:t>Is saving remaining biodiversity still possible?</a:t>
            </a:r>
          </a:p>
          <a:p>
            <a:pPr eaLnBrk="1" hangingPunct="1">
              <a:lnSpc>
                <a:spcPct val="90000"/>
              </a:lnSpc>
              <a:spcBef>
                <a:spcPts val="1500"/>
              </a:spcBef>
            </a:pPr>
            <a:r>
              <a:rPr lang="en-US" altLang="en-US"/>
              <a:t>Is protecting biodiversity economically feasible?</a:t>
            </a:r>
          </a:p>
          <a:p>
            <a:pPr eaLnBrk="1" hangingPunct="1">
              <a:lnSpc>
                <a:spcPct val="90000"/>
              </a:lnSpc>
              <a:spcBef>
                <a:spcPts val="1500"/>
              </a:spcBef>
            </a:pPr>
            <a:r>
              <a:rPr lang="en-US" altLang="en-US"/>
              <a:t>Should effort concentrate on protection or on slowing harm?</a:t>
            </a:r>
          </a:p>
          <a:p>
            <a:pPr eaLnBrk="1" hangingPunct="1">
              <a:lnSpc>
                <a:spcPct val="90000"/>
              </a:lnSpc>
              <a:spcBef>
                <a:spcPts val="1500"/>
              </a:spcBef>
            </a:pPr>
            <a:r>
              <a:rPr lang="en-US" altLang="en-US"/>
              <a:t>Do we know enough to protect biodiversity?</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Date Placeholder 3">
            <a:extLst>
              <a:ext uri="{FF2B5EF4-FFF2-40B4-BE49-F238E27FC236}">
                <a16:creationId xmlns:a16="http://schemas.microsoft.com/office/drawing/2014/main" id="{B5684310-D22F-4FA2-9403-7D05D3041743}"/>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12/2/2001</a:t>
            </a:r>
          </a:p>
        </p:txBody>
      </p:sp>
      <p:sp>
        <p:nvSpPr>
          <p:cNvPr id="49155" name="Footer Placeholder 4">
            <a:extLst>
              <a:ext uri="{FF2B5EF4-FFF2-40B4-BE49-F238E27FC236}">
                <a16:creationId xmlns:a16="http://schemas.microsoft.com/office/drawing/2014/main" id="{FD567533-080C-4802-BB26-A4323CA0966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49156" name="Slide Number Placeholder 5">
            <a:extLst>
              <a:ext uri="{FF2B5EF4-FFF2-40B4-BE49-F238E27FC236}">
                <a16:creationId xmlns:a16="http://schemas.microsoft.com/office/drawing/2014/main" id="{C3BEF133-69B6-4C3F-A9FE-88B91076F87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ABEDEB6F-0293-47F9-B10A-E9D84D5DB108}" type="slidenum">
              <a:rPr lang="en-US" altLang="en-US" sz="1400"/>
              <a:pPr algn="r" eaLnBrk="1" hangingPunct="1"/>
              <a:t>47</a:t>
            </a:fld>
            <a:endParaRPr lang="en-US" altLang="en-US" sz="1400"/>
          </a:p>
        </p:txBody>
      </p:sp>
      <p:sp>
        <p:nvSpPr>
          <p:cNvPr id="49157" name="Rectangle 2">
            <a:extLst>
              <a:ext uri="{FF2B5EF4-FFF2-40B4-BE49-F238E27FC236}">
                <a16:creationId xmlns:a16="http://schemas.microsoft.com/office/drawing/2014/main" id="{EDFA5796-54C1-4B91-AD66-0B60CF52FB23}"/>
              </a:ext>
            </a:extLst>
          </p:cNvPr>
          <p:cNvSpPr>
            <a:spLocks noGrp="1" noChangeArrowheads="1"/>
          </p:cNvSpPr>
          <p:nvPr>
            <p:ph type="title"/>
          </p:nvPr>
        </p:nvSpPr>
        <p:spPr>
          <a:xfrm>
            <a:off x="685800" y="304800"/>
            <a:ext cx="7772400" cy="1143000"/>
          </a:xfrm>
        </p:spPr>
        <p:txBody>
          <a:bodyPr/>
          <a:lstStyle/>
          <a:p>
            <a:pPr eaLnBrk="1" hangingPunct="1"/>
            <a:r>
              <a:rPr lang="en-US" altLang="en-US"/>
              <a:t>Standing at the edge of disaster</a:t>
            </a:r>
            <a:endParaRPr lang="en-US" altLang="en-US" sz="7200"/>
          </a:p>
        </p:txBody>
      </p:sp>
      <p:sp>
        <p:nvSpPr>
          <p:cNvPr id="49158" name="Rectangle 3">
            <a:extLst>
              <a:ext uri="{FF2B5EF4-FFF2-40B4-BE49-F238E27FC236}">
                <a16:creationId xmlns:a16="http://schemas.microsoft.com/office/drawing/2014/main" id="{88AB9F67-5DBE-4CB1-8984-5BBA1B4CD2C7}"/>
              </a:ext>
            </a:extLst>
          </p:cNvPr>
          <p:cNvSpPr>
            <a:spLocks noGrp="1" noChangeArrowheads="1"/>
          </p:cNvSpPr>
          <p:nvPr>
            <p:ph type="body" idx="1"/>
          </p:nvPr>
        </p:nvSpPr>
        <p:spPr>
          <a:xfrm>
            <a:off x="533400" y="1600200"/>
            <a:ext cx="8077200" cy="4114800"/>
          </a:xfrm>
        </p:spPr>
        <p:txBody>
          <a:bodyPr/>
          <a:lstStyle/>
          <a:p>
            <a:pPr eaLnBrk="1" hangingPunct="1">
              <a:spcBef>
                <a:spcPct val="60000"/>
              </a:spcBef>
              <a:buFontTx/>
              <a:buNone/>
            </a:pPr>
            <a:r>
              <a:rPr lang="en-US" altLang="en-US"/>
              <a:t>  “Our societies haven't imploded yet only because most of the world lives at a level of privation Westerners would not accept, beyond the reach of the very resources Westerners cannot live without.”</a:t>
            </a:r>
          </a:p>
          <a:p>
            <a:pPr algn="r" eaLnBrk="1" hangingPunct="1">
              <a:spcBef>
                <a:spcPct val="60000"/>
              </a:spcBef>
              <a:buFontTx/>
              <a:buNone/>
            </a:pPr>
            <a:r>
              <a:rPr lang="en-US" altLang="en-US"/>
              <a:t>(from David Morens’ review of McMichael, 2001)</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224233E8-52E8-4FC6-B558-ECE24BF81F4E}"/>
              </a:ext>
            </a:extLst>
          </p:cNvPr>
          <p:cNvSpPr>
            <a:spLocks noGrp="1"/>
          </p:cNvSpPr>
          <p:nvPr>
            <p:ph type="title"/>
          </p:nvPr>
        </p:nvSpPr>
        <p:spPr/>
        <p:txBody>
          <a:bodyPr/>
          <a:lstStyle/>
          <a:p>
            <a:r>
              <a:rPr lang="en-US" altLang="en-US"/>
              <a:t>What is the problem?</a:t>
            </a:r>
          </a:p>
        </p:txBody>
      </p:sp>
      <p:sp>
        <p:nvSpPr>
          <p:cNvPr id="50179" name="Content Placeholder 2">
            <a:extLst>
              <a:ext uri="{FF2B5EF4-FFF2-40B4-BE49-F238E27FC236}">
                <a16:creationId xmlns:a16="http://schemas.microsoft.com/office/drawing/2014/main" id="{D964A740-3048-4126-80F8-733B7ED23524}"/>
              </a:ext>
            </a:extLst>
          </p:cNvPr>
          <p:cNvSpPr>
            <a:spLocks noGrp="1"/>
          </p:cNvSpPr>
          <p:nvPr>
            <p:ph idx="1"/>
          </p:nvPr>
        </p:nvSpPr>
        <p:spPr/>
        <p:txBody>
          <a:bodyPr/>
          <a:lstStyle/>
          <a:p>
            <a:r>
              <a:rPr lang="en-US" altLang="en-US" sz="3600"/>
              <a:t>Vision?</a:t>
            </a:r>
          </a:p>
          <a:p>
            <a:r>
              <a:rPr lang="en-US" altLang="en-US" sz="3600"/>
              <a:t>The System?</a:t>
            </a:r>
          </a:p>
          <a:p>
            <a:r>
              <a:rPr lang="en-US" altLang="en-US" sz="3600"/>
              <a:t>Consciousness?</a:t>
            </a:r>
          </a:p>
        </p:txBody>
      </p:sp>
      <p:sp>
        <p:nvSpPr>
          <p:cNvPr id="50180" name="Footer Placeholder 4">
            <a:extLst>
              <a:ext uri="{FF2B5EF4-FFF2-40B4-BE49-F238E27FC236}">
                <a16:creationId xmlns:a16="http://schemas.microsoft.com/office/drawing/2014/main" id="{26EDBE8C-C4FA-412C-B25A-B4AAC430011B}"/>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50181" name="Slide Number Placeholder 5">
            <a:extLst>
              <a:ext uri="{FF2B5EF4-FFF2-40B4-BE49-F238E27FC236}">
                <a16:creationId xmlns:a16="http://schemas.microsoft.com/office/drawing/2014/main" id="{E87D683A-2A36-4159-B7F2-B6D3494D447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C8EEDD3B-98F5-47E0-BCDB-5A69155DAEE8}" type="slidenum">
              <a:rPr lang="en-US" altLang="en-US" sz="1400"/>
              <a:pPr algn="r" eaLnBrk="1" hangingPunct="1"/>
              <a:t>48</a:t>
            </a:fld>
            <a:endParaRPr lang="en-US" altLang="en-US" sz="1400"/>
          </a:p>
        </p:txBody>
      </p:sp>
      <p:sp>
        <p:nvSpPr>
          <p:cNvPr id="50182" name="Date Placeholder 3">
            <a:extLst>
              <a:ext uri="{FF2B5EF4-FFF2-40B4-BE49-F238E27FC236}">
                <a16:creationId xmlns:a16="http://schemas.microsoft.com/office/drawing/2014/main" id="{B57EF457-82E4-4554-B30D-A4CE531112CF}"/>
              </a:ext>
            </a:extLst>
          </p:cNvPr>
          <p:cNvSpPr>
            <a:spLocks noGrp="1"/>
          </p:cNvSpPr>
          <p:nvPr>
            <p:ph type="dt" sz="quarter" idx="10"/>
          </p:nvPr>
        </p:nvSpPr>
        <p:spPr>
          <a:xfrm>
            <a:off x="685800" y="6096000"/>
            <a:ext cx="1905000" cy="4572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11/30/2010</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Date Placeholder 3">
            <a:extLst>
              <a:ext uri="{FF2B5EF4-FFF2-40B4-BE49-F238E27FC236}">
                <a16:creationId xmlns:a16="http://schemas.microsoft.com/office/drawing/2014/main" id="{961054EB-94FA-4EC9-93FB-CEEEE9334281}"/>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12/2/2001</a:t>
            </a:r>
          </a:p>
        </p:txBody>
      </p:sp>
      <p:sp>
        <p:nvSpPr>
          <p:cNvPr id="51203" name="Footer Placeholder 4">
            <a:extLst>
              <a:ext uri="{FF2B5EF4-FFF2-40B4-BE49-F238E27FC236}">
                <a16:creationId xmlns:a16="http://schemas.microsoft.com/office/drawing/2014/main" id="{992AF437-9D0E-47FB-9DE3-39555BDFC6DA}"/>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51204" name="Slide Number Placeholder 5">
            <a:extLst>
              <a:ext uri="{FF2B5EF4-FFF2-40B4-BE49-F238E27FC236}">
                <a16:creationId xmlns:a16="http://schemas.microsoft.com/office/drawing/2014/main" id="{7E1CD362-FD77-4B3F-8A5D-A873AA9D73C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493FE9B1-9C23-4D53-9F16-662E83DB7B12}" type="slidenum">
              <a:rPr lang="en-US" altLang="en-US" sz="1400"/>
              <a:pPr algn="r" eaLnBrk="1" hangingPunct="1"/>
              <a:t>49</a:t>
            </a:fld>
            <a:endParaRPr lang="en-US" altLang="en-US" sz="1400"/>
          </a:p>
        </p:txBody>
      </p:sp>
      <p:sp>
        <p:nvSpPr>
          <p:cNvPr id="51205" name="Rectangle 2">
            <a:extLst>
              <a:ext uri="{FF2B5EF4-FFF2-40B4-BE49-F238E27FC236}">
                <a16:creationId xmlns:a16="http://schemas.microsoft.com/office/drawing/2014/main" id="{BE6CEF02-C327-4756-B2CA-F6DCA5D41C4E}"/>
              </a:ext>
            </a:extLst>
          </p:cNvPr>
          <p:cNvSpPr>
            <a:spLocks noGrp="1" noChangeArrowheads="1"/>
          </p:cNvSpPr>
          <p:nvPr>
            <p:ph type="title"/>
          </p:nvPr>
        </p:nvSpPr>
        <p:spPr>
          <a:xfrm>
            <a:off x="685800" y="228600"/>
            <a:ext cx="7772400" cy="1143000"/>
          </a:xfrm>
        </p:spPr>
        <p:txBody>
          <a:bodyPr/>
          <a:lstStyle/>
          <a:p>
            <a:pPr eaLnBrk="1" hangingPunct="1"/>
            <a:r>
              <a:rPr lang="en-US" altLang="en-US"/>
              <a:t>Vision: The right to health</a:t>
            </a:r>
            <a:endParaRPr lang="en-US" altLang="en-US" sz="7200"/>
          </a:p>
        </p:txBody>
      </p:sp>
      <p:sp>
        <p:nvSpPr>
          <p:cNvPr id="51206" name="Rectangle 3">
            <a:extLst>
              <a:ext uri="{FF2B5EF4-FFF2-40B4-BE49-F238E27FC236}">
                <a16:creationId xmlns:a16="http://schemas.microsoft.com/office/drawing/2014/main" id="{0BC9CB06-202E-443C-9C9D-102023FC60BC}"/>
              </a:ext>
            </a:extLst>
          </p:cNvPr>
          <p:cNvSpPr>
            <a:spLocks noGrp="1" noChangeArrowheads="1"/>
          </p:cNvSpPr>
          <p:nvPr>
            <p:ph type="body" idx="1"/>
          </p:nvPr>
        </p:nvSpPr>
        <p:spPr>
          <a:xfrm>
            <a:off x="533400" y="1447800"/>
            <a:ext cx="8077200" cy="4114800"/>
          </a:xfrm>
        </p:spPr>
        <p:txBody>
          <a:bodyPr/>
          <a:lstStyle/>
          <a:p>
            <a:pPr eaLnBrk="1" hangingPunct="1">
              <a:buFontTx/>
              <a:buNone/>
            </a:pPr>
            <a:r>
              <a:rPr lang="en-US" altLang="en-US" sz="3400"/>
              <a:t>  “The enjoyment of the highest attainable standard of health is one of the fundamental rights of every human being without distinction of race, religion, political belief, economic or social condition.” </a:t>
            </a:r>
            <a:r>
              <a:rPr lang="en-US" altLang="en-US" sz="2400"/>
              <a:t>1946 Constitution of the World Health Organization, </a:t>
            </a:r>
            <a:r>
              <a:rPr lang="en-US" altLang="en-US" sz="2400" i="1"/>
              <a:t>AJPH</a:t>
            </a:r>
            <a:r>
              <a:rPr lang="en-US" altLang="en-US" sz="2400"/>
              <a:t> Dec 2001:1923</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2">
            <a:extLst>
              <a:ext uri="{FF2B5EF4-FFF2-40B4-BE49-F238E27FC236}">
                <a16:creationId xmlns:a16="http://schemas.microsoft.com/office/drawing/2014/main" id="{C7DFCEC6-8F11-4B42-9C91-DCAE38F15AB4}"/>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12/2/2001</a:t>
            </a:r>
          </a:p>
        </p:txBody>
      </p:sp>
      <p:sp>
        <p:nvSpPr>
          <p:cNvPr id="6147" name="Footer Placeholder 3">
            <a:extLst>
              <a:ext uri="{FF2B5EF4-FFF2-40B4-BE49-F238E27FC236}">
                <a16:creationId xmlns:a16="http://schemas.microsoft.com/office/drawing/2014/main" id="{D632989D-708B-4E1F-8861-B5AA75783FBA}"/>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6148" name="Slide Number Placeholder 4">
            <a:extLst>
              <a:ext uri="{FF2B5EF4-FFF2-40B4-BE49-F238E27FC236}">
                <a16:creationId xmlns:a16="http://schemas.microsoft.com/office/drawing/2014/main" id="{403B7BFC-2ACF-4406-97D4-9AD854A9047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072C5F24-7193-4210-AF60-A07558464EF3}" type="slidenum">
              <a:rPr lang="en-US" altLang="en-US" sz="1400"/>
              <a:pPr algn="r" eaLnBrk="1" hangingPunct="1"/>
              <a:t>5</a:t>
            </a:fld>
            <a:endParaRPr lang="en-US" altLang="en-US" sz="1400"/>
          </a:p>
        </p:txBody>
      </p:sp>
      <p:sp>
        <p:nvSpPr>
          <p:cNvPr id="6149" name="Rectangle 2">
            <a:extLst>
              <a:ext uri="{FF2B5EF4-FFF2-40B4-BE49-F238E27FC236}">
                <a16:creationId xmlns:a16="http://schemas.microsoft.com/office/drawing/2014/main" id="{27E774A7-8DC4-4C4F-9B63-F233487AE00C}"/>
              </a:ext>
            </a:extLst>
          </p:cNvPr>
          <p:cNvSpPr>
            <a:spLocks noGrp="1" noChangeArrowheads="1"/>
          </p:cNvSpPr>
          <p:nvPr>
            <p:ph type="title"/>
          </p:nvPr>
        </p:nvSpPr>
        <p:spPr/>
        <p:txBody>
          <a:bodyPr/>
          <a:lstStyle/>
          <a:p>
            <a:pPr eaLnBrk="1" hangingPunct="1"/>
            <a:r>
              <a:rPr lang="en-US" altLang="en-US" u="sng">
                <a:solidFill>
                  <a:schemeClr val="bg1"/>
                </a:solidFill>
                <a:latin typeface="Comic Sans MS" panose="030F0702030302020204" pitchFamily="66" charset="0"/>
              </a:rPr>
              <a:t>Poor understanding of the patients perspective!!!</a:t>
            </a:r>
            <a:endParaRPr lang="en-US" altLang="en-US"/>
          </a:p>
        </p:txBody>
      </p:sp>
      <p:sp>
        <p:nvSpPr>
          <p:cNvPr id="6150" name="Text Box 3">
            <a:extLst>
              <a:ext uri="{FF2B5EF4-FFF2-40B4-BE49-F238E27FC236}">
                <a16:creationId xmlns:a16="http://schemas.microsoft.com/office/drawing/2014/main" id="{362E3509-7EFC-4739-8D33-A53D26E8F3C5}"/>
              </a:ext>
            </a:extLst>
          </p:cNvPr>
          <p:cNvSpPr txBox="1">
            <a:spLocks noChangeArrowheads="1"/>
          </p:cNvSpPr>
          <p:nvPr/>
        </p:nvSpPr>
        <p:spPr bwMode="auto">
          <a:xfrm>
            <a:off x="3352800" y="3429000"/>
            <a:ext cx="3276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pPr>
            <a:r>
              <a:rPr lang="en-US" altLang="en-US">
                <a:latin typeface="Script"/>
              </a:rPr>
              <a:t>“</a:t>
            </a:r>
            <a:endParaRPr lang="en-US" altLang="en-US" sz="4000" b="1">
              <a:latin typeface="Script"/>
            </a:endParaRPr>
          </a:p>
        </p:txBody>
      </p:sp>
      <p:sp>
        <p:nvSpPr>
          <p:cNvPr id="6151" name="Text Box 4">
            <a:extLst>
              <a:ext uri="{FF2B5EF4-FFF2-40B4-BE49-F238E27FC236}">
                <a16:creationId xmlns:a16="http://schemas.microsoft.com/office/drawing/2014/main" id="{AECC1877-65F9-4888-BE01-DEC561CA3C09}"/>
              </a:ext>
            </a:extLst>
          </p:cNvPr>
          <p:cNvSpPr txBox="1">
            <a:spLocks noChangeArrowheads="1"/>
          </p:cNvSpPr>
          <p:nvPr/>
        </p:nvSpPr>
        <p:spPr bwMode="auto">
          <a:xfrm>
            <a:off x="1828800" y="205740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pPr>
            <a:endParaRPr lang="en-US" altLang="en-US"/>
          </a:p>
        </p:txBody>
      </p:sp>
      <p:pic>
        <p:nvPicPr>
          <p:cNvPr id="6152" name="Picture 5" descr="Zsorryflowers">
            <a:extLst>
              <a:ext uri="{FF2B5EF4-FFF2-40B4-BE49-F238E27FC236}">
                <a16:creationId xmlns:a16="http://schemas.microsoft.com/office/drawing/2014/main" id="{C1DE97F7-B591-4415-89E8-6DCC31752BC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81013"/>
            <a:ext cx="8153400" cy="332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ate Placeholder 3">
            <a:extLst>
              <a:ext uri="{FF2B5EF4-FFF2-40B4-BE49-F238E27FC236}">
                <a16:creationId xmlns:a16="http://schemas.microsoft.com/office/drawing/2014/main" id="{0C6B2C2A-A263-4692-9255-DD2D1897CA6C}"/>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12/2/2001</a:t>
            </a:r>
          </a:p>
        </p:txBody>
      </p:sp>
      <p:sp>
        <p:nvSpPr>
          <p:cNvPr id="52227" name="Footer Placeholder 4">
            <a:extLst>
              <a:ext uri="{FF2B5EF4-FFF2-40B4-BE49-F238E27FC236}">
                <a16:creationId xmlns:a16="http://schemas.microsoft.com/office/drawing/2014/main" id="{9D8FABDF-1EC3-405A-823D-DDEA16771BE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52228" name="Slide Number Placeholder 5">
            <a:extLst>
              <a:ext uri="{FF2B5EF4-FFF2-40B4-BE49-F238E27FC236}">
                <a16:creationId xmlns:a16="http://schemas.microsoft.com/office/drawing/2014/main" id="{9F46B4D0-1689-4076-BA44-69EE8FB5F42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E068F92B-EB7C-44FA-995B-47D5FF734F3C}" type="slidenum">
              <a:rPr lang="en-US" altLang="en-US" sz="1400"/>
              <a:pPr algn="r" eaLnBrk="1" hangingPunct="1"/>
              <a:t>50</a:t>
            </a:fld>
            <a:endParaRPr lang="en-US" altLang="en-US" sz="1400"/>
          </a:p>
        </p:txBody>
      </p:sp>
      <p:sp>
        <p:nvSpPr>
          <p:cNvPr id="52229" name="Rectangle 1026">
            <a:extLst>
              <a:ext uri="{FF2B5EF4-FFF2-40B4-BE49-F238E27FC236}">
                <a16:creationId xmlns:a16="http://schemas.microsoft.com/office/drawing/2014/main" id="{03D9DC94-40A9-43AB-BDEF-0C9696278845}"/>
              </a:ext>
            </a:extLst>
          </p:cNvPr>
          <p:cNvSpPr>
            <a:spLocks noGrp="1" noChangeArrowheads="1"/>
          </p:cNvSpPr>
          <p:nvPr>
            <p:ph type="title"/>
          </p:nvPr>
        </p:nvSpPr>
        <p:spPr>
          <a:xfrm>
            <a:off x="381000" y="228600"/>
            <a:ext cx="8382000" cy="1143000"/>
          </a:xfrm>
        </p:spPr>
        <p:txBody>
          <a:bodyPr/>
          <a:lstStyle/>
          <a:p>
            <a:pPr eaLnBrk="1" hangingPunct="1"/>
            <a:r>
              <a:rPr lang="en-US" altLang="en-US"/>
              <a:t>Universal Declaration of Human Rights</a:t>
            </a:r>
          </a:p>
        </p:txBody>
      </p:sp>
      <p:sp>
        <p:nvSpPr>
          <p:cNvPr id="52230" name="Rectangle 1027">
            <a:extLst>
              <a:ext uri="{FF2B5EF4-FFF2-40B4-BE49-F238E27FC236}">
                <a16:creationId xmlns:a16="http://schemas.microsoft.com/office/drawing/2014/main" id="{65F0B7C6-6B29-484C-A8BE-9F47DDAE0FE4}"/>
              </a:ext>
            </a:extLst>
          </p:cNvPr>
          <p:cNvSpPr>
            <a:spLocks noGrp="1" noChangeArrowheads="1"/>
          </p:cNvSpPr>
          <p:nvPr>
            <p:ph type="body" idx="1"/>
          </p:nvPr>
        </p:nvSpPr>
        <p:spPr>
          <a:xfrm>
            <a:off x="533400" y="1371600"/>
            <a:ext cx="8077200" cy="4114800"/>
          </a:xfrm>
        </p:spPr>
        <p:txBody>
          <a:bodyPr/>
          <a:lstStyle/>
          <a:p>
            <a:pPr eaLnBrk="1" hangingPunct="1">
              <a:buFontTx/>
              <a:buNone/>
            </a:pPr>
            <a:r>
              <a:rPr lang="en-US" altLang="en-US"/>
              <a:t>  “a standard of living adequate for the health and well-being of himself and his family, including food, clothing, housing and medical care and necessary social services, and the right to security in the event of unemployment, sickness, disability, widowhood, old age or other lack of livelihood in circumstances beyond his control.” </a:t>
            </a:r>
            <a:r>
              <a:rPr lang="en-US" altLang="en-US" sz="2400" i="1"/>
              <a:t>AJPH</a:t>
            </a:r>
            <a:r>
              <a:rPr lang="en-US" altLang="en-US" sz="2400"/>
              <a:t> Dec 2001:1923</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Date Placeholder 3">
            <a:extLst>
              <a:ext uri="{FF2B5EF4-FFF2-40B4-BE49-F238E27FC236}">
                <a16:creationId xmlns:a16="http://schemas.microsoft.com/office/drawing/2014/main" id="{AC9D68B2-A59B-4E23-A616-09C355363762}"/>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11/29/2010</a:t>
            </a:r>
          </a:p>
        </p:txBody>
      </p:sp>
      <p:sp>
        <p:nvSpPr>
          <p:cNvPr id="53251" name="Footer Placeholder 4">
            <a:extLst>
              <a:ext uri="{FF2B5EF4-FFF2-40B4-BE49-F238E27FC236}">
                <a16:creationId xmlns:a16="http://schemas.microsoft.com/office/drawing/2014/main" id="{AB280989-6B05-4779-8E62-1CDBC01A63F8}"/>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53252" name="Slide Number Placeholder 5">
            <a:extLst>
              <a:ext uri="{FF2B5EF4-FFF2-40B4-BE49-F238E27FC236}">
                <a16:creationId xmlns:a16="http://schemas.microsoft.com/office/drawing/2014/main" id="{10E432A3-4E87-471D-99EB-46404704774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1B16678B-3ECD-425F-8DA1-693860699205}" type="slidenum">
              <a:rPr lang="en-US" altLang="en-US" sz="1400"/>
              <a:pPr algn="r" eaLnBrk="1" hangingPunct="1"/>
              <a:t>51</a:t>
            </a:fld>
            <a:endParaRPr lang="en-US" altLang="en-US" sz="1400"/>
          </a:p>
        </p:txBody>
      </p:sp>
      <p:sp>
        <p:nvSpPr>
          <p:cNvPr id="53253" name="Rectangle 2">
            <a:extLst>
              <a:ext uri="{FF2B5EF4-FFF2-40B4-BE49-F238E27FC236}">
                <a16:creationId xmlns:a16="http://schemas.microsoft.com/office/drawing/2014/main" id="{4F684272-49F3-4C95-9487-BB6FA1CAB7EE}"/>
              </a:ext>
            </a:extLst>
          </p:cNvPr>
          <p:cNvSpPr>
            <a:spLocks noGrp="1" noChangeArrowheads="1"/>
          </p:cNvSpPr>
          <p:nvPr>
            <p:ph type="title"/>
          </p:nvPr>
        </p:nvSpPr>
        <p:spPr>
          <a:xfrm>
            <a:off x="685800" y="228600"/>
            <a:ext cx="7772400" cy="1143000"/>
          </a:xfrm>
        </p:spPr>
        <p:txBody>
          <a:bodyPr/>
          <a:lstStyle/>
          <a:p>
            <a:pPr eaLnBrk="1" hangingPunct="1"/>
            <a:r>
              <a:rPr lang="en-US" altLang="en-US"/>
              <a:t>Millennium Development Goals</a:t>
            </a:r>
            <a:endParaRPr lang="en-US" altLang="en-US" sz="7200"/>
          </a:p>
        </p:txBody>
      </p:sp>
      <p:sp>
        <p:nvSpPr>
          <p:cNvPr id="53254" name="Rectangle 3">
            <a:extLst>
              <a:ext uri="{FF2B5EF4-FFF2-40B4-BE49-F238E27FC236}">
                <a16:creationId xmlns:a16="http://schemas.microsoft.com/office/drawing/2014/main" id="{1587499D-1B7E-4F0B-BBDC-FEAD379DAAD4}"/>
              </a:ext>
            </a:extLst>
          </p:cNvPr>
          <p:cNvSpPr>
            <a:spLocks noGrp="1" noChangeArrowheads="1"/>
          </p:cNvSpPr>
          <p:nvPr>
            <p:ph type="body" idx="1"/>
          </p:nvPr>
        </p:nvSpPr>
        <p:spPr>
          <a:xfrm>
            <a:off x="533400" y="1295400"/>
            <a:ext cx="8229600" cy="4495800"/>
          </a:xfrm>
        </p:spPr>
        <p:txBody>
          <a:bodyPr/>
          <a:lstStyle/>
          <a:p>
            <a:pPr>
              <a:buFontTx/>
              <a:buNone/>
            </a:pPr>
            <a:r>
              <a:rPr lang="en-US" altLang="en-US" sz="2400"/>
              <a:t>There are 19 health-related MDGs, including:</a:t>
            </a:r>
          </a:p>
          <a:p>
            <a:r>
              <a:rPr lang="en-US" altLang="en-US" sz="2000"/>
              <a:t>Children aged &lt;5 years underweight (%)</a:t>
            </a:r>
          </a:p>
          <a:p>
            <a:r>
              <a:rPr lang="en-US" altLang="en-US" sz="2000"/>
              <a:t>Under-five mortality rate; Maternal mortality ratio</a:t>
            </a:r>
          </a:p>
          <a:p>
            <a:r>
              <a:rPr lang="en-US" altLang="en-US" sz="2000"/>
              <a:t>Measles immunization among 1-year-olds</a:t>
            </a:r>
          </a:p>
          <a:p>
            <a:r>
              <a:rPr lang="en-US" altLang="en-US" sz="2000"/>
              <a:t>Antenatal care coverage; Births attended by skilled health personnel</a:t>
            </a:r>
          </a:p>
          <a:p>
            <a:r>
              <a:rPr lang="en-US" altLang="en-US" sz="2000"/>
              <a:t>Contraceptive prevalence; Unmet need for family planning</a:t>
            </a:r>
          </a:p>
          <a:p>
            <a:r>
              <a:rPr lang="en-US" altLang="en-US" sz="2000"/>
              <a:t>Adolescent fertility rate</a:t>
            </a:r>
          </a:p>
          <a:p>
            <a:r>
              <a:rPr lang="en-US" altLang="en-US" sz="2000"/>
              <a:t>Prevalence of HIV among adults aged 15–49 years; ART therapy</a:t>
            </a:r>
          </a:p>
          <a:p>
            <a:r>
              <a:rPr lang="en-US" altLang="en-US" sz="2000"/>
              <a:t>Young adults with comprehensive correct knowledge of HIV/AIDS</a:t>
            </a:r>
          </a:p>
          <a:p>
            <a:r>
              <a:rPr lang="en-US" altLang="en-US" sz="2000"/>
              <a:t>Malaria mortality; Children aged &lt;5 years sleeping under insecticide-treated nets </a:t>
            </a:r>
          </a:p>
          <a:p>
            <a:r>
              <a:rPr lang="en-US" altLang="en-US" sz="2000"/>
              <a:t>Population with potable drinking-water; improved sanitation</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Date Placeholder 3">
            <a:extLst>
              <a:ext uri="{FF2B5EF4-FFF2-40B4-BE49-F238E27FC236}">
                <a16:creationId xmlns:a16="http://schemas.microsoft.com/office/drawing/2014/main" id="{A0809210-D9FF-4E01-AFE5-07128399078E}"/>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4/24/2010</a:t>
            </a:r>
          </a:p>
        </p:txBody>
      </p:sp>
      <p:sp>
        <p:nvSpPr>
          <p:cNvPr id="54275" name="Footer Placeholder 4">
            <a:extLst>
              <a:ext uri="{FF2B5EF4-FFF2-40B4-BE49-F238E27FC236}">
                <a16:creationId xmlns:a16="http://schemas.microsoft.com/office/drawing/2014/main" id="{D37B4C0F-FC4B-4B7F-8084-D623CCFCD40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54276" name="Slide Number Placeholder 5">
            <a:extLst>
              <a:ext uri="{FF2B5EF4-FFF2-40B4-BE49-F238E27FC236}">
                <a16:creationId xmlns:a16="http://schemas.microsoft.com/office/drawing/2014/main" id="{98840FBA-4E88-4E3C-9E76-2B3F7E4E3C4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860DC718-3A58-4C82-AD10-EB5232365F6C}" type="slidenum">
              <a:rPr lang="en-US" altLang="en-US" sz="1400"/>
              <a:pPr algn="r" eaLnBrk="1" hangingPunct="1"/>
              <a:t>52</a:t>
            </a:fld>
            <a:endParaRPr lang="en-US" altLang="en-US" sz="1400"/>
          </a:p>
        </p:txBody>
      </p:sp>
      <p:sp>
        <p:nvSpPr>
          <p:cNvPr id="54277" name="Rectangle 2">
            <a:extLst>
              <a:ext uri="{FF2B5EF4-FFF2-40B4-BE49-F238E27FC236}">
                <a16:creationId xmlns:a16="http://schemas.microsoft.com/office/drawing/2014/main" id="{0AF1166C-245E-4F74-A3FB-66D13ABC29DD}"/>
              </a:ext>
            </a:extLst>
          </p:cNvPr>
          <p:cNvSpPr>
            <a:spLocks noGrp="1" noChangeArrowheads="1"/>
          </p:cNvSpPr>
          <p:nvPr>
            <p:ph type="title"/>
          </p:nvPr>
        </p:nvSpPr>
        <p:spPr>
          <a:xfrm>
            <a:off x="685800" y="228600"/>
            <a:ext cx="8153400" cy="1143000"/>
          </a:xfrm>
        </p:spPr>
        <p:txBody>
          <a:bodyPr/>
          <a:lstStyle/>
          <a:p>
            <a:pPr eaLnBrk="1" hangingPunct="1"/>
            <a:r>
              <a:rPr lang="en-US" altLang="en-US" sz="4000"/>
              <a:t>The System: Adam Smith’s Invisible Hand</a:t>
            </a:r>
          </a:p>
        </p:txBody>
      </p:sp>
      <p:sp>
        <p:nvSpPr>
          <p:cNvPr id="54278" name="Rectangle 3">
            <a:extLst>
              <a:ext uri="{FF2B5EF4-FFF2-40B4-BE49-F238E27FC236}">
                <a16:creationId xmlns:a16="http://schemas.microsoft.com/office/drawing/2014/main" id="{C5BD5AD5-390A-4088-A909-30D77065F504}"/>
              </a:ext>
            </a:extLst>
          </p:cNvPr>
          <p:cNvSpPr>
            <a:spLocks noGrp="1" noChangeArrowheads="1"/>
          </p:cNvSpPr>
          <p:nvPr>
            <p:ph type="body" idx="1"/>
          </p:nvPr>
        </p:nvSpPr>
        <p:spPr>
          <a:xfrm>
            <a:off x="533400" y="1600200"/>
            <a:ext cx="8077200" cy="4495800"/>
          </a:xfrm>
        </p:spPr>
        <p:txBody>
          <a:bodyPr/>
          <a:lstStyle/>
          <a:p>
            <a:pPr eaLnBrk="1" hangingPunct="1">
              <a:spcBef>
                <a:spcPct val="60000"/>
              </a:spcBef>
              <a:buFontTx/>
              <a:buNone/>
            </a:pPr>
            <a:r>
              <a:rPr lang="en-US" altLang="en-US"/>
              <a:t>	“. . . By directing his industry in such a manner as to produce its greatest value, he intends only his own gain but is led by an invisible hand to promote . . . The interests of society more effectively than when he really intends to promote it.”</a:t>
            </a:r>
          </a:p>
          <a:p>
            <a:pPr eaLnBrk="1" hangingPunct="1">
              <a:spcBef>
                <a:spcPct val="80000"/>
              </a:spcBef>
              <a:buFontTx/>
              <a:buNone/>
            </a:pPr>
            <a:r>
              <a:rPr lang="en-US" altLang="en-US" sz="2000"/>
              <a:t>Adam Smith in </a:t>
            </a:r>
            <a:r>
              <a:rPr lang="en-US" altLang="en-US" sz="2000" i="1"/>
              <a:t>The Wealth of Nations</a:t>
            </a:r>
            <a:r>
              <a:rPr lang="en-US" altLang="en-US" sz="2000"/>
              <a:t>, quoted in John Bogle, </a:t>
            </a:r>
            <a:r>
              <a:rPr lang="en-US" altLang="en-US" sz="2000" i="1"/>
              <a:t>Enough</a:t>
            </a:r>
            <a:r>
              <a:rPr lang="en-US" altLang="en-US" sz="2000"/>
              <a:t>. p202</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Date Placeholder 3">
            <a:extLst>
              <a:ext uri="{FF2B5EF4-FFF2-40B4-BE49-F238E27FC236}">
                <a16:creationId xmlns:a16="http://schemas.microsoft.com/office/drawing/2014/main" id="{158F3608-7C71-438B-984E-E972E2682FA4}"/>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3/28/2011</a:t>
            </a:r>
          </a:p>
        </p:txBody>
      </p:sp>
      <p:sp>
        <p:nvSpPr>
          <p:cNvPr id="55299" name="Footer Placeholder 4">
            <a:extLst>
              <a:ext uri="{FF2B5EF4-FFF2-40B4-BE49-F238E27FC236}">
                <a16:creationId xmlns:a16="http://schemas.microsoft.com/office/drawing/2014/main" id="{430DE433-3901-4561-B7E8-BFEA8964776A}"/>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55300" name="Slide Number Placeholder 5">
            <a:extLst>
              <a:ext uri="{FF2B5EF4-FFF2-40B4-BE49-F238E27FC236}">
                <a16:creationId xmlns:a16="http://schemas.microsoft.com/office/drawing/2014/main" id="{D483BD5D-3782-44D8-A20C-2D0F0EA763A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0768F6D9-E9F0-4A88-B25F-3F4C7ECD1BED}" type="slidenum">
              <a:rPr lang="en-US" altLang="en-US" sz="1400"/>
              <a:pPr algn="r" eaLnBrk="1" hangingPunct="1"/>
              <a:t>53</a:t>
            </a:fld>
            <a:endParaRPr lang="en-US" altLang="en-US" sz="1400"/>
          </a:p>
        </p:txBody>
      </p:sp>
      <p:sp>
        <p:nvSpPr>
          <p:cNvPr id="55301" name="Rectangle 2">
            <a:extLst>
              <a:ext uri="{FF2B5EF4-FFF2-40B4-BE49-F238E27FC236}">
                <a16:creationId xmlns:a16="http://schemas.microsoft.com/office/drawing/2014/main" id="{F1883B13-A622-48BC-8DA8-74BD8FCD5849}"/>
              </a:ext>
            </a:extLst>
          </p:cNvPr>
          <p:cNvSpPr>
            <a:spLocks noGrp="1" noChangeArrowheads="1"/>
          </p:cNvSpPr>
          <p:nvPr>
            <p:ph type="title"/>
          </p:nvPr>
        </p:nvSpPr>
        <p:spPr>
          <a:xfrm>
            <a:off x="685800" y="228600"/>
            <a:ext cx="8153400" cy="1143000"/>
          </a:xfrm>
        </p:spPr>
        <p:txBody>
          <a:bodyPr/>
          <a:lstStyle/>
          <a:p>
            <a:pPr eaLnBrk="1" hangingPunct="1"/>
            <a:r>
              <a:rPr lang="en-US" altLang="en-US" sz="4000"/>
              <a:t>The System: Private Prisons in the U.S.</a:t>
            </a:r>
          </a:p>
        </p:txBody>
      </p:sp>
      <p:sp>
        <p:nvSpPr>
          <p:cNvPr id="55302" name="Rectangle 3">
            <a:extLst>
              <a:ext uri="{FF2B5EF4-FFF2-40B4-BE49-F238E27FC236}">
                <a16:creationId xmlns:a16="http://schemas.microsoft.com/office/drawing/2014/main" id="{C128E22A-5B12-4144-B843-D16E86127795}"/>
              </a:ext>
            </a:extLst>
          </p:cNvPr>
          <p:cNvSpPr>
            <a:spLocks noGrp="1" noChangeArrowheads="1"/>
          </p:cNvSpPr>
          <p:nvPr>
            <p:ph type="body" idx="1"/>
          </p:nvPr>
        </p:nvSpPr>
        <p:spPr>
          <a:xfrm>
            <a:off x="533400" y="1447800"/>
            <a:ext cx="8077200" cy="4495800"/>
          </a:xfrm>
        </p:spPr>
        <p:txBody>
          <a:bodyPr/>
          <a:lstStyle/>
          <a:p>
            <a:pPr marL="6350" indent="7938" eaLnBrk="1" hangingPunct="1">
              <a:spcBef>
                <a:spcPct val="60000"/>
              </a:spcBef>
              <a:buFontTx/>
              <a:buNone/>
            </a:pPr>
            <a:r>
              <a:rPr lang="en-US" altLang="en-US"/>
              <a:t>$3 billion industry</a:t>
            </a:r>
          </a:p>
          <a:p>
            <a:pPr marL="6350" indent="7938" eaLnBrk="1" hangingPunct="1">
              <a:spcBef>
                <a:spcPct val="60000"/>
              </a:spcBef>
              <a:buFontTx/>
              <a:buNone/>
            </a:pPr>
            <a:r>
              <a:rPr lang="en-US" altLang="en-US"/>
              <a:t>A “boon” for small communities</a:t>
            </a:r>
          </a:p>
          <a:p>
            <a:pPr marL="6350" indent="7938" eaLnBrk="1" hangingPunct="1">
              <a:spcBef>
                <a:spcPct val="60000"/>
              </a:spcBef>
              <a:buFontTx/>
              <a:buNone/>
            </a:pPr>
            <a:r>
              <a:rPr lang="en-US" altLang="en-US"/>
              <a:t>Profit motive attracted capital, marketed prisons, promoted incarceration</a:t>
            </a:r>
            <a:br>
              <a:rPr lang="en-US" altLang="en-US" sz="2800"/>
            </a:br>
            <a:endParaRPr lang="en-US" altLang="en-US" sz="280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Date Placeholder 3">
            <a:extLst>
              <a:ext uri="{FF2B5EF4-FFF2-40B4-BE49-F238E27FC236}">
                <a16:creationId xmlns:a16="http://schemas.microsoft.com/office/drawing/2014/main" id="{DA9A79FC-63ED-4423-8A93-E0F918482EEC}"/>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3/28/2011</a:t>
            </a:r>
          </a:p>
        </p:txBody>
      </p:sp>
      <p:sp>
        <p:nvSpPr>
          <p:cNvPr id="56323" name="Footer Placeholder 4">
            <a:extLst>
              <a:ext uri="{FF2B5EF4-FFF2-40B4-BE49-F238E27FC236}">
                <a16:creationId xmlns:a16="http://schemas.microsoft.com/office/drawing/2014/main" id="{D28E7B98-1FAF-4B70-B123-6238CAB47B96}"/>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56324" name="Slide Number Placeholder 5">
            <a:extLst>
              <a:ext uri="{FF2B5EF4-FFF2-40B4-BE49-F238E27FC236}">
                <a16:creationId xmlns:a16="http://schemas.microsoft.com/office/drawing/2014/main" id="{3E20326D-DD0D-4E90-8239-712D65036DE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FF4495C8-BB2C-44C3-A4EC-BF233F0C000D}" type="slidenum">
              <a:rPr lang="en-US" altLang="en-US" sz="1400"/>
              <a:pPr algn="r" eaLnBrk="1" hangingPunct="1"/>
              <a:t>54</a:t>
            </a:fld>
            <a:endParaRPr lang="en-US" altLang="en-US" sz="1400"/>
          </a:p>
        </p:txBody>
      </p:sp>
      <p:sp>
        <p:nvSpPr>
          <p:cNvPr id="56325" name="Rectangle 2">
            <a:extLst>
              <a:ext uri="{FF2B5EF4-FFF2-40B4-BE49-F238E27FC236}">
                <a16:creationId xmlns:a16="http://schemas.microsoft.com/office/drawing/2014/main" id="{F99543FC-EEE5-4796-AF86-C2E8550C9599}"/>
              </a:ext>
            </a:extLst>
          </p:cNvPr>
          <p:cNvSpPr>
            <a:spLocks noGrp="1" noChangeArrowheads="1"/>
          </p:cNvSpPr>
          <p:nvPr>
            <p:ph type="title"/>
          </p:nvPr>
        </p:nvSpPr>
        <p:spPr>
          <a:xfrm>
            <a:off x="685800" y="228600"/>
            <a:ext cx="8153400" cy="1143000"/>
          </a:xfrm>
        </p:spPr>
        <p:txBody>
          <a:bodyPr/>
          <a:lstStyle/>
          <a:p>
            <a:pPr eaLnBrk="1" hangingPunct="1"/>
            <a:r>
              <a:rPr lang="en-US" altLang="en-US" sz="4000"/>
              <a:t>The System: Private Prisons in the U.S.</a:t>
            </a:r>
          </a:p>
        </p:txBody>
      </p:sp>
      <p:sp>
        <p:nvSpPr>
          <p:cNvPr id="64518" name="Rectangle 3">
            <a:extLst>
              <a:ext uri="{FF2B5EF4-FFF2-40B4-BE49-F238E27FC236}">
                <a16:creationId xmlns:a16="http://schemas.microsoft.com/office/drawing/2014/main" id="{85D71108-58F5-4865-BC85-C94D7FE9F898}"/>
              </a:ext>
            </a:extLst>
          </p:cNvPr>
          <p:cNvSpPr>
            <a:spLocks noGrp="1" noChangeArrowheads="1"/>
          </p:cNvSpPr>
          <p:nvPr>
            <p:ph type="body" idx="1"/>
          </p:nvPr>
        </p:nvSpPr>
        <p:spPr>
          <a:xfrm>
            <a:off x="533400" y="1371600"/>
            <a:ext cx="8077200" cy="4495800"/>
          </a:xfrm>
        </p:spPr>
        <p:txBody>
          <a:bodyPr/>
          <a:lstStyle/>
          <a:p>
            <a:pPr marL="6350" indent="7938" eaLnBrk="1" hangingPunct="1">
              <a:spcBef>
                <a:spcPct val="60000"/>
              </a:spcBef>
              <a:buFontTx/>
              <a:buNone/>
              <a:defRPr/>
            </a:pPr>
            <a:r>
              <a:rPr lang="en-US" sz="2400" dirty="0"/>
              <a:t>“The packages look sweet. A town gets a new detention center without costing the taxpayers anything. The private operator finances, constructs and operates an oversized facility. The contract inmates pay off the debt and generate extra revenue.”</a:t>
            </a:r>
          </a:p>
          <a:p>
            <a:pPr marL="6350" indent="7938" eaLnBrk="1" hangingPunct="1">
              <a:spcBef>
                <a:spcPct val="60000"/>
              </a:spcBef>
              <a:buFontTx/>
              <a:buNone/>
              <a:defRPr/>
            </a:pPr>
            <a:r>
              <a:rPr lang="en-US" sz="2400" dirty="0"/>
              <a:t>But now “the total correctional population in the United States is declining for the first time in three decades. Among the reasons: The crime rate is falling, sentencing alternatives mean fewer felons doing hard time and states everywhere are slashing budgets.</a:t>
            </a:r>
            <a:r>
              <a:rPr lang="en-US" dirty="0"/>
              <a:t>”</a:t>
            </a:r>
          </a:p>
          <a:p>
            <a:pPr eaLnBrk="1" hangingPunct="1">
              <a:spcBef>
                <a:spcPct val="80000"/>
              </a:spcBef>
              <a:buFontTx/>
              <a:buNone/>
              <a:defRPr/>
            </a:pPr>
            <a:r>
              <a:rPr lang="en-US" sz="2000" dirty="0"/>
              <a:t>John Burnett, NPR Morning Edition, 3/28/2011</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Date Placeholder 3">
            <a:extLst>
              <a:ext uri="{FF2B5EF4-FFF2-40B4-BE49-F238E27FC236}">
                <a16:creationId xmlns:a16="http://schemas.microsoft.com/office/drawing/2014/main" id="{E28E526A-C5F2-49A0-B73D-9753AA88021E}"/>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3/28/2011</a:t>
            </a:r>
          </a:p>
        </p:txBody>
      </p:sp>
      <p:sp>
        <p:nvSpPr>
          <p:cNvPr id="57347" name="Footer Placeholder 4">
            <a:extLst>
              <a:ext uri="{FF2B5EF4-FFF2-40B4-BE49-F238E27FC236}">
                <a16:creationId xmlns:a16="http://schemas.microsoft.com/office/drawing/2014/main" id="{7A2DF05E-3B41-443D-9E2D-5D67BB575790}"/>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57348" name="Slide Number Placeholder 5">
            <a:extLst>
              <a:ext uri="{FF2B5EF4-FFF2-40B4-BE49-F238E27FC236}">
                <a16:creationId xmlns:a16="http://schemas.microsoft.com/office/drawing/2014/main" id="{D631D5B6-2E1D-4EDD-B48A-6E2796FB3F2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27D8F4F6-A56C-4E57-9B57-F9774EDF59DF}" type="slidenum">
              <a:rPr lang="en-US" altLang="en-US" sz="1400"/>
              <a:pPr algn="r" eaLnBrk="1" hangingPunct="1"/>
              <a:t>55</a:t>
            </a:fld>
            <a:endParaRPr lang="en-US" altLang="en-US" sz="1400"/>
          </a:p>
        </p:txBody>
      </p:sp>
      <p:sp>
        <p:nvSpPr>
          <p:cNvPr id="57349" name="Rectangle 2">
            <a:extLst>
              <a:ext uri="{FF2B5EF4-FFF2-40B4-BE49-F238E27FC236}">
                <a16:creationId xmlns:a16="http://schemas.microsoft.com/office/drawing/2014/main" id="{DC156AED-6E8C-47E7-82C0-00C3437CACE2}"/>
              </a:ext>
            </a:extLst>
          </p:cNvPr>
          <p:cNvSpPr>
            <a:spLocks noGrp="1" noChangeArrowheads="1"/>
          </p:cNvSpPr>
          <p:nvPr>
            <p:ph type="title"/>
          </p:nvPr>
        </p:nvSpPr>
        <p:spPr>
          <a:xfrm>
            <a:off x="685800" y="228600"/>
            <a:ext cx="8153400" cy="1143000"/>
          </a:xfrm>
        </p:spPr>
        <p:txBody>
          <a:bodyPr/>
          <a:lstStyle/>
          <a:p>
            <a:pPr eaLnBrk="1" hangingPunct="1"/>
            <a:r>
              <a:rPr lang="en-US" altLang="en-US" sz="4000"/>
              <a:t>Narrow awareness + distorted incentives</a:t>
            </a:r>
          </a:p>
        </p:txBody>
      </p:sp>
      <p:sp>
        <p:nvSpPr>
          <p:cNvPr id="57350" name="Rectangle 3">
            <a:extLst>
              <a:ext uri="{FF2B5EF4-FFF2-40B4-BE49-F238E27FC236}">
                <a16:creationId xmlns:a16="http://schemas.microsoft.com/office/drawing/2014/main" id="{14E95921-D8A1-40B7-9766-BDA86E1955BE}"/>
              </a:ext>
            </a:extLst>
          </p:cNvPr>
          <p:cNvSpPr>
            <a:spLocks noGrp="1" noChangeArrowheads="1"/>
          </p:cNvSpPr>
          <p:nvPr>
            <p:ph type="body" idx="1"/>
          </p:nvPr>
        </p:nvSpPr>
        <p:spPr>
          <a:xfrm>
            <a:off x="533400" y="1447800"/>
            <a:ext cx="8077200" cy="4495800"/>
          </a:xfrm>
        </p:spPr>
        <p:txBody>
          <a:bodyPr/>
          <a:lstStyle/>
          <a:p>
            <a:pPr marL="6350" indent="7938" eaLnBrk="1" hangingPunct="1">
              <a:spcBef>
                <a:spcPct val="60000"/>
              </a:spcBef>
              <a:buFontTx/>
              <a:buNone/>
            </a:pPr>
            <a:r>
              <a:rPr lang="en-US" altLang="en-US"/>
              <a:t>Prison boom “solved” the crime problem – temporarily – but led to unneeded facilities and lower human capital.</a:t>
            </a:r>
          </a:p>
          <a:p>
            <a:pPr marL="6350" indent="7938" eaLnBrk="1" hangingPunct="1">
              <a:spcBef>
                <a:spcPct val="60000"/>
              </a:spcBef>
              <a:buFontTx/>
              <a:buNone/>
            </a:pPr>
            <a:r>
              <a:rPr lang="en-US" altLang="en-US"/>
              <a:t>Private enterprise generated jobs and profits, and initially “saved” public money.</a:t>
            </a:r>
          </a:p>
          <a:p>
            <a:pPr marL="6350" indent="7938" eaLnBrk="1" hangingPunct="1">
              <a:spcBef>
                <a:spcPct val="60000"/>
              </a:spcBef>
              <a:buFontTx/>
              <a:buNone/>
            </a:pPr>
            <a:r>
              <a:rPr lang="en-US" altLang="en-US"/>
              <a:t>Social investment produces greater economic benefits but they are hard to capture.</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Date Placeholder 3">
            <a:extLst>
              <a:ext uri="{FF2B5EF4-FFF2-40B4-BE49-F238E27FC236}">
                <a16:creationId xmlns:a16="http://schemas.microsoft.com/office/drawing/2014/main" id="{30DCB537-3A16-4727-839F-47B38C4642F5}"/>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4/24/2010</a:t>
            </a:r>
          </a:p>
        </p:txBody>
      </p:sp>
      <p:sp>
        <p:nvSpPr>
          <p:cNvPr id="58371" name="Footer Placeholder 4">
            <a:extLst>
              <a:ext uri="{FF2B5EF4-FFF2-40B4-BE49-F238E27FC236}">
                <a16:creationId xmlns:a16="http://schemas.microsoft.com/office/drawing/2014/main" id="{94946B58-2B13-4CA5-80D8-46EC6714A836}"/>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58372" name="Slide Number Placeholder 5">
            <a:extLst>
              <a:ext uri="{FF2B5EF4-FFF2-40B4-BE49-F238E27FC236}">
                <a16:creationId xmlns:a16="http://schemas.microsoft.com/office/drawing/2014/main" id="{104F1CD3-80E4-4443-A8C3-9B8C458D310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2B5EABB3-BE5F-4A34-A89A-07A4066F56F8}" type="slidenum">
              <a:rPr lang="en-US" altLang="en-US" sz="1400"/>
              <a:pPr algn="r" eaLnBrk="1" hangingPunct="1"/>
              <a:t>56</a:t>
            </a:fld>
            <a:endParaRPr lang="en-US" altLang="en-US" sz="1400"/>
          </a:p>
        </p:txBody>
      </p:sp>
      <p:sp>
        <p:nvSpPr>
          <p:cNvPr id="58373" name="Rectangle 2">
            <a:extLst>
              <a:ext uri="{FF2B5EF4-FFF2-40B4-BE49-F238E27FC236}">
                <a16:creationId xmlns:a16="http://schemas.microsoft.com/office/drawing/2014/main" id="{871A87F2-66E7-4FEB-8DE4-5F9841B40FF2}"/>
              </a:ext>
            </a:extLst>
          </p:cNvPr>
          <p:cNvSpPr>
            <a:spLocks noGrp="1" noChangeArrowheads="1"/>
          </p:cNvSpPr>
          <p:nvPr>
            <p:ph type="title"/>
          </p:nvPr>
        </p:nvSpPr>
        <p:spPr>
          <a:xfrm>
            <a:off x="685800" y="228600"/>
            <a:ext cx="8153400" cy="1143000"/>
          </a:xfrm>
        </p:spPr>
        <p:txBody>
          <a:bodyPr/>
          <a:lstStyle/>
          <a:p>
            <a:pPr eaLnBrk="1" hangingPunct="1"/>
            <a:r>
              <a:rPr lang="en-US" altLang="en-US" sz="4000"/>
              <a:t>Adam Smith’s Impartial Spectator</a:t>
            </a:r>
          </a:p>
        </p:txBody>
      </p:sp>
      <p:sp>
        <p:nvSpPr>
          <p:cNvPr id="58374" name="Rectangle 3">
            <a:extLst>
              <a:ext uri="{FF2B5EF4-FFF2-40B4-BE49-F238E27FC236}">
                <a16:creationId xmlns:a16="http://schemas.microsoft.com/office/drawing/2014/main" id="{6D33AC81-DB81-4252-AAC1-5A76F001ECEF}"/>
              </a:ext>
            </a:extLst>
          </p:cNvPr>
          <p:cNvSpPr>
            <a:spLocks noGrp="1" noChangeArrowheads="1"/>
          </p:cNvSpPr>
          <p:nvPr>
            <p:ph type="body" idx="1"/>
          </p:nvPr>
        </p:nvSpPr>
        <p:spPr>
          <a:xfrm>
            <a:off x="533400" y="1600200"/>
            <a:ext cx="8077200" cy="4495800"/>
          </a:xfrm>
        </p:spPr>
        <p:txBody>
          <a:bodyPr/>
          <a:lstStyle/>
          <a:p>
            <a:pPr eaLnBrk="1" hangingPunct="1">
              <a:spcBef>
                <a:spcPct val="60000"/>
              </a:spcBef>
              <a:buFontTx/>
              <a:buNone/>
            </a:pPr>
            <a:r>
              <a:rPr lang="en-US" altLang="en-US" sz="2800"/>
              <a:t>	</a:t>
            </a:r>
            <a:r>
              <a:rPr lang="en-US" altLang="en-US"/>
              <a:t>“. . . This impartial spectator . . . Shows us the propriety of generosity and the deformity of injustice; the propriety of reining the greatest interests of our own, for the yet greater interests of others . . . In order to obtain the greatest benefit to ourselves.”</a:t>
            </a:r>
          </a:p>
          <a:p>
            <a:pPr eaLnBrk="1" hangingPunct="1">
              <a:spcBef>
                <a:spcPct val="80000"/>
              </a:spcBef>
              <a:buFontTx/>
              <a:buNone/>
            </a:pPr>
            <a:r>
              <a:rPr lang="en-US" altLang="en-US" sz="2000"/>
              <a:t>Adam Smith in </a:t>
            </a:r>
            <a:r>
              <a:rPr lang="en-US" altLang="en-US" sz="2000" i="1"/>
              <a:t>The Wealth of Nations</a:t>
            </a:r>
            <a:r>
              <a:rPr lang="en-US" altLang="en-US" sz="2000"/>
              <a:t>, quoted in John Bogle, </a:t>
            </a:r>
            <a:r>
              <a:rPr lang="en-US" altLang="en-US" sz="2000" i="1"/>
              <a:t>Enough</a:t>
            </a:r>
            <a:r>
              <a:rPr lang="en-US" altLang="en-US" sz="2000"/>
              <a:t>. p203</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a:extLst>
              <a:ext uri="{FF2B5EF4-FFF2-40B4-BE49-F238E27FC236}">
                <a16:creationId xmlns:a16="http://schemas.microsoft.com/office/drawing/2014/main" id="{65BC879F-26CB-4E24-AE97-1797130ABF9A}"/>
              </a:ext>
            </a:extLst>
          </p:cNvPr>
          <p:cNvSpPr>
            <a:spLocks noGrp="1"/>
          </p:cNvSpPr>
          <p:nvPr>
            <p:ph type="title"/>
          </p:nvPr>
        </p:nvSpPr>
        <p:spPr/>
        <p:txBody>
          <a:bodyPr/>
          <a:lstStyle/>
          <a:p>
            <a:r>
              <a:rPr lang="en-US" altLang="en-US"/>
              <a:t>Consciousness</a:t>
            </a:r>
          </a:p>
        </p:txBody>
      </p:sp>
      <p:sp>
        <p:nvSpPr>
          <p:cNvPr id="3" name="Content Placeholder 2">
            <a:extLst>
              <a:ext uri="{FF2B5EF4-FFF2-40B4-BE49-F238E27FC236}">
                <a16:creationId xmlns:a16="http://schemas.microsoft.com/office/drawing/2014/main" id="{986286FF-6B6C-4D12-8E62-6FE2FE2C3639}"/>
              </a:ext>
            </a:extLst>
          </p:cNvPr>
          <p:cNvSpPr>
            <a:spLocks noGrp="1"/>
          </p:cNvSpPr>
          <p:nvPr>
            <p:ph idx="1"/>
          </p:nvPr>
        </p:nvSpPr>
        <p:spPr/>
        <p:txBody>
          <a:bodyPr/>
          <a:lstStyle/>
          <a:p>
            <a:pPr>
              <a:defRPr/>
            </a:pPr>
            <a:r>
              <a:rPr lang="en-US" dirty="0"/>
              <a:t>Seeing the big picture</a:t>
            </a:r>
          </a:p>
          <a:p>
            <a:pPr>
              <a:defRPr/>
            </a:pPr>
            <a:r>
              <a:rPr lang="en-US" dirty="0"/>
              <a:t>Balancing long-term vs. short-term</a:t>
            </a:r>
          </a:p>
          <a:p>
            <a:pPr>
              <a:defRPr/>
            </a:pPr>
            <a:r>
              <a:rPr lang="en-US" dirty="0"/>
              <a:t>Understanding implications</a:t>
            </a:r>
          </a:p>
          <a:p>
            <a:pPr>
              <a:defRPr/>
            </a:pPr>
            <a:endParaRPr lang="en-US" dirty="0"/>
          </a:p>
          <a:p>
            <a:pPr marL="57150" indent="0">
              <a:buFontTx/>
              <a:buNone/>
              <a:defRPr/>
            </a:pPr>
            <a:r>
              <a:rPr lang="en-US" dirty="0"/>
              <a:t>Are humans smart enough?  Are we the new Neanderthals?</a:t>
            </a:r>
          </a:p>
        </p:txBody>
      </p:sp>
      <p:sp>
        <p:nvSpPr>
          <p:cNvPr id="59396" name="Date Placeholder 3">
            <a:extLst>
              <a:ext uri="{FF2B5EF4-FFF2-40B4-BE49-F238E27FC236}">
                <a16:creationId xmlns:a16="http://schemas.microsoft.com/office/drawing/2014/main" id="{E0FF1F60-081B-43AB-A942-FC4928267F1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12/2/2001</a:t>
            </a:r>
          </a:p>
        </p:txBody>
      </p:sp>
      <p:sp>
        <p:nvSpPr>
          <p:cNvPr id="59397" name="Footer Placeholder 4">
            <a:extLst>
              <a:ext uri="{FF2B5EF4-FFF2-40B4-BE49-F238E27FC236}">
                <a16:creationId xmlns:a16="http://schemas.microsoft.com/office/drawing/2014/main" id="{1EBAB57F-BDA9-4D93-8F7C-005A35D6199A}"/>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59398" name="Slide Number Placeholder 5">
            <a:extLst>
              <a:ext uri="{FF2B5EF4-FFF2-40B4-BE49-F238E27FC236}">
                <a16:creationId xmlns:a16="http://schemas.microsoft.com/office/drawing/2014/main" id="{8D355980-71B3-45A2-9D59-DBF1659F396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173A026A-F63A-46CA-82AC-3EB1BB40327E}" type="slidenum">
              <a:rPr lang="en-US" altLang="en-US" sz="1400"/>
              <a:pPr algn="r" eaLnBrk="1" hangingPunct="1"/>
              <a:t>57</a:t>
            </a:fld>
            <a:endParaRPr lang="en-US" altLang="en-US" sz="140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Date Placeholder 3">
            <a:extLst>
              <a:ext uri="{FF2B5EF4-FFF2-40B4-BE49-F238E27FC236}">
                <a16:creationId xmlns:a16="http://schemas.microsoft.com/office/drawing/2014/main" id="{7B940E59-92D8-4FBE-96DB-C7100AE0D17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10/25/2009</a:t>
            </a:r>
          </a:p>
        </p:txBody>
      </p:sp>
      <p:sp>
        <p:nvSpPr>
          <p:cNvPr id="60419" name="Footer Placeholder 4">
            <a:extLst>
              <a:ext uri="{FF2B5EF4-FFF2-40B4-BE49-F238E27FC236}">
                <a16:creationId xmlns:a16="http://schemas.microsoft.com/office/drawing/2014/main" id="{941AE84F-9E60-40AA-B078-6B5CEC329C96}"/>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60420" name="Slide Number Placeholder 5">
            <a:extLst>
              <a:ext uri="{FF2B5EF4-FFF2-40B4-BE49-F238E27FC236}">
                <a16:creationId xmlns:a16="http://schemas.microsoft.com/office/drawing/2014/main" id="{E6FE9C0B-2705-439A-BFF7-45023516E95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78130952-BE68-49AE-A681-DE8490EADAF1}" type="slidenum">
              <a:rPr lang="en-US" altLang="en-US" sz="1400"/>
              <a:pPr algn="r" eaLnBrk="1" hangingPunct="1"/>
              <a:t>58</a:t>
            </a:fld>
            <a:endParaRPr lang="en-US" altLang="en-US" sz="1400"/>
          </a:p>
        </p:txBody>
      </p:sp>
      <p:sp>
        <p:nvSpPr>
          <p:cNvPr id="60421" name="Rectangle 2">
            <a:extLst>
              <a:ext uri="{FF2B5EF4-FFF2-40B4-BE49-F238E27FC236}">
                <a16:creationId xmlns:a16="http://schemas.microsoft.com/office/drawing/2014/main" id="{D96383F6-F909-4CEF-9159-5A3E68889C38}"/>
              </a:ext>
            </a:extLst>
          </p:cNvPr>
          <p:cNvSpPr>
            <a:spLocks noGrp="1" noChangeArrowheads="1"/>
          </p:cNvSpPr>
          <p:nvPr>
            <p:ph type="title"/>
          </p:nvPr>
        </p:nvSpPr>
        <p:spPr>
          <a:xfrm>
            <a:off x="533400" y="228600"/>
            <a:ext cx="7924800" cy="1143000"/>
          </a:xfrm>
        </p:spPr>
        <p:txBody>
          <a:bodyPr/>
          <a:lstStyle/>
          <a:p>
            <a:pPr eaLnBrk="1" hangingPunct="1"/>
            <a:r>
              <a:rPr lang="en-US" altLang="en-US" sz="4000"/>
              <a:t>Epidemiologist calls for broader thinking</a:t>
            </a:r>
          </a:p>
        </p:txBody>
      </p:sp>
      <p:sp>
        <p:nvSpPr>
          <p:cNvPr id="60422" name="Rectangle 3">
            <a:extLst>
              <a:ext uri="{FF2B5EF4-FFF2-40B4-BE49-F238E27FC236}">
                <a16:creationId xmlns:a16="http://schemas.microsoft.com/office/drawing/2014/main" id="{36DFD96E-B8D8-4DB3-B373-B98EB2C5CD62}"/>
              </a:ext>
            </a:extLst>
          </p:cNvPr>
          <p:cNvSpPr>
            <a:spLocks noGrp="1" noChangeArrowheads="1"/>
          </p:cNvSpPr>
          <p:nvPr>
            <p:ph type="body" idx="1"/>
          </p:nvPr>
        </p:nvSpPr>
        <p:spPr>
          <a:xfrm>
            <a:off x="533400" y="1524000"/>
            <a:ext cx="8077200" cy="4114800"/>
          </a:xfrm>
        </p:spPr>
        <p:txBody>
          <a:bodyPr/>
          <a:lstStyle/>
          <a:p>
            <a:pPr eaLnBrk="1" hangingPunct="1">
              <a:spcBef>
                <a:spcPct val="60000"/>
              </a:spcBef>
              <a:buFontTx/>
              <a:buNone/>
            </a:pPr>
            <a:r>
              <a:rPr lang="en-US" altLang="en-US"/>
              <a:t>McMichael, according to Morens, makes “a strong if understated case for broader thinking and broader planning…”</a:t>
            </a:r>
          </a:p>
          <a:p>
            <a:pPr eaLnBrk="1" hangingPunct="1">
              <a:spcBef>
                <a:spcPct val="60000"/>
              </a:spcBef>
              <a:buFontTx/>
              <a:buNone/>
            </a:pPr>
            <a:r>
              <a:rPr lang="en-US" altLang="en-US"/>
              <a:t>We need to understand human behavioral and cognitive tendencies</a:t>
            </a:r>
          </a:p>
          <a:p>
            <a:pPr eaLnBrk="1" hangingPunct="1">
              <a:spcBef>
                <a:spcPct val="60000"/>
              </a:spcBef>
              <a:buFontTx/>
              <a:buNone/>
            </a:pPr>
            <a:r>
              <a:rPr lang="en-US" altLang="en-US"/>
              <a:t>Can we understand how humans think and behave?</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Date Placeholder 3">
            <a:extLst>
              <a:ext uri="{FF2B5EF4-FFF2-40B4-BE49-F238E27FC236}">
                <a16:creationId xmlns:a16="http://schemas.microsoft.com/office/drawing/2014/main" id="{5A0648D9-1DC2-44C5-8A6B-D567634C283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4/24/2010</a:t>
            </a:r>
          </a:p>
        </p:txBody>
      </p:sp>
      <p:sp>
        <p:nvSpPr>
          <p:cNvPr id="61443" name="Footer Placeholder 4">
            <a:extLst>
              <a:ext uri="{FF2B5EF4-FFF2-40B4-BE49-F238E27FC236}">
                <a16:creationId xmlns:a16="http://schemas.microsoft.com/office/drawing/2014/main" id="{4F7DB3F1-A654-4930-80F0-3E573BCE25A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61444" name="Slide Number Placeholder 5">
            <a:extLst>
              <a:ext uri="{FF2B5EF4-FFF2-40B4-BE49-F238E27FC236}">
                <a16:creationId xmlns:a16="http://schemas.microsoft.com/office/drawing/2014/main" id="{BEDAAEF9-7C15-4B5F-B867-22560C497DB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920BB61E-AB7B-4418-9A71-6BF9917FAE1C}" type="slidenum">
              <a:rPr lang="en-US" altLang="en-US" sz="1400"/>
              <a:pPr algn="r" eaLnBrk="1" hangingPunct="1"/>
              <a:t>59</a:t>
            </a:fld>
            <a:endParaRPr lang="en-US" altLang="en-US" sz="1400"/>
          </a:p>
        </p:txBody>
      </p:sp>
      <p:sp>
        <p:nvSpPr>
          <p:cNvPr id="61445" name="Rectangle 2">
            <a:extLst>
              <a:ext uri="{FF2B5EF4-FFF2-40B4-BE49-F238E27FC236}">
                <a16:creationId xmlns:a16="http://schemas.microsoft.com/office/drawing/2014/main" id="{B2BFEC93-91F1-4BD7-999C-2598CBC43F9A}"/>
              </a:ext>
            </a:extLst>
          </p:cNvPr>
          <p:cNvSpPr>
            <a:spLocks noGrp="1" noChangeArrowheads="1"/>
          </p:cNvSpPr>
          <p:nvPr>
            <p:ph type="title"/>
          </p:nvPr>
        </p:nvSpPr>
        <p:spPr>
          <a:xfrm>
            <a:off x="685800" y="228600"/>
            <a:ext cx="7772400" cy="1143000"/>
          </a:xfrm>
        </p:spPr>
        <p:txBody>
          <a:bodyPr/>
          <a:lstStyle/>
          <a:p>
            <a:pPr eaLnBrk="1" hangingPunct="1"/>
            <a:r>
              <a:rPr lang="en-US" altLang="en-US"/>
              <a:t>“To err is human?”</a:t>
            </a:r>
            <a:endParaRPr lang="en-US" altLang="en-US" sz="7200"/>
          </a:p>
        </p:txBody>
      </p:sp>
      <p:sp>
        <p:nvSpPr>
          <p:cNvPr id="61446" name="Rectangle 3">
            <a:extLst>
              <a:ext uri="{FF2B5EF4-FFF2-40B4-BE49-F238E27FC236}">
                <a16:creationId xmlns:a16="http://schemas.microsoft.com/office/drawing/2014/main" id="{0C8E4299-0642-42AD-8642-7532A91B68BF}"/>
              </a:ext>
            </a:extLst>
          </p:cNvPr>
          <p:cNvSpPr>
            <a:spLocks noGrp="1" noChangeArrowheads="1"/>
          </p:cNvSpPr>
          <p:nvPr>
            <p:ph type="body" idx="1"/>
          </p:nvPr>
        </p:nvSpPr>
        <p:spPr>
          <a:xfrm>
            <a:off x="533400" y="1371600"/>
            <a:ext cx="8077200" cy="4114800"/>
          </a:xfrm>
        </p:spPr>
        <p:txBody>
          <a:bodyPr/>
          <a:lstStyle/>
          <a:p>
            <a:pPr eaLnBrk="1" hangingPunct="1">
              <a:spcBef>
                <a:spcPct val="60000"/>
              </a:spcBef>
            </a:pPr>
            <a:r>
              <a:rPr lang="en-US" altLang="en-US" sz="2800"/>
              <a:t>Because of incorrect drawings, engineers installed critical sensors upside down in the Genesis sample return capsule, causing it to crash into the Utah desert. </a:t>
            </a:r>
          </a:p>
          <a:p>
            <a:pPr algn="r" eaLnBrk="1" hangingPunct="1">
              <a:spcBef>
                <a:spcPct val="0"/>
              </a:spcBef>
              <a:buFontTx/>
              <a:buNone/>
            </a:pPr>
            <a:r>
              <a:rPr lang="en-US" altLang="en-US" sz="1600"/>
              <a:t>(</a:t>
            </a:r>
            <a:r>
              <a:rPr lang="en-US" altLang="en-US" sz="1600" i="1"/>
              <a:t>Science</a:t>
            </a:r>
            <a:r>
              <a:rPr lang="en-US" altLang="en-US" sz="1600"/>
              <a:t>, 10/22/2004:306:587)</a:t>
            </a:r>
          </a:p>
          <a:p>
            <a:pPr eaLnBrk="1" hangingPunct="1">
              <a:spcBef>
                <a:spcPct val="40000"/>
              </a:spcBef>
            </a:pPr>
            <a:r>
              <a:rPr lang="en-US" altLang="en-US" sz="2800"/>
              <a:t>Mars Climate Orbiter (metric vs. English units) and the Mars Polar Lander (software error) </a:t>
            </a:r>
          </a:p>
          <a:p>
            <a:pPr algn="r" eaLnBrk="1" hangingPunct="1">
              <a:spcBef>
                <a:spcPct val="0"/>
              </a:spcBef>
              <a:buFontTx/>
              <a:buNone/>
            </a:pPr>
            <a:r>
              <a:rPr lang="en-US" altLang="en-US" sz="1600"/>
              <a:t>(</a:t>
            </a:r>
            <a:r>
              <a:rPr lang="en-US" altLang="en-US" sz="1600" i="1"/>
              <a:t>Science</a:t>
            </a:r>
            <a:r>
              <a:rPr lang="en-US" altLang="en-US" sz="1600"/>
              <a:t>, 10/22/2004:306:587)</a:t>
            </a:r>
          </a:p>
          <a:p>
            <a:pPr eaLnBrk="1" hangingPunct="1">
              <a:spcBef>
                <a:spcPct val="40000"/>
              </a:spcBef>
            </a:pPr>
            <a:r>
              <a:rPr lang="en-US" altLang="en-US" sz="2800"/>
              <a:t>Primary cause of offshore oil rig accidents is most often human error </a:t>
            </a:r>
            <a:r>
              <a:rPr lang="en-US" altLang="en-US" sz="1600"/>
              <a:t>(US Minerals Management Service)</a:t>
            </a:r>
            <a:endParaRPr lang="en-US" altLang="en-US" sz="2000"/>
          </a:p>
          <a:p>
            <a:pPr algn="r" eaLnBrk="1" hangingPunct="1">
              <a:spcBef>
                <a:spcPct val="0"/>
              </a:spcBef>
              <a:buFontTx/>
              <a:buNone/>
            </a:pPr>
            <a:endParaRPr lang="en-US" altLang="en-US" sz="2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2">
            <a:extLst>
              <a:ext uri="{FF2B5EF4-FFF2-40B4-BE49-F238E27FC236}">
                <a16:creationId xmlns:a16="http://schemas.microsoft.com/office/drawing/2014/main" id="{6E9FC281-1E6B-4D34-B38C-D080B3125D82}"/>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12/2/2001</a:t>
            </a:r>
          </a:p>
        </p:txBody>
      </p:sp>
      <p:sp>
        <p:nvSpPr>
          <p:cNvPr id="7171" name="Footer Placeholder 3">
            <a:extLst>
              <a:ext uri="{FF2B5EF4-FFF2-40B4-BE49-F238E27FC236}">
                <a16:creationId xmlns:a16="http://schemas.microsoft.com/office/drawing/2014/main" id="{08185DC4-9217-4A4F-B9DF-45F3C3454F8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7172" name="Slide Number Placeholder 4">
            <a:extLst>
              <a:ext uri="{FF2B5EF4-FFF2-40B4-BE49-F238E27FC236}">
                <a16:creationId xmlns:a16="http://schemas.microsoft.com/office/drawing/2014/main" id="{2681295B-BC0F-4123-A291-E8B2AD40A8B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6CCF11B1-7E02-422D-AE0D-D7245DC55113}" type="slidenum">
              <a:rPr lang="en-US" altLang="en-US" sz="1400"/>
              <a:pPr algn="r" eaLnBrk="1" hangingPunct="1"/>
              <a:t>6</a:t>
            </a:fld>
            <a:endParaRPr lang="en-US" altLang="en-US" sz="1400"/>
          </a:p>
        </p:txBody>
      </p:sp>
      <p:sp>
        <p:nvSpPr>
          <p:cNvPr id="7173" name="Rectangle 2">
            <a:extLst>
              <a:ext uri="{FF2B5EF4-FFF2-40B4-BE49-F238E27FC236}">
                <a16:creationId xmlns:a16="http://schemas.microsoft.com/office/drawing/2014/main" id="{F7643C27-5425-46D5-88EA-56972BBBBEB5}"/>
              </a:ext>
            </a:extLst>
          </p:cNvPr>
          <p:cNvSpPr>
            <a:spLocks noGrp="1" noChangeArrowheads="1"/>
          </p:cNvSpPr>
          <p:nvPr>
            <p:ph type="title"/>
          </p:nvPr>
        </p:nvSpPr>
        <p:spPr/>
        <p:txBody>
          <a:bodyPr/>
          <a:lstStyle/>
          <a:p>
            <a:pPr eaLnBrk="1" hangingPunct="1"/>
            <a:r>
              <a:rPr lang="en-US" altLang="en-US" u="sng">
                <a:solidFill>
                  <a:schemeClr val="bg1"/>
                </a:solidFill>
                <a:latin typeface="Comic Sans MS" panose="030F0702030302020204" pitchFamily="66" charset="0"/>
              </a:rPr>
              <a:t>Guilt by association!</a:t>
            </a:r>
            <a:endParaRPr lang="en-US" altLang="en-US"/>
          </a:p>
        </p:txBody>
      </p:sp>
      <p:sp>
        <p:nvSpPr>
          <p:cNvPr id="7174" name="Text Box 3">
            <a:extLst>
              <a:ext uri="{FF2B5EF4-FFF2-40B4-BE49-F238E27FC236}">
                <a16:creationId xmlns:a16="http://schemas.microsoft.com/office/drawing/2014/main" id="{2E4154DE-864F-464D-9765-3357B855DB55}"/>
              </a:ext>
            </a:extLst>
          </p:cNvPr>
          <p:cNvSpPr txBox="1">
            <a:spLocks noChangeArrowheads="1"/>
          </p:cNvSpPr>
          <p:nvPr/>
        </p:nvSpPr>
        <p:spPr bwMode="auto">
          <a:xfrm>
            <a:off x="3352800" y="3429000"/>
            <a:ext cx="3276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pPr>
            <a:r>
              <a:rPr lang="en-US" altLang="en-US">
                <a:latin typeface="Script"/>
              </a:rPr>
              <a:t>“</a:t>
            </a:r>
            <a:endParaRPr lang="en-US" altLang="en-US" sz="4000" b="1">
              <a:latin typeface="Script"/>
            </a:endParaRPr>
          </a:p>
        </p:txBody>
      </p:sp>
      <p:sp>
        <p:nvSpPr>
          <p:cNvPr id="7175" name="Text Box 4">
            <a:extLst>
              <a:ext uri="{FF2B5EF4-FFF2-40B4-BE49-F238E27FC236}">
                <a16:creationId xmlns:a16="http://schemas.microsoft.com/office/drawing/2014/main" id="{B12CE88F-8FF9-4EB3-80F3-9BA320F215EE}"/>
              </a:ext>
            </a:extLst>
          </p:cNvPr>
          <p:cNvSpPr txBox="1">
            <a:spLocks noChangeArrowheads="1"/>
          </p:cNvSpPr>
          <p:nvPr/>
        </p:nvSpPr>
        <p:spPr bwMode="auto">
          <a:xfrm>
            <a:off x="1828800" y="2057400"/>
            <a:ext cx="533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pPr>
            <a:endParaRPr lang="en-US" altLang="en-US"/>
          </a:p>
        </p:txBody>
      </p:sp>
      <p:pic>
        <p:nvPicPr>
          <p:cNvPr id="7176" name="Picture 5" descr="Zxratedmovie">
            <a:extLst>
              <a:ext uri="{FF2B5EF4-FFF2-40B4-BE49-F238E27FC236}">
                <a16:creationId xmlns:a16="http://schemas.microsoft.com/office/drawing/2014/main" id="{043829DC-3580-4B45-A106-372D04A783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457200"/>
            <a:ext cx="7924800" cy="366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Date Placeholder 3">
            <a:extLst>
              <a:ext uri="{FF2B5EF4-FFF2-40B4-BE49-F238E27FC236}">
                <a16:creationId xmlns:a16="http://schemas.microsoft.com/office/drawing/2014/main" id="{EAA63260-56D1-438C-9D9A-8BCB5BE3148F}"/>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3/25/2008</a:t>
            </a:r>
          </a:p>
        </p:txBody>
      </p:sp>
      <p:sp>
        <p:nvSpPr>
          <p:cNvPr id="62467" name="Footer Placeholder 4">
            <a:extLst>
              <a:ext uri="{FF2B5EF4-FFF2-40B4-BE49-F238E27FC236}">
                <a16:creationId xmlns:a16="http://schemas.microsoft.com/office/drawing/2014/main" id="{E8B0AC92-0D8F-4CC5-9AE7-31A65F69D54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62468" name="Slide Number Placeholder 5">
            <a:extLst>
              <a:ext uri="{FF2B5EF4-FFF2-40B4-BE49-F238E27FC236}">
                <a16:creationId xmlns:a16="http://schemas.microsoft.com/office/drawing/2014/main" id="{FB9E4F4A-ED62-4DE9-AC3F-EE65E8A76A6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A43C81B4-9FC0-4032-87BD-1B8D29F9FE13}" type="slidenum">
              <a:rPr lang="en-US" altLang="en-US" sz="1400"/>
              <a:pPr algn="r" eaLnBrk="1" hangingPunct="1"/>
              <a:t>60</a:t>
            </a:fld>
            <a:endParaRPr lang="en-US" altLang="en-US" sz="1400"/>
          </a:p>
        </p:txBody>
      </p:sp>
      <p:sp>
        <p:nvSpPr>
          <p:cNvPr id="62469" name="Rectangle 2">
            <a:extLst>
              <a:ext uri="{FF2B5EF4-FFF2-40B4-BE49-F238E27FC236}">
                <a16:creationId xmlns:a16="http://schemas.microsoft.com/office/drawing/2014/main" id="{ECAC5B99-F908-4E3F-9EAD-6C56BDBCA906}"/>
              </a:ext>
            </a:extLst>
          </p:cNvPr>
          <p:cNvSpPr>
            <a:spLocks noGrp="1" noChangeArrowheads="1"/>
          </p:cNvSpPr>
          <p:nvPr>
            <p:ph type="title"/>
          </p:nvPr>
        </p:nvSpPr>
        <p:spPr>
          <a:xfrm>
            <a:off x="533400" y="304800"/>
            <a:ext cx="8077200" cy="1143000"/>
          </a:xfrm>
        </p:spPr>
        <p:txBody>
          <a:bodyPr/>
          <a:lstStyle/>
          <a:p>
            <a:pPr eaLnBrk="1" hangingPunct="1"/>
            <a:r>
              <a:rPr lang="en-US" altLang="en-US"/>
              <a:t>Optimism?</a:t>
            </a:r>
            <a:endParaRPr lang="en-US" altLang="en-US" sz="7200"/>
          </a:p>
        </p:txBody>
      </p:sp>
      <p:sp>
        <p:nvSpPr>
          <p:cNvPr id="62470" name="Rectangle 3">
            <a:extLst>
              <a:ext uri="{FF2B5EF4-FFF2-40B4-BE49-F238E27FC236}">
                <a16:creationId xmlns:a16="http://schemas.microsoft.com/office/drawing/2014/main" id="{1D5A8602-6365-402E-B0B7-40909D40C9ED}"/>
              </a:ext>
            </a:extLst>
          </p:cNvPr>
          <p:cNvSpPr>
            <a:spLocks noGrp="1" noChangeArrowheads="1"/>
          </p:cNvSpPr>
          <p:nvPr>
            <p:ph type="body" idx="1"/>
          </p:nvPr>
        </p:nvSpPr>
        <p:spPr>
          <a:xfrm>
            <a:off x="457200" y="1524000"/>
            <a:ext cx="8229600" cy="4114800"/>
          </a:xfrm>
        </p:spPr>
        <p:txBody>
          <a:bodyPr/>
          <a:lstStyle/>
          <a:p>
            <a:pPr marL="0" indent="3175" eaLnBrk="1" hangingPunct="1">
              <a:buFontTx/>
              <a:buNone/>
            </a:pPr>
            <a:r>
              <a:rPr lang="en-US" altLang="en-US" sz="2800" dirty="0"/>
              <a:t>“There is a lot of money to pay for this that doesn't have to be US taxpayer money, and it starts with the assets of the Iraqi people. We are talking about a country that can really finance its own reconstruction and relatively soon.”</a:t>
            </a:r>
          </a:p>
          <a:p>
            <a:pPr marL="0" indent="3175" eaLnBrk="1" hangingPunct="1">
              <a:spcBef>
                <a:spcPct val="50000"/>
              </a:spcBef>
              <a:buFontTx/>
              <a:buNone/>
            </a:pPr>
            <a:r>
              <a:rPr lang="en-US" altLang="en-US" sz="2400" dirty="0"/>
              <a:t>Paul Wolfowitz, Deputy Secretary of Defense, testifying before the defense subcommittee of the House Appropriations Committee, March 27, 2003</a:t>
            </a:r>
          </a:p>
          <a:p>
            <a:pPr marL="0" indent="3175" eaLnBrk="1" hangingPunct="1">
              <a:spcBef>
                <a:spcPct val="80000"/>
              </a:spcBef>
              <a:buFontTx/>
              <a:buNone/>
            </a:pPr>
            <a:r>
              <a:rPr lang="en-US" altLang="en-US" sz="2400" dirty="0"/>
              <a:t>This one and many more at: www.thenation.com/doc/20080331/navasky_cerf</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Date Placeholder 3">
            <a:extLst>
              <a:ext uri="{FF2B5EF4-FFF2-40B4-BE49-F238E27FC236}">
                <a16:creationId xmlns:a16="http://schemas.microsoft.com/office/drawing/2014/main" id="{B29574D3-1956-44CA-8626-6C23CAF4893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12/2/2001</a:t>
            </a:r>
          </a:p>
        </p:txBody>
      </p:sp>
      <p:sp>
        <p:nvSpPr>
          <p:cNvPr id="63491" name="Footer Placeholder 4">
            <a:extLst>
              <a:ext uri="{FF2B5EF4-FFF2-40B4-BE49-F238E27FC236}">
                <a16:creationId xmlns:a16="http://schemas.microsoft.com/office/drawing/2014/main" id="{FD36CFE2-6F42-47C4-8F82-C9F9701DC18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63492" name="Slide Number Placeholder 5">
            <a:extLst>
              <a:ext uri="{FF2B5EF4-FFF2-40B4-BE49-F238E27FC236}">
                <a16:creationId xmlns:a16="http://schemas.microsoft.com/office/drawing/2014/main" id="{90C84801-471B-42E5-B22B-C006CC20575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EE5532B2-257D-4757-8539-3678D4B6D11E}" type="slidenum">
              <a:rPr lang="en-US" altLang="en-US" sz="1400"/>
              <a:pPr algn="r" eaLnBrk="1" hangingPunct="1"/>
              <a:t>61</a:t>
            </a:fld>
            <a:endParaRPr lang="en-US" altLang="en-US" sz="1400"/>
          </a:p>
        </p:txBody>
      </p:sp>
      <p:sp>
        <p:nvSpPr>
          <p:cNvPr id="63493" name="Rectangle 2">
            <a:extLst>
              <a:ext uri="{FF2B5EF4-FFF2-40B4-BE49-F238E27FC236}">
                <a16:creationId xmlns:a16="http://schemas.microsoft.com/office/drawing/2014/main" id="{877630BD-83BF-4568-A453-F129A6CDF3EB}"/>
              </a:ext>
            </a:extLst>
          </p:cNvPr>
          <p:cNvSpPr>
            <a:spLocks noGrp="1" noChangeArrowheads="1"/>
          </p:cNvSpPr>
          <p:nvPr>
            <p:ph type="title"/>
          </p:nvPr>
        </p:nvSpPr>
        <p:spPr>
          <a:xfrm>
            <a:off x="685800" y="228600"/>
            <a:ext cx="7772400" cy="1143000"/>
          </a:xfrm>
        </p:spPr>
        <p:txBody>
          <a:bodyPr/>
          <a:lstStyle/>
          <a:p>
            <a:pPr eaLnBrk="1" hangingPunct="1"/>
            <a:r>
              <a:rPr lang="en-US" altLang="en-US"/>
              <a:t>Human tendencies</a:t>
            </a:r>
            <a:endParaRPr lang="en-US" altLang="en-US" sz="7200"/>
          </a:p>
        </p:txBody>
      </p:sp>
      <p:sp>
        <p:nvSpPr>
          <p:cNvPr id="63494" name="Rectangle 3">
            <a:extLst>
              <a:ext uri="{FF2B5EF4-FFF2-40B4-BE49-F238E27FC236}">
                <a16:creationId xmlns:a16="http://schemas.microsoft.com/office/drawing/2014/main" id="{B7D87864-8889-49B4-A5ED-A6ACEF52B4D8}"/>
              </a:ext>
            </a:extLst>
          </p:cNvPr>
          <p:cNvSpPr>
            <a:spLocks noGrp="1" noChangeArrowheads="1"/>
          </p:cNvSpPr>
          <p:nvPr>
            <p:ph type="body" idx="1"/>
          </p:nvPr>
        </p:nvSpPr>
        <p:spPr>
          <a:xfrm>
            <a:off x="533400" y="1447800"/>
            <a:ext cx="8077200" cy="4114800"/>
          </a:xfrm>
        </p:spPr>
        <p:txBody>
          <a:bodyPr/>
          <a:lstStyle/>
          <a:p>
            <a:pPr eaLnBrk="1" hangingPunct="1">
              <a:spcBef>
                <a:spcPct val="60000"/>
              </a:spcBef>
            </a:pPr>
            <a:r>
              <a:rPr lang="en-US" altLang="en-US"/>
              <a:t>West Coast men who have sex with men have resumed high HIV risk behavior</a:t>
            </a:r>
          </a:p>
          <a:p>
            <a:pPr eaLnBrk="1" hangingPunct="1">
              <a:spcBef>
                <a:spcPct val="60000"/>
              </a:spcBef>
            </a:pPr>
            <a:r>
              <a:rPr lang="en-US" altLang="en-US"/>
              <a:t>U.S.:  Billions spent on entertainment, need to promote consumption to keep economy going</a:t>
            </a:r>
          </a:p>
          <a:p>
            <a:pPr eaLnBrk="1" hangingPunct="1">
              <a:spcBef>
                <a:spcPct val="60000"/>
              </a:spcBef>
            </a:pPr>
            <a:r>
              <a:rPr lang="en-US" altLang="en-US"/>
              <a:t>Can we maintain affluence without overconsumption?</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Footer Placeholder 4">
            <a:extLst>
              <a:ext uri="{FF2B5EF4-FFF2-40B4-BE49-F238E27FC236}">
                <a16:creationId xmlns:a16="http://schemas.microsoft.com/office/drawing/2014/main" id="{C042C875-7C94-47F2-8F72-1F28B2C2BC5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64515" name="Slide Number Placeholder 5">
            <a:extLst>
              <a:ext uri="{FF2B5EF4-FFF2-40B4-BE49-F238E27FC236}">
                <a16:creationId xmlns:a16="http://schemas.microsoft.com/office/drawing/2014/main" id="{61133854-247A-4199-B8AC-F99CDC64251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399F211B-8593-47C2-AFC2-33E6E3328856}" type="slidenum">
              <a:rPr lang="en-US" altLang="en-US" sz="1400"/>
              <a:pPr algn="r" eaLnBrk="1" hangingPunct="1"/>
              <a:t>62</a:t>
            </a:fld>
            <a:endParaRPr lang="en-US" altLang="en-US" sz="1400"/>
          </a:p>
        </p:txBody>
      </p:sp>
      <p:sp>
        <p:nvSpPr>
          <p:cNvPr id="64516" name="Rectangle 2">
            <a:extLst>
              <a:ext uri="{FF2B5EF4-FFF2-40B4-BE49-F238E27FC236}">
                <a16:creationId xmlns:a16="http://schemas.microsoft.com/office/drawing/2014/main" id="{FE190180-56AC-465D-9B7D-159445E75FC3}"/>
              </a:ext>
            </a:extLst>
          </p:cNvPr>
          <p:cNvSpPr>
            <a:spLocks noGrp="1" noChangeArrowheads="1"/>
          </p:cNvSpPr>
          <p:nvPr>
            <p:ph type="title"/>
          </p:nvPr>
        </p:nvSpPr>
        <p:spPr>
          <a:xfrm>
            <a:off x="685800" y="228600"/>
            <a:ext cx="7772400" cy="1143000"/>
          </a:xfrm>
        </p:spPr>
        <p:txBody>
          <a:bodyPr/>
          <a:lstStyle/>
          <a:p>
            <a:pPr eaLnBrk="1" hangingPunct="1"/>
            <a:r>
              <a:rPr lang="en-US" altLang="en-US"/>
              <a:t>Human tendencies</a:t>
            </a:r>
            <a:endParaRPr lang="en-US" altLang="en-US" sz="7200"/>
          </a:p>
        </p:txBody>
      </p:sp>
      <p:sp>
        <p:nvSpPr>
          <p:cNvPr id="64517" name="Rectangle 3">
            <a:extLst>
              <a:ext uri="{FF2B5EF4-FFF2-40B4-BE49-F238E27FC236}">
                <a16:creationId xmlns:a16="http://schemas.microsoft.com/office/drawing/2014/main" id="{D505C66E-F650-458E-BB0B-2744EA72D0BC}"/>
              </a:ext>
            </a:extLst>
          </p:cNvPr>
          <p:cNvSpPr>
            <a:spLocks noGrp="1" noChangeArrowheads="1"/>
          </p:cNvSpPr>
          <p:nvPr>
            <p:ph type="body" idx="1"/>
          </p:nvPr>
        </p:nvSpPr>
        <p:spPr>
          <a:xfrm>
            <a:off x="533400" y="1524000"/>
            <a:ext cx="8077200" cy="4114800"/>
          </a:xfrm>
        </p:spPr>
        <p:txBody>
          <a:bodyPr/>
          <a:lstStyle/>
          <a:p>
            <a:pPr eaLnBrk="1" hangingPunct="1">
              <a:spcBef>
                <a:spcPct val="60000"/>
              </a:spcBef>
            </a:pPr>
            <a:r>
              <a:rPr lang="en-US" altLang="en-US" sz="2800"/>
              <a:t>“The strong scientific consensus on the causes and risks of climate change stands in stark contrast to widespread confusion and complacency among the public (1,2).” </a:t>
            </a:r>
          </a:p>
          <a:p>
            <a:pPr algn="r" eaLnBrk="1" hangingPunct="1">
              <a:spcBef>
                <a:spcPct val="60000"/>
              </a:spcBef>
              <a:buFontTx/>
              <a:buNone/>
            </a:pPr>
            <a:endParaRPr lang="en-US" altLang="en-US" sz="2400"/>
          </a:p>
          <a:p>
            <a:pPr algn="r" eaLnBrk="1" hangingPunct="1">
              <a:spcBef>
                <a:spcPct val="60000"/>
              </a:spcBef>
              <a:buFontTx/>
              <a:buNone/>
            </a:pPr>
            <a:r>
              <a:rPr lang="en-US" altLang="en-US" sz="2400"/>
              <a:t>[John Sterman. </a:t>
            </a:r>
            <a:r>
              <a:rPr lang="en-US" altLang="en-US" sz="2400" i="1"/>
              <a:t>Science</a:t>
            </a:r>
            <a:r>
              <a:rPr lang="en-US" altLang="en-US" sz="2400"/>
              <a:t> 24 Oct 2008;322:]</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Footer Placeholder 4">
            <a:extLst>
              <a:ext uri="{FF2B5EF4-FFF2-40B4-BE49-F238E27FC236}">
                <a16:creationId xmlns:a16="http://schemas.microsoft.com/office/drawing/2014/main" id="{22E4F227-49A0-4810-9994-C3448717134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65539" name="Slide Number Placeholder 5">
            <a:extLst>
              <a:ext uri="{FF2B5EF4-FFF2-40B4-BE49-F238E27FC236}">
                <a16:creationId xmlns:a16="http://schemas.microsoft.com/office/drawing/2014/main" id="{09422DDC-4579-4E66-952F-3BCFE7FB304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B8F54580-CC05-4B5E-A5A6-0CC67C30C74A}" type="slidenum">
              <a:rPr lang="en-US" altLang="en-US" sz="1400"/>
              <a:pPr algn="r" eaLnBrk="1" hangingPunct="1"/>
              <a:t>63</a:t>
            </a:fld>
            <a:endParaRPr lang="en-US" altLang="en-US" sz="1400"/>
          </a:p>
        </p:txBody>
      </p:sp>
      <p:sp>
        <p:nvSpPr>
          <p:cNvPr id="65540" name="Rectangle 2">
            <a:extLst>
              <a:ext uri="{FF2B5EF4-FFF2-40B4-BE49-F238E27FC236}">
                <a16:creationId xmlns:a16="http://schemas.microsoft.com/office/drawing/2014/main" id="{EE43CF9A-C2BD-43E9-95AD-21CCD0867AB5}"/>
              </a:ext>
            </a:extLst>
          </p:cNvPr>
          <p:cNvSpPr>
            <a:spLocks noGrp="1" noChangeArrowheads="1"/>
          </p:cNvSpPr>
          <p:nvPr>
            <p:ph type="title"/>
          </p:nvPr>
        </p:nvSpPr>
        <p:spPr>
          <a:xfrm>
            <a:off x="685800" y="228600"/>
            <a:ext cx="7772400" cy="1143000"/>
          </a:xfrm>
        </p:spPr>
        <p:txBody>
          <a:bodyPr/>
          <a:lstStyle/>
          <a:p>
            <a:pPr eaLnBrk="1" hangingPunct="1"/>
            <a:r>
              <a:rPr lang="en-US" altLang="en-US"/>
              <a:t>Human tendencies</a:t>
            </a:r>
            <a:endParaRPr lang="en-US" altLang="en-US" sz="7200"/>
          </a:p>
        </p:txBody>
      </p:sp>
      <p:sp>
        <p:nvSpPr>
          <p:cNvPr id="65541" name="Rectangle 3">
            <a:extLst>
              <a:ext uri="{FF2B5EF4-FFF2-40B4-BE49-F238E27FC236}">
                <a16:creationId xmlns:a16="http://schemas.microsoft.com/office/drawing/2014/main" id="{1BEED295-9F55-41AD-9CE7-F09E86000823}"/>
              </a:ext>
            </a:extLst>
          </p:cNvPr>
          <p:cNvSpPr>
            <a:spLocks noGrp="1" noChangeArrowheads="1"/>
          </p:cNvSpPr>
          <p:nvPr>
            <p:ph type="body" idx="1"/>
          </p:nvPr>
        </p:nvSpPr>
        <p:spPr>
          <a:xfrm>
            <a:off x="533400" y="1371600"/>
            <a:ext cx="8077200" cy="4114800"/>
          </a:xfrm>
        </p:spPr>
        <p:txBody>
          <a:bodyPr/>
          <a:lstStyle/>
          <a:p>
            <a:pPr eaLnBrk="1" hangingPunct="1">
              <a:spcBef>
                <a:spcPct val="60000"/>
              </a:spcBef>
            </a:pPr>
            <a:r>
              <a:rPr lang="en-US" altLang="en-US" sz="2600"/>
              <a:t>“Nearly two-thirds of the participants asserted that atmospheric GHGs can stabilize even though emissions continuously exceed removal--analogous to arguing a bathtub continuously filled faster than it drains will never overflow. Most believe that stopping the growth of emissions stops the growth of GHG concentrations. The erroneous belief that stabilizing emissions would quickly stabilize the climate supports wait-and-see policies but violates basic laws of physics.”</a:t>
            </a:r>
            <a:r>
              <a:rPr lang="en-US" altLang="en-US" sz="2400"/>
              <a:t> </a:t>
            </a:r>
            <a:r>
              <a:rPr lang="en-US" altLang="en-US" sz="2000"/>
              <a:t>[John Sterman. </a:t>
            </a:r>
            <a:r>
              <a:rPr lang="en-US" altLang="en-US" sz="2000" i="1"/>
              <a:t>Science</a:t>
            </a:r>
            <a:r>
              <a:rPr lang="en-US" altLang="en-US" sz="2000"/>
              <a:t> 24 Oct 2008;322:]</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Footer Placeholder 4">
            <a:extLst>
              <a:ext uri="{FF2B5EF4-FFF2-40B4-BE49-F238E27FC236}">
                <a16:creationId xmlns:a16="http://schemas.microsoft.com/office/drawing/2014/main" id="{1FB89B2E-DD54-470B-8B1F-8C23183C342C}"/>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66563" name="Slide Number Placeholder 5">
            <a:extLst>
              <a:ext uri="{FF2B5EF4-FFF2-40B4-BE49-F238E27FC236}">
                <a16:creationId xmlns:a16="http://schemas.microsoft.com/office/drawing/2014/main" id="{C22875E6-1A5B-4F0B-99E2-DCA58A3A2E2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F1C80620-8C5F-43BD-8A58-89C1BB2E1A42}" type="slidenum">
              <a:rPr lang="en-US" altLang="en-US" sz="1400"/>
              <a:pPr algn="r" eaLnBrk="1" hangingPunct="1"/>
              <a:t>64</a:t>
            </a:fld>
            <a:endParaRPr lang="en-US" altLang="en-US" sz="1400"/>
          </a:p>
        </p:txBody>
      </p:sp>
      <p:sp>
        <p:nvSpPr>
          <p:cNvPr id="66564" name="Rectangle 2">
            <a:extLst>
              <a:ext uri="{FF2B5EF4-FFF2-40B4-BE49-F238E27FC236}">
                <a16:creationId xmlns:a16="http://schemas.microsoft.com/office/drawing/2014/main" id="{591E6A37-F3C3-4E4A-A1E2-34C2D782ACAB}"/>
              </a:ext>
            </a:extLst>
          </p:cNvPr>
          <p:cNvSpPr>
            <a:spLocks noGrp="1" noChangeArrowheads="1"/>
          </p:cNvSpPr>
          <p:nvPr>
            <p:ph type="title"/>
          </p:nvPr>
        </p:nvSpPr>
        <p:spPr>
          <a:xfrm>
            <a:off x="685800" y="228600"/>
            <a:ext cx="7772400" cy="1143000"/>
          </a:xfrm>
        </p:spPr>
        <p:txBody>
          <a:bodyPr/>
          <a:lstStyle/>
          <a:p>
            <a:pPr eaLnBrk="1" hangingPunct="1"/>
            <a:r>
              <a:rPr lang="en-US" altLang="en-US"/>
              <a:t>Human tendencies</a:t>
            </a:r>
            <a:endParaRPr lang="en-US" altLang="en-US" sz="7200"/>
          </a:p>
        </p:txBody>
      </p:sp>
      <p:sp>
        <p:nvSpPr>
          <p:cNvPr id="66565" name="Rectangle 3">
            <a:extLst>
              <a:ext uri="{FF2B5EF4-FFF2-40B4-BE49-F238E27FC236}">
                <a16:creationId xmlns:a16="http://schemas.microsoft.com/office/drawing/2014/main" id="{A32E130E-79B0-4B50-BC6F-486C84DA3D6F}"/>
              </a:ext>
            </a:extLst>
          </p:cNvPr>
          <p:cNvSpPr>
            <a:spLocks noGrp="1" noChangeArrowheads="1"/>
          </p:cNvSpPr>
          <p:nvPr>
            <p:ph type="body" idx="1"/>
          </p:nvPr>
        </p:nvSpPr>
        <p:spPr>
          <a:xfrm>
            <a:off x="533400" y="1524000"/>
            <a:ext cx="8077200" cy="4114800"/>
          </a:xfrm>
        </p:spPr>
        <p:txBody>
          <a:bodyPr/>
          <a:lstStyle/>
          <a:p>
            <a:pPr eaLnBrk="1" hangingPunct="1">
              <a:spcBef>
                <a:spcPct val="60000"/>
              </a:spcBef>
            </a:pPr>
            <a:r>
              <a:rPr lang="en-US" altLang="en-US"/>
              <a:t>"Training in science does not prevent these errors.“</a:t>
            </a:r>
          </a:p>
          <a:p>
            <a:pPr eaLnBrk="1" hangingPunct="1">
              <a:spcBef>
                <a:spcPct val="60000"/>
              </a:spcBef>
            </a:pPr>
            <a:r>
              <a:rPr lang="en-US" altLang="en-US"/>
              <a:t>“When "common sense" and science conflict, people often reject the science (3).”</a:t>
            </a:r>
            <a:r>
              <a:rPr lang="en-US" altLang="en-US" sz="2400"/>
              <a:t> </a:t>
            </a:r>
          </a:p>
          <a:p>
            <a:pPr eaLnBrk="1" hangingPunct="1">
              <a:spcBef>
                <a:spcPct val="60000"/>
              </a:spcBef>
            </a:pPr>
            <a:endParaRPr lang="en-US" altLang="en-US" sz="2400"/>
          </a:p>
          <a:p>
            <a:pPr algn="r" eaLnBrk="1" hangingPunct="1">
              <a:spcBef>
                <a:spcPct val="60000"/>
              </a:spcBef>
              <a:buFontTx/>
              <a:buNone/>
            </a:pPr>
            <a:r>
              <a:rPr lang="en-US" altLang="en-US" sz="2400"/>
              <a:t>[John Sterman. </a:t>
            </a:r>
            <a:r>
              <a:rPr lang="en-US" altLang="en-US" sz="2400" i="1"/>
              <a:t>Science</a:t>
            </a:r>
            <a:r>
              <a:rPr lang="en-US" altLang="en-US" sz="2400"/>
              <a:t> 24 Oct 2008;322:]</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Footer Placeholder 4">
            <a:extLst>
              <a:ext uri="{FF2B5EF4-FFF2-40B4-BE49-F238E27FC236}">
                <a16:creationId xmlns:a16="http://schemas.microsoft.com/office/drawing/2014/main" id="{E1904EDF-9907-4511-B331-10C33E79ACA6}"/>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67587" name="Slide Number Placeholder 5">
            <a:extLst>
              <a:ext uri="{FF2B5EF4-FFF2-40B4-BE49-F238E27FC236}">
                <a16:creationId xmlns:a16="http://schemas.microsoft.com/office/drawing/2014/main" id="{1BF04265-4899-4665-BF97-C05660E05FF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921601E2-B8B2-4802-81FA-9AD41833C751}" type="slidenum">
              <a:rPr lang="en-US" altLang="en-US" sz="1400"/>
              <a:pPr algn="r" eaLnBrk="1" hangingPunct="1"/>
              <a:t>65</a:t>
            </a:fld>
            <a:endParaRPr lang="en-US" altLang="en-US" sz="1400"/>
          </a:p>
        </p:txBody>
      </p:sp>
      <p:sp>
        <p:nvSpPr>
          <p:cNvPr id="67588" name="Rectangle 2">
            <a:extLst>
              <a:ext uri="{FF2B5EF4-FFF2-40B4-BE49-F238E27FC236}">
                <a16:creationId xmlns:a16="http://schemas.microsoft.com/office/drawing/2014/main" id="{1C6BF648-429F-4686-B9E2-2C6C0826B2B7}"/>
              </a:ext>
            </a:extLst>
          </p:cNvPr>
          <p:cNvSpPr>
            <a:spLocks noGrp="1" noChangeArrowheads="1"/>
          </p:cNvSpPr>
          <p:nvPr>
            <p:ph type="title"/>
          </p:nvPr>
        </p:nvSpPr>
        <p:spPr>
          <a:xfrm>
            <a:off x="685800" y="228600"/>
            <a:ext cx="7772400" cy="1143000"/>
          </a:xfrm>
        </p:spPr>
        <p:txBody>
          <a:bodyPr/>
          <a:lstStyle/>
          <a:p>
            <a:pPr eaLnBrk="1" hangingPunct="1"/>
            <a:r>
              <a:rPr lang="en-US" altLang="en-US"/>
              <a:t>Climate change is real – and urgent</a:t>
            </a:r>
          </a:p>
        </p:txBody>
      </p:sp>
      <p:sp>
        <p:nvSpPr>
          <p:cNvPr id="67589" name="Rectangle 3">
            <a:extLst>
              <a:ext uri="{FF2B5EF4-FFF2-40B4-BE49-F238E27FC236}">
                <a16:creationId xmlns:a16="http://schemas.microsoft.com/office/drawing/2014/main" id="{1AE32B05-C510-41FC-948C-46AF4DF4A283}"/>
              </a:ext>
            </a:extLst>
          </p:cNvPr>
          <p:cNvSpPr>
            <a:spLocks noGrp="1" noChangeArrowheads="1"/>
          </p:cNvSpPr>
          <p:nvPr>
            <p:ph type="body" idx="1"/>
          </p:nvPr>
        </p:nvSpPr>
        <p:spPr>
          <a:xfrm>
            <a:off x="533400" y="1524000"/>
            <a:ext cx="8077200" cy="4114800"/>
          </a:xfrm>
        </p:spPr>
        <p:txBody>
          <a:bodyPr/>
          <a:lstStyle/>
          <a:p>
            <a:pPr eaLnBrk="1" hangingPunct="1">
              <a:spcBef>
                <a:spcPct val="60000"/>
              </a:spcBef>
            </a:pPr>
            <a:r>
              <a:rPr lang="en-US" altLang="en-US" sz="2400"/>
              <a:t>Essential findings of climate change science are firm</a:t>
            </a:r>
          </a:p>
          <a:p>
            <a:pPr eaLnBrk="1" hangingPunct="1">
              <a:spcBef>
                <a:spcPct val="60000"/>
              </a:spcBef>
            </a:pPr>
            <a:r>
              <a:rPr lang="en-US" altLang="en-US" sz="2400"/>
              <a:t>Climate predictions are coming true. </a:t>
            </a:r>
          </a:p>
          <a:p>
            <a:pPr eaLnBrk="1" hangingPunct="1">
              <a:spcBef>
                <a:spcPct val="60000"/>
              </a:spcBef>
            </a:pPr>
            <a:r>
              <a:rPr lang="en-US" altLang="en-US" sz="2400"/>
              <a:t>“</a:t>
            </a:r>
            <a:r>
              <a:rPr lang="en-US" altLang="en-US" sz="2400">
                <a:latin typeface="Times New Roman" panose="02020603050405020304" pitchFamily="18" charset="0"/>
                <a:cs typeface="Times New Roman" panose="02020603050405020304" pitchFamily="18" charset="0"/>
              </a:rPr>
              <a:t>… </a:t>
            </a:r>
            <a:r>
              <a:rPr lang="en-US" altLang="en-US" sz="2400"/>
              <a:t>unless mankind takes strong steps to halt and reverse the rapid global increase of fossil fuel use and the other activities that cause climate change, and does so in a very few years, severe climate change is inevitable. Urgent action is needed if global warming is to be limited to moderate levels.”</a:t>
            </a:r>
          </a:p>
          <a:p>
            <a:pPr algn="r" eaLnBrk="1" hangingPunct="1">
              <a:spcBef>
                <a:spcPct val="60000"/>
              </a:spcBef>
              <a:buFontTx/>
              <a:buNone/>
            </a:pPr>
            <a:r>
              <a:rPr lang="en-US" altLang="en-US" sz="1600"/>
              <a:t>[Richard Somerville, Scripps Institution of Oceanography, in February 2011 essay in </a:t>
            </a:r>
            <a:r>
              <a:rPr lang="en-US" altLang="en-US" sz="1600" i="1"/>
              <a:t>Climate Change</a:t>
            </a:r>
            <a:r>
              <a:rPr lang="en-US" altLang="en-US" sz="1600"/>
              <a:t>, quoted in </a:t>
            </a:r>
            <a:r>
              <a:rPr lang="en-US" altLang="en-US" sz="1600" i="1"/>
              <a:t>Epidemiology Monitor</a:t>
            </a:r>
            <a:r>
              <a:rPr lang="en-US" altLang="en-US" sz="1600"/>
              <a:t> March 2011;]</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Footer Placeholder 4">
            <a:extLst>
              <a:ext uri="{FF2B5EF4-FFF2-40B4-BE49-F238E27FC236}">
                <a16:creationId xmlns:a16="http://schemas.microsoft.com/office/drawing/2014/main" id="{2752AD42-0C55-4EE8-937A-B6C76004EAE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68611" name="Slide Number Placeholder 5">
            <a:extLst>
              <a:ext uri="{FF2B5EF4-FFF2-40B4-BE49-F238E27FC236}">
                <a16:creationId xmlns:a16="http://schemas.microsoft.com/office/drawing/2014/main" id="{BF1409AD-E167-4187-AE5D-7B727AE8AA3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52DD5458-00DD-482C-8BC8-DFDCE30F09FD}" type="slidenum">
              <a:rPr lang="en-US" altLang="en-US" sz="1400"/>
              <a:pPr algn="r" eaLnBrk="1" hangingPunct="1"/>
              <a:t>66</a:t>
            </a:fld>
            <a:endParaRPr lang="en-US" altLang="en-US" sz="1400"/>
          </a:p>
        </p:txBody>
      </p:sp>
      <p:sp>
        <p:nvSpPr>
          <p:cNvPr id="68612" name="Rectangle 2">
            <a:extLst>
              <a:ext uri="{FF2B5EF4-FFF2-40B4-BE49-F238E27FC236}">
                <a16:creationId xmlns:a16="http://schemas.microsoft.com/office/drawing/2014/main" id="{1161C2E1-CC6F-4533-9816-38CE07672B6F}"/>
              </a:ext>
            </a:extLst>
          </p:cNvPr>
          <p:cNvSpPr>
            <a:spLocks noGrp="1" noChangeArrowheads="1"/>
          </p:cNvSpPr>
          <p:nvPr>
            <p:ph type="title"/>
          </p:nvPr>
        </p:nvSpPr>
        <p:spPr>
          <a:xfrm>
            <a:off x="685800" y="228600"/>
            <a:ext cx="7772400" cy="1143000"/>
          </a:xfrm>
        </p:spPr>
        <p:txBody>
          <a:bodyPr/>
          <a:lstStyle/>
          <a:p>
            <a:pPr eaLnBrk="1" hangingPunct="1"/>
            <a:r>
              <a:rPr lang="en-US" altLang="en-US"/>
              <a:t>Climate change is real – and urgent</a:t>
            </a:r>
          </a:p>
        </p:txBody>
      </p:sp>
      <p:sp>
        <p:nvSpPr>
          <p:cNvPr id="68613" name="Rectangle 3">
            <a:extLst>
              <a:ext uri="{FF2B5EF4-FFF2-40B4-BE49-F238E27FC236}">
                <a16:creationId xmlns:a16="http://schemas.microsoft.com/office/drawing/2014/main" id="{DADF0A24-2C08-4242-9495-73F7A15FB029}"/>
              </a:ext>
            </a:extLst>
          </p:cNvPr>
          <p:cNvSpPr>
            <a:spLocks noGrp="1" noChangeArrowheads="1"/>
          </p:cNvSpPr>
          <p:nvPr>
            <p:ph type="body" idx="1"/>
          </p:nvPr>
        </p:nvSpPr>
        <p:spPr>
          <a:xfrm>
            <a:off x="533400" y="1524000"/>
            <a:ext cx="8077200" cy="4114800"/>
          </a:xfrm>
        </p:spPr>
        <p:txBody>
          <a:bodyPr/>
          <a:lstStyle/>
          <a:p>
            <a:pPr eaLnBrk="1" hangingPunct="1">
              <a:spcBef>
                <a:spcPct val="60000"/>
              </a:spcBef>
            </a:pPr>
            <a:r>
              <a:rPr lang="en-US" altLang="en-US" sz="2400"/>
              <a:t>“</a:t>
            </a:r>
            <a:r>
              <a:rPr lang="en-US" altLang="en-US" sz="2400">
                <a:latin typeface="Times New Roman" panose="02020603050405020304" pitchFamily="18" charset="0"/>
                <a:cs typeface="Times New Roman" panose="02020603050405020304" pitchFamily="18" charset="0"/>
              </a:rPr>
              <a:t>… </a:t>
            </a:r>
            <a:r>
              <a:rPr lang="en-US" altLang="en-US" sz="2400"/>
              <a:t>it will be governments that will decide, by actions or inactions, what level of climate change they regard as tolerable. This choice by governments may be affected by risk tolerance, priorities, economics, and other considerations, but in the end it is a choice that humanity as a whole, acting through national governments, will make.”</a:t>
            </a:r>
          </a:p>
          <a:p>
            <a:pPr algn="r" eaLnBrk="1" hangingPunct="1">
              <a:spcBef>
                <a:spcPct val="60000"/>
              </a:spcBef>
              <a:buFontTx/>
              <a:buNone/>
            </a:pPr>
            <a:r>
              <a:rPr lang="en-US" altLang="en-US" sz="1600"/>
              <a:t>[Richard Somerville, Scripps Institution of Oceanography, in February 2011 essay in </a:t>
            </a:r>
            <a:r>
              <a:rPr lang="en-US" altLang="en-US" sz="1600" i="1"/>
              <a:t>Climate Change</a:t>
            </a:r>
            <a:r>
              <a:rPr lang="en-US" altLang="en-US" sz="1600"/>
              <a:t>, quoted in </a:t>
            </a:r>
            <a:r>
              <a:rPr lang="en-US" altLang="en-US" sz="1600" i="1"/>
              <a:t>Epidemiology Monitor</a:t>
            </a:r>
            <a:r>
              <a:rPr lang="en-US" altLang="en-US" sz="1600"/>
              <a:t> March 2011;]</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Footer Placeholder 4">
            <a:extLst>
              <a:ext uri="{FF2B5EF4-FFF2-40B4-BE49-F238E27FC236}">
                <a16:creationId xmlns:a16="http://schemas.microsoft.com/office/drawing/2014/main" id="{44172E50-207E-4E79-B44B-9D3321BBDC59}"/>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69635" name="Slide Number Placeholder 5">
            <a:extLst>
              <a:ext uri="{FF2B5EF4-FFF2-40B4-BE49-F238E27FC236}">
                <a16:creationId xmlns:a16="http://schemas.microsoft.com/office/drawing/2014/main" id="{15CC279E-DD9E-4F5E-B793-384774B7ED0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058B950D-9079-4D26-8A9C-5D2F9BF40DA0}" type="slidenum">
              <a:rPr lang="en-US" altLang="en-US" sz="1400"/>
              <a:pPr algn="r" eaLnBrk="1" hangingPunct="1"/>
              <a:t>67</a:t>
            </a:fld>
            <a:endParaRPr lang="en-US" altLang="en-US" sz="1400"/>
          </a:p>
        </p:txBody>
      </p:sp>
      <p:sp>
        <p:nvSpPr>
          <p:cNvPr id="69636" name="Rectangle 2">
            <a:extLst>
              <a:ext uri="{FF2B5EF4-FFF2-40B4-BE49-F238E27FC236}">
                <a16:creationId xmlns:a16="http://schemas.microsoft.com/office/drawing/2014/main" id="{29D8E878-9289-46A6-8675-15AE3C04B25A}"/>
              </a:ext>
            </a:extLst>
          </p:cNvPr>
          <p:cNvSpPr>
            <a:spLocks noGrp="1" noChangeArrowheads="1"/>
          </p:cNvSpPr>
          <p:nvPr>
            <p:ph type="title"/>
          </p:nvPr>
        </p:nvSpPr>
        <p:spPr>
          <a:xfrm>
            <a:off x="685800" y="228600"/>
            <a:ext cx="7772400" cy="1143000"/>
          </a:xfrm>
        </p:spPr>
        <p:txBody>
          <a:bodyPr/>
          <a:lstStyle/>
          <a:p>
            <a:pPr eaLnBrk="1" hangingPunct="1"/>
            <a:r>
              <a:rPr lang="en-US" altLang="en-US"/>
              <a:t>Après moi, le déluge </a:t>
            </a:r>
            <a:r>
              <a:rPr lang="en-US" altLang="en-US" sz="3600"/>
              <a:t>‒ Louis XV</a:t>
            </a:r>
          </a:p>
        </p:txBody>
      </p:sp>
      <p:sp>
        <p:nvSpPr>
          <p:cNvPr id="69637" name="Rectangle 3">
            <a:extLst>
              <a:ext uri="{FF2B5EF4-FFF2-40B4-BE49-F238E27FC236}">
                <a16:creationId xmlns:a16="http://schemas.microsoft.com/office/drawing/2014/main" id="{F57F610F-B34E-4FDE-A8CF-9571EB080DEC}"/>
              </a:ext>
            </a:extLst>
          </p:cNvPr>
          <p:cNvSpPr>
            <a:spLocks noGrp="1" noChangeArrowheads="1"/>
          </p:cNvSpPr>
          <p:nvPr>
            <p:ph type="body" idx="1"/>
          </p:nvPr>
        </p:nvSpPr>
        <p:spPr>
          <a:xfrm>
            <a:off x="533400" y="1524000"/>
            <a:ext cx="8077200" cy="4114800"/>
          </a:xfrm>
        </p:spPr>
        <p:txBody>
          <a:bodyPr/>
          <a:lstStyle/>
          <a:p>
            <a:pPr eaLnBrk="1" hangingPunct="1">
              <a:spcBef>
                <a:spcPct val="60000"/>
              </a:spcBef>
            </a:pPr>
            <a:r>
              <a:rPr lang="en-US" altLang="en-US" sz="2400"/>
              <a:t>“Humanity is now committing future generations to a strongly altered climate. Even beyond the current century, there are major implications for longer-term climate change</a:t>
            </a:r>
            <a:r>
              <a:rPr lang="en-US" altLang="en-US" sz="2400">
                <a:latin typeface="Times New Roman" panose="02020603050405020304" pitchFamily="18" charset="0"/>
                <a:cs typeface="Times New Roman" panose="02020603050405020304" pitchFamily="18" charset="0"/>
              </a:rPr>
              <a:t>… </a:t>
            </a:r>
            <a:r>
              <a:rPr lang="en-US" altLang="en-US" sz="2400"/>
              <a:t>largely irreversible on human time scales. Atmospheric temperatures are not expected to decrease for many centuries to millennia, even after human-induced greenhouse gas emissions stop completely.”</a:t>
            </a:r>
          </a:p>
          <a:p>
            <a:pPr algn="r" eaLnBrk="1" hangingPunct="1">
              <a:spcBef>
                <a:spcPct val="60000"/>
              </a:spcBef>
              <a:buFontTx/>
              <a:buNone/>
            </a:pPr>
            <a:r>
              <a:rPr lang="en-US" altLang="en-US" sz="1600"/>
              <a:t>[Richard Somerville, Scripps Institution of Oceanography, in February 2011 essay in </a:t>
            </a:r>
            <a:r>
              <a:rPr lang="en-US" altLang="en-US" sz="1600" i="1"/>
              <a:t>Climate Change</a:t>
            </a:r>
            <a:r>
              <a:rPr lang="en-US" altLang="en-US" sz="1600"/>
              <a:t>, quoted in </a:t>
            </a:r>
            <a:r>
              <a:rPr lang="en-US" altLang="en-US" sz="1600" i="1"/>
              <a:t>Epidemiology Monitor</a:t>
            </a:r>
            <a:r>
              <a:rPr lang="en-US" altLang="en-US" sz="1600"/>
              <a:t> March 2011;]</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Footer Placeholder 4">
            <a:extLst>
              <a:ext uri="{FF2B5EF4-FFF2-40B4-BE49-F238E27FC236}">
                <a16:creationId xmlns:a16="http://schemas.microsoft.com/office/drawing/2014/main" id="{E92075DE-F142-4BE5-A860-906C56FB5D74}"/>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70659" name="Slide Number Placeholder 5">
            <a:extLst>
              <a:ext uri="{FF2B5EF4-FFF2-40B4-BE49-F238E27FC236}">
                <a16:creationId xmlns:a16="http://schemas.microsoft.com/office/drawing/2014/main" id="{4D492D79-F502-4799-B684-72CBCBAAC91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AAD4C7FB-9B07-46D6-A6EB-19BD401E84D4}" type="slidenum">
              <a:rPr lang="en-US" altLang="en-US" sz="1400"/>
              <a:pPr algn="r" eaLnBrk="1" hangingPunct="1"/>
              <a:t>68</a:t>
            </a:fld>
            <a:endParaRPr lang="en-US" altLang="en-US" sz="1400"/>
          </a:p>
        </p:txBody>
      </p:sp>
      <p:sp>
        <p:nvSpPr>
          <p:cNvPr id="70660" name="Rectangle 2">
            <a:extLst>
              <a:ext uri="{FF2B5EF4-FFF2-40B4-BE49-F238E27FC236}">
                <a16:creationId xmlns:a16="http://schemas.microsoft.com/office/drawing/2014/main" id="{19DAD1EC-CD83-41AB-9716-096BDF91CCDA}"/>
              </a:ext>
            </a:extLst>
          </p:cNvPr>
          <p:cNvSpPr>
            <a:spLocks noGrp="1" noChangeArrowheads="1"/>
          </p:cNvSpPr>
          <p:nvPr>
            <p:ph type="title"/>
          </p:nvPr>
        </p:nvSpPr>
        <p:spPr>
          <a:xfrm>
            <a:off x="685800" y="228600"/>
            <a:ext cx="7772400" cy="1143000"/>
          </a:xfrm>
        </p:spPr>
        <p:txBody>
          <a:bodyPr/>
          <a:lstStyle/>
          <a:p>
            <a:pPr eaLnBrk="1" hangingPunct="1"/>
            <a:r>
              <a:rPr lang="en-US" altLang="en-US"/>
              <a:t>Are academics a breed apart?</a:t>
            </a:r>
            <a:endParaRPr lang="en-US" altLang="en-US" sz="7200"/>
          </a:p>
        </p:txBody>
      </p:sp>
      <p:sp>
        <p:nvSpPr>
          <p:cNvPr id="70661" name="Rectangle 3">
            <a:extLst>
              <a:ext uri="{FF2B5EF4-FFF2-40B4-BE49-F238E27FC236}">
                <a16:creationId xmlns:a16="http://schemas.microsoft.com/office/drawing/2014/main" id="{D832DD08-0FCF-4522-8814-4EAECF98E6BD}"/>
              </a:ext>
            </a:extLst>
          </p:cNvPr>
          <p:cNvSpPr>
            <a:spLocks noGrp="1" noChangeArrowheads="1"/>
          </p:cNvSpPr>
          <p:nvPr>
            <p:ph type="body" idx="1"/>
          </p:nvPr>
        </p:nvSpPr>
        <p:spPr>
          <a:xfrm>
            <a:off x="533400" y="1371600"/>
            <a:ext cx="8077200" cy="4114800"/>
          </a:xfrm>
        </p:spPr>
        <p:txBody>
          <a:bodyPr/>
          <a:lstStyle/>
          <a:p>
            <a:pPr eaLnBrk="1" hangingPunct="1">
              <a:spcBef>
                <a:spcPct val="60000"/>
              </a:spcBef>
              <a:buFontTx/>
              <a:buNone/>
            </a:pPr>
            <a:r>
              <a:rPr lang="en-US" altLang="en-US" sz="2400"/>
              <a:t>	“The obstacles to entering the academic profession are now so well known that the students who brave them are already self-sorted before they apply to graduate school. . . . The result is a narrowing of the intellectual range and diversity of those entering the field, and a widening of the philosophical and attitudinal gap that separates academic from non-academic intellectuals. . . . There is less ferment from the bottom than is healthy in a field of intellectual inquiry.  Liberalism needs conservatism, and orthodoxy needs heterodoxy, if only in order to keep on its toes.”</a:t>
            </a:r>
          </a:p>
          <a:p>
            <a:pPr algn="r" eaLnBrk="1" hangingPunct="1">
              <a:spcBef>
                <a:spcPct val="80000"/>
              </a:spcBef>
              <a:buFontTx/>
              <a:buNone/>
            </a:pPr>
            <a:r>
              <a:rPr lang="en-US" altLang="en-US" sz="1600"/>
              <a:t>(Louis Menand, The Ph.D. Problem, </a:t>
            </a:r>
            <a:r>
              <a:rPr lang="en-US" altLang="en-US" sz="1600" i="1"/>
              <a:t>Harvard Magazine</a:t>
            </a:r>
            <a:r>
              <a:rPr lang="en-US" altLang="en-US" sz="1600"/>
              <a:t>, Nov-Dec 2009: p31)</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Date Placeholder 3">
            <a:extLst>
              <a:ext uri="{FF2B5EF4-FFF2-40B4-BE49-F238E27FC236}">
                <a16:creationId xmlns:a16="http://schemas.microsoft.com/office/drawing/2014/main" id="{1DF5F7C0-4EA5-4255-AFA7-FD411615CDD9}"/>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4/19/2009</a:t>
            </a:r>
          </a:p>
        </p:txBody>
      </p:sp>
      <p:sp>
        <p:nvSpPr>
          <p:cNvPr id="71683" name="Footer Placeholder 4">
            <a:extLst>
              <a:ext uri="{FF2B5EF4-FFF2-40B4-BE49-F238E27FC236}">
                <a16:creationId xmlns:a16="http://schemas.microsoft.com/office/drawing/2014/main" id="{D2826177-E19E-4943-B5C1-183AD61F1B48}"/>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71684" name="Slide Number Placeholder 5">
            <a:extLst>
              <a:ext uri="{FF2B5EF4-FFF2-40B4-BE49-F238E27FC236}">
                <a16:creationId xmlns:a16="http://schemas.microsoft.com/office/drawing/2014/main" id="{0E6081C0-7697-492D-8221-938CD070C7F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F40D16FB-81C6-423E-A4EC-56097C87F8A9}" type="slidenum">
              <a:rPr lang="en-US" altLang="en-US" sz="1400"/>
              <a:pPr algn="r" eaLnBrk="1" hangingPunct="1"/>
              <a:t>69</a:t>
            </a:fld>
            <a:endParaRPr lang="en-US" altLang="en-US" sz="1400"/>
          </a:p>
        </p:txBody>
      </p:sp>
      <p:sp>
        <p:nvSpPr>
          <p:cNvPr id="71685" name="Rectangle 2">
            <a:extLst>
              <a:ext uri="{FF2B5EF4-FFF2-40B4-BE49-F238E27FC236}">
                <a16:creationId xmlns:a16="http://schemas.microsoft.com/office/drawing/2014/main" id="{ADBFB09B-19AF-448B-8B6B-D4AAFBBE807B}"/>
              </a:ext>
            </a:extLst>
          </p:cNvPr>
          <p:cNvSpPr>
            <a:spLocks noGrp="1" noChangeArrowheads="1"/>
          </p:cNvSpPr>
          <p:nvPr>
            <p:ph type="title"/>
          </p:nvPr>
        </p:nvSpPr>
        <p:spPr>
          <a:xfrm>
            <a:off x="685800" y="228600"/>
            <a:ext cx="7772400" cy="1143000"/>
          </a:xfrm>
        </p:spPr>
        <p:txBody>
          <a:bodyPr/>
          <a:lstStyle/>
          <a:p>
            <a:pPr eaLnBrk="1" hangingPunct="1"/>
            <a:r>
              <a:rPr lang="en-US" altLang="en-US"/>
              <a:t>Children can predict election results</a:t>
            </a:r>
            <a:endParaRPr lang="en-US" altLang="en-US" sz="7200"/>
          </a:p>
        </p:txBody>
      </p:sp>
      <p:sp>
        <p:nvSpPr>
          <p:cNvPr id="71686" name="Rectangle 3">
            <a:extLst>
              <a:ext uri="{FF2B5EF4-FFF2-40B4-BE49-F238E27FC236}">
                <a16:creationId xmlns:a16="http://schemas.microsoft.com/office/drawing/2014/main" id="{2A7D0BD1-0C93-479D-8118-62814E653CCC}"/>
              </a:ext>
            </a:extLst>
          </p:cNvPr>
          <p:cNvSpPr>
            <a:spLocks noGrp="1" noChangeArrowheads="1"/>
          </p:cNvSpPr>
          <p:nvPr>
            <p:ph type="body" idx="1"/>
          </p:nvPr>
        </p:nvSpPr>
        <p:spPr>
          <a:xfrm>
            <a:off x="533400" y="1447800"/>
            <a:ext cx="8077200" cy="4114800"/>
          </a:xfrm>
        </p:spPr>
        <p:txBody>
          <a:bodyPr/>
          <a:lstStyle/>
          <a:p>
            <a:pPr eaLnBrk="1" hangingPunct="1">
              <a:spcBef>
                <a:spcPct val="30000"/>
              </a:spcBef>
            </a:pPr>
            <a:r>
              <a:rPr lang="en-US" altLang="en-US"/>
              <a:t>Evaluations from facial appearance should be modified based on information.</a:t>
            </a:r>
          </a:p>
          <a:p>
            <a:pPr eaLnBrk="1" hangingPunct="1">
              <a:spcBef>
                <a:spcPct val="30000"/>
              </a:spcBef>
            </a:pPr>
            <a:r>
              <a:rPr lang="en-US" altLang="en-US"/>
              <a:t>University students rating candidates’ competence from photos had 72% probability of choosing the one elected.</a:t>
            </a:r>
          </a:p>
          <a:p>
            <a:pPr eaLnBrk="1" hangingPunct="1">
              <a:spcBef>
                <a:spcPct val="30000"/>
              </a:spcBef>
            </a:pPr>
            <a:r>
              <a:rPr lang="en-US" altLang="en-US"/>
              <a:t>Children choosing a captain for an imaginary boat trip had 71% probability.</a:t>
            </a:r>
          </a:p>
          <a:p>
            <a:pPr algn="r" eaLnBrk="1" hangingPunct="1">
              <a:spcBef>
                <a:spcPct val="80000"/>
              </a:spcBef>
              <a:buFontTx/>
              <a:buNone/>
            </a:pPr>
            <a:r>
              <a:rPr lang="en-US" altLang="en-US" sz="2000"/>
              <a:t>(</a:t>
            </a:r>
            <a:r>
              <a:rPr lang="en-US" altLang="en-US" sz="2000" i="1"/>
              <a:t>Science</a:t>
            </a:r>
            <a:r>
              <a:rPr lang="en-US" altLang="en-US" sz="2000"/>
              <a:t> 27 Feb 2009;323:1183)</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a:extLst>
              <a:ext uri="{FF2B5EF4-FFF2-40B4-BE49-F238E27FC236}">
                <a16:creationId xmlns:a16="http://schemas.microsoft.com/office/drawing/2014/main" id="{D45F13EE-124D-4C3E-BB83-FBE66346431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9305F3EF-A8AB-4CCA-9EF0-3BB86724950F}" type="slidenum">
              <a:rPr lang="en-US" altLang="en-US" sz="1400"/>
              <a:pPr algn="r" eaLnBrk="1" hangingPunct="1"/>
              <a:t>7</a:t>
            </a:fld>
            <a:endParaRPr lang="en-US" altLang="en-US" sz="1400"/>
          </a:p>
        </p:txBody>
      </p:sp>
      <p:sp>
        <p:nvSpPr>
          <p:cNvPr id="8195" name="Rectangle 2">
            <a:extLst>
              <a:ext uri="{FF2B5EF4-FFF2-40B4-BE49-F238E27FC236}">
                <a16:creationId xmlns:a16="http://schemas.microsoft.com/office/drawing/2014/main" id="{1F1AC934-5B55-4660-8990-C7118DE4EF1F}"/>
              </a:ext>
            </a:extLst>
          </p:cNvPr>
          <p:cNvSpPr>
            <a:spLocks noGrp="1" noChangeArrowheads="1"/>
          </p:cNvSpPr>
          <p:nvPr>
            <p:ph type="body" idx="1"/>
          </p:nvPr>
        </p:nvSpPr>
        <p:spPr>
          <a:xfrm>
            <a:off x="685800" y="1981200"/>
            <a:ext cx="8077200" cy="4114800"/>
          </a:xfrm>
        </p:spPr>
        <p:txBody>
          <a:bodyPr/>
          <a:lstStyle/>
          <a:p>
            <a:pPr marL="0" indent="0" eaLnBrk="1" hangingPunct="1">
              <a:lnSpc>
                <a:spcPct val="110000"/>
              </a:lnSpc>
              <a:spcBef>
                <a:spcPts val="500"/>
              </a:spcBef>
              <a:spcAft>
                <a:spcPts val="500"/>
              </a:spcAft>
              <a:buFontTx/>
              <a:buNone/>
            </a:pPr>
            <a:r>
              <a:rPr lang="en-US" altLang="en-US" sz="3600"/>
              <a:t>American Airlines for exporting to Mexico the advertisement for its new leather first class seats (“</a:t>
            </a:r>
            <a:r>
              <a:rPr lang="en-US" altLang="en-US" sz="3600" i="1"/>
              <a:t>Fly In Leather</a:t>
            </a:r>
            <a:r>
              <a:rPr lang="en-US" altLang="en-US" sz="3600"/>
              <a:t>”), rendered as “</a:t>
            </a:r>
            <a:r>
              <a:rPr lang="en-US" altLang="en-US" sz="3600" i="1"/>
              <a:t>Vuela en cuero</a:t>
            </a:r>
            <a:r>
              <a:rPr lang="en-US" altLang="en-US" sz="3600"/>
              <a:t>” (“</a:t>
            </a:r>
            <a:r>
              <a:rPr lang="en-US" altLang="en-US" sz="3600" i="1"/>
              <a:t>Fly Naked”</a:t>
            </a:r>
            <a:r>
              <a:rPr lang="en-US" altLang="en-US" sz="3600"/>
              <a:t>).</a:t>
            </a:r>
          </a:p>
          <a:p>
            <a:pPr marL="0" indent="0" eaLnBrk="1" hangingPunct="1">
              <a:buFontTx/>
              <a:buNone/>
            </a:pPr>
            <a:endParaRPr lang="en-US" altLang="en-US" sz="2800"/>
          </a:p>
          <a:p>
            <a:pPr marL="0" indent="0" eaLnBrk="1" hangingPunct="1">
              <a:spcBef>
                <a:spcPts val="500"/>
              </a:spcBef>
              <a:spcAft>
                <a:spcPts val="500"/>
              </a:spcAft>
              <a:buFontTx/>
              <a:buNone/>
            </a:pPr>
            <a:endParaRPr lang="en-US" altLang="en-US" sz="2800"/>
          </a:p>
        </p:txBody>
      </p:sp>
      <p:sp>
        <p:nvSpPr>
          <p:cNvPr id="8196" name="Rectangle 3">
            <a:extLst>
              <a:ext uri="{FF2B5EF4-FFF2-40B4-BE49-F238E27FC236}">
                <a16:creationId xmlns:a16="http://schemas.microsoft.com/office/drawing/2014/main" id="{483E3757-203D-427B-A4A6-88E62A74A245}"/>
              </a:ext>
            </a:extLst>
          </p:cNvPr>
          <p:cNvSpPr>
            <a:spLocks noChangeArrowheads="1"/>
          </p:cNvSpPr>
          <p:nvPr/>
        </p:nvSpPr>
        <p:spPr bwMode="auto">
          <a:xfrm>
            <a:off x="457200" y="381000"/>
            <a:ext cx="8153400" cy="1143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4000">
                <a:solidFill>
                  <a:srgbClr val="00006E"/>
                </a:solidFill>
                <a:latin typeface="Arial Narrow" panose="020B0606020202030204" pitchFamily="34" charset="0"/>
              </a:rPr>
              <a:t>Advertising in the global economy:</a:t>
            </a:r>
            <a:br>
              <a:rPr lang="en-US" altLang="en-US" sz="4000">
                <a:solidFill>
                  <a:srgbClr val="00006E"/>
                </a:solidFill>
                <a:latin typeface="Arial Narrow" panose="020B0606020202030204" pitchFamily="34" charset="0"/>
              </a:rPr>
            </a:br>
            <a:r>
              <a:rPr lang="en-US" altLang="en-US" sz="4000">
                <a:solidFill>
                  <a:srgbClr val="00006E"/>
                </a:solidFill>
                <a:latin typeface="Arial Narrow" panose="020B0606020202030204" pitchFamily="34" charset="0"/>
              </a:rPr>
              <a:t>speaking literally</a:t>
            </a:r>
            <a:endParaRPr lang="en-US" altLang="en-US" sz="4400">
              <a:solidFill>
                <a:srgbClr val="00006E"/>
              </a:solidFill>
              <a:latin typeface="Arial Narrow" panose="020B0606020202030204" pitchFamily="34" charset="0"/>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Date Placeholder 3">
            <a:extLst>
              <a:ext uri="{FF2B5EF4-FFF2-40B4-BE49-F238E27FC236}">
                <a16:creationId xmlns:a16="http://schemas.microsoft.com/office/drawing/2014/main" id="{AF0E7125-0B1A-4F2F-8E5F-72D27004985E}"/>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4/19/2009</a:t>
            </a:r>
          </a:p>
        </p:txBody>
      </p:sp>
      <p:sp>
        <p:nvSpPr>
          <p:cNvPr id="72707" name="Footer Placeholder 4">
            <a:extLst>
              <a:ext uri="{FF2B5EF4-FFF2-40B4-BE49-F238E27FC236}">
                <a16:creationId xmlns:a16="http://schemas.microsoft.com/office/drawing/2014/main" id="{81B17EF0-7660-4DDB-880E-A8A9E2B2D99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72708" name="Slide Number Placeholder 5">
            <a:extLst>
              <a:ext uri="{FF2B5EF4-FFF2-40B4-BE49-F238E27FC236}">
                <a16:creationId xmlns:a16="http://schemas.microsoft.com/office/drawing/2014/main" id="{82A65826-C9AF-4604-89EE-99558713B25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86385210-24AF-459F-95C9-1C253469E3BD}" type="slidenum">
              <a:rPr lang="en-US" altLang="en-US" sz="1400"/>
              <a:pPr algn="r" eaLnBrk="1" hangingPunct="1"/>
              <a:t>70</a:t>
            </a:fld>
            <a:endParaRPr lang="en-US" altLang="en-US" sz="1400"/>
          </a:p>
        </p:txBody>
      </p:sp>
      <p:sp>
        <p:nvSpPr>
          <p:cNvPr id="72709" name="Rectangle 2">
            <a:extLst>
              <a:ext uri="{FF2B5EF4-FFF2-40B4-BE49-F238E27FC236}">
                <a16:creationId xmlns:a16="http://schemas.microsoft.com/office/drawing/2014/main" id="{796038B9-ECAD-4F63-B79D-B46D80E5AADC}"/>
              </a:ext>
            </a:extLst>
          </p:cNvPr>
          <p:cNvSpPr>
            <a:spLocks noGrp="1" noChangeArrowheads="1"/>
          </p:cNvSpPr>
          <p:nvPr>
            <p:ph type="title"/>
          </p:nvPr>
        </p:nvSpPr>
        <p:spPr>
          <a:xfrm>
            <a:off x="685800" y="228600"/>
            <a:ext cx="7772400" cy="1143000"/>
          </a:xfrm>
        </p:spPr>
        <p:txBody>
          <a:bodyPr/>
          <a:lstStyle/>
          <a:p>
            <a:pPr eaLnBrk="1" hangingPunct="1"/>
            <a:r>
              <a:rPr lang="en-US" altLang="en-US"/>
              <a:t>Red and blue thinking</a:t>
            </a:r>
            <a:endParaRPr lang="en-US" altLang="en-US" sz="7200"/>
          </a:p>
        </p:txBody>
      </p:sp>
      <p:sp>
        <p:nvSpPr>
          <p:cNvPr id="72710" name="Rectangle 3">
            <a:extLst>
              <a:ext uri="{FF2B5EF4-FFF2-40B4-BE49-F238E27FC236}">
                <a16:creationId xmlns:a16="http://schemas.microsoft.com/office/drawing/2014/main" id="{BD076304-9943-4CE4-9F3F-19C4BD32F307}"/>
              </a:ext>
            </a:extLst>
          </p:cNvPr>
          <p:cNvSpPr>
            <a:spLocks noGrp="1" noChangeArrowheads="1"/>
          </p:cNvSpPr>
          <p:nvPr>
            <p:ph type="body" idx="1"/>
          </p:nvPr>
        </p:nvSpPr>
        <p:spPr>
          <a:xfrm>
            <a:off x="304800" y="1447800"/>
            <a:ext cx="8610600" cy="4114800"/>
          </a:xfrm>
        </p:spPr>
        <p:txBody>
          <a:bodyPr/>
          <a:lstStyle/>
          <a:p>
            <a:pPr eaLnBrk="1" hangingPunct="1">
              <a:spcBef>
                <a:spcPct val="30000"/>
              </a:spcBef>
            </a:pPr>
            <a:r>
              <a:rPr lang="en-US" altLang="en-US"/>
              <a:t>Red (versus blue) induces an avoidance (versus approach) motivation &amp; enhances performance on a detail-oriented task</a:t>
            </a:r>
          </a:p>
          <a:p>
            <a:pPr eaLnBrk="1" hangingPunct="1">
              <a:spcBef>
                <a:spcPct val="30000"/>
              </a:spcBef>
            </a:pPr>
            <a:r>
              <a:rPr lang="en-US" altLang="en-US"/>
              <a:t>Blue enhances performance on creative task</a:t>
            </a:r>
          </a:p>
          <a:p>
            <a:pPr eaLnBrk="1" hangingPunct="1">
              <a:spcBef>
                <a:spcPct val="30000"/>
              </a:spcBef>
            </a:pPr>
            <a:r>
              <a:rPr lang="en-US" altLang="en-US"/>
              <a:t>Effects occur outside of consciousness</a:t>
            </a:r>
          </a:p>
          <a:p>
            <a:pPr eaLnBrk="1" hangingPunct="1">
              <a:spcBef>
                <a:spcPct val="30000"/>
              </a:spcBef>
            </a:pPr>
            <a:r>
              <a:rPr lang="en-US" altLang="en-US"/>
              <a:t>Activation of alternative motivations mediates</a:t>
            </a:r>
          </a:p>
          <a:p>
            <a:pPr algn="r" eaLnBrk="1" hangingPunct="1">
              <a:spcBef>
                <a:spcPct val="80000"/>
              </a:spcBef>
              <a:buFontTx/>
              <a:buNone/>
            </a:pPr>
            <a:r>
              <a:rPr lang="en-US" altLang="en-US" sz="2000"/>
              <a:t>[Ravi Mehta and Rui (Juliet) Zhu, </a:t>
            </a:r>
            <a:r>
              <a:rPr lang="en-US" altLang="en-US" sz="2000" i="1"/>
              <a:t>Science</a:t>
            </a:r>
            <a:r>
              <a:rPr lang="en-US" altLang="en-US" sz="2000"/>
              <a:t> 27 Feb 2009;323:1226-1229]</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Date Placeholder 3">
            <a:extLst>
              <a:ext uri="{FF2B5EF4-FFF2-40B4-BE49-F238E27FC236}">
                <a16:creationId xmlns:a16="http://schemas.microsoft.com/office/drawing/2014/main" id="{F7029E3E-FE95-4A6E-B6B9-208FBFFB775B}"/>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12/8/2009</a:t>
            </a:r>
          </a:p>
        </p:txBody>
      </p:sp>
      <p:sp>
        <p:nvSpPr>
          <p:cNvPr id="73731" name="Footer Placeholder 4">
            <a:extLst>
              <a:ext uri="{FF2B5EF4-FFF2-40B4-BE49-F238E27FC236}">
                <a16:creationId xmlns:a16="http://schemas.microsoft.com/office/drawing/2014/main" id="{4DE4856D-B746-43AF-AADB-429AFE883D4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73732" name="Slide Number Placeholder 5">
            <a:extLst>
              <a:ext uri="{FF2B5EF4-FFF2-40B4-BE49-F238E27FC236}">
                <a16:creationId xmlns:a16="http://schemas.microsoft.com/office/drawing/2014/main" id="{0297324D-1F9F-4481-83EA-5239C7E46AB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043C3A1A-6652-4985-AF2E-8C59850FDE3C}" type="slidenum">
              <a:rPr lang="en-US" altLang="en-US" sz="1400"/>
              <a:pPr algn="r" eaLnBrk="1" hangingPunct="1"/>
              <a:t>71</a:t>
            </a:fld>
            <a:endParaRPr lang="en-US" altLang="en-US" sz="1400"/>
          </a:p>
        </p:txBody>
      </p:sp>
      <p:sp>
        <p:nvSpPr>
          <p:cNvPr id="73733" name="Rectangle 2">
            <a:extLst>
              <a:ext uri="{FF2B5EF4-FFF2-40B4-BE49-F238E27FC236}">
                <a16:creationId xmlns:a16="http://schemas.microsoft.com/office/drawing/2014/main" id="{29EEB7B3-0462-48D6-80D9-4622387D0F3E}"/>
              </a:ext>
            </a:extLst>
          </p:cNvPr>
          <p:cNvSpPr>
            <a:spLocks noGrp="1" noChangeArrowheads="1"/>
          </p:cNvSpPr>
          <p:nvPr>
            <p:ph type="title"/>
          </p:nvPr>
        </p:nvSpPr>
        <p:spPr>
          <a:xfrm>
            <a:off x="685800" y="228600"/>
            <a:ext cx="7772400" cy="1143000"/>
          </a:xfrm>
        </p:spPr>
        <p:txBody>
          <a:bodyPr/>
          <a:lstStyle/>
          <a:p>
            <a:pPr eaLnBrk="1" hangingPunct="1"/>
            <a:r>
              <a:rPr lang="en-US" altLang="en-US"/>
              <a:t>Attitudes and international terrorism</a:t>
            </a:r>
            <a:endParaRPr lang="en-US" altLang="en-US" sz="7200"/>
          </a:p>
        </p:txBody>
      </p:sp>
      <p:sp>
        <p:nvSpPr>
          <p:cNvPr id="73734" name="Rectangle 3">
            <a:extLst>
              <a:ext uri="{FF2B5EF4-FFF2-40B4-BE49-F238E27FC236}">
                <a16:creationId xmlns:a16="http://schemas.microsoft.com/office/drawing/2014/main" id="{ECB11A4D-4A53-4D26-97A8-E932DD556DC7}"/>
              </a:ext>
            </a:extLst>
          </p:cNvPr>
          <p:cNvSpPr>
            <a:spLocks noGrp="1" noChangeArrowheads="1"/>
          </p:cNvSpPr>
          <p:nvPr>
            <p:ph type="body" idx="1"/>
          </p:nvPr>
        </p:nvSpPr>
        <p:spPr>
          <a:xfrm>
            <a:off x="304800" y="5181600"/>
            <a:ext cx="8610600" cy="1066800"/>
          </a:xfrm>
        </p:spPr>
        <p:txBody>
          <a:bodyPr/>
          <a:lstStyle/>
          <a:p>
            <a:pPr marL="0" indent="1588" eaLnBrk="1" hangingPunct="1">
              <a:spcBef>
                <a:spcPct val="30000"/>
              </a:spcBef>
              <a:buFontTx/>
              <a:buNone/>
            </a:pPr>
            <a:r>
              <a:rPr lang="en-US" altLang="en-US" sz="2000"/>
              <a:t>Alan B. Krueger and Jitka Malecková.  Attitudes and Action: Public Opinion and the Occurrence of International Terrorism. </a:t>
            </a:r>
            <a:br>
              <a:rPr lang="en-US" altLang="en-US" sz="2000"/>
            </a:br>
            <a:r>
              <a:rPr lang="en-US" altLang="en-US" sz="2000" i="1"/>
              <a:t>Science</a:t>
            </a:r>
            <a:r>
              <a:rPr lang="en-US" altLang="en-US" sz="2000"/>
              <a:t> 18 Sept 2009: 1534-1536.</a:t>
            </a:r>
          </a:p>
        </p:txBody>
      </p:sp>
      <p:sp>
        <p:nvSpPr>
          <p:cNvPr id="73735" name="Text Box 4">
            <a:extLst>
              <a:ext uri="{FF2B5EF4-FFF2-40B4-BE49-F238E27FC236}">
                <a16:creationId xmlns:a16="http://schemas.microsoft.com/office/drawing/2014/main" id="{8664F4C1-7C8F-4562-80F3-79E672930CF3}"/>
              </a:ext>
            </a:extLst>
          </p:cNvPr>
          <p:cNvSpPr txBox="1">
            <a:spLocks noChangeArrowheads="1"/>
          </p:cNvSpPr>
          <p:nvPr/>
        </p:nvSpPr>
        <p:spPr bwMode="auto">
          <a:xfrm>
            <a:off x="3733800" y="4111625"/>
            <a:ext cx="54102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a:spAutoFit/>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spcBef>
                <a:spcPct val="50000"/>
              </a:spcBef>
            </a:pPr>
            <a:r>
              <a:rPr lang="en-US" altLang="en-US" sz="1600"/>
              <a:t>Fig. 1 Attitudes and international terrorist attacks. Shown are the numbers of attacks per pair of countries by public disapproval of foreign leaders. Calculations were made by the authors from Gallup World Poll data and NCTC WITS data. </a:t>
            </a:r>
          </a:p>
        </p:txBody>
      </p:sp>
      <p:sp>
        <p:nvSpPr>
          <p:cNvPr id="73736" name="Text Box 6">
            <a:extLst>
              <a:ext uri="{FF2B5EF4-FFF2-40B4-BE49-F238E27FC236}">
                <a16:creationId xmlns:a16="http://schemas.microsoft.com/office/drawing/2014/main" id="{23570088-1F25-4465-98AB-56C05374892C}"/>
              </a:ext>
            </a:extLst>
          </p:cNvPr>
          <p:cNvSpPr txBox="1">
            <a:spLocks noChangeArrowheads="1"/>
          </p:cNvSpPr>
          <p:nvPr/>
        </p:nvSpPr>
        <p:spPr bwMode="auto">
          <a:xfrm>
            <a:off x="304800" y="1528763"/>
            <a:ext cx="3429000" cy="392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a:spAutoFit/>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spcBef>
                <a:spcPct val="30000"/>
              </a:spcBef>
            </a:pPr>
            <a:r>
              <a:rPr lang="en-US" altLang="en-US">
                <a:solidFill>
                  <a:srgbClr val="00006E"/>
                </a:solidFill>
              </a:rPr>
              <a:t>In 143 pairs of countries, controlling for other relevant variables, we “found a greater incidence of international terrorism when people of one country disapprove of the leadership of another country.”</a:t>
            </a:r>
          </a:p>
          <a:p>
            <a:pPr eaLnBrk="1" hangingPunct="1">
              <a:spcBef>
                <a:spcPct val="50000"/>
              </a:spcBef>
            </a:pPr>
            <a:endParaRPr lang="en-US" altLang="en-US"/>
          </a:p>
        </p:txBody>
      </p:sp>
      <p:pic>
        <p:nvPicPr>
          <p:cNvPr id="73737" name="Picture 7">
            <a:extLst>
              <a:ext uri="{FF2B5EF4-FFF2-40B4-BE49-F238E27FC236}">
                <a16:creationId xmlns:a16="http://schemas.microsoft.com/office/drawing/2014/main" id="{544AD75C-3E6A-45B1-979B-F294F4B227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1447800"/>
            <a:ext cx="4287838" cy="2576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pic>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Date Placeholder 3">
            <a:extLst>
              <a:ext uri="{FF2B5EF4-FFF2-40B4-BE49-F238E27FC236}">
                <a16:creationId xmlns:a16="http://schemas.microsoft.com/office/drawing/2014/main" id="{7E03DC02-F096-4995-9D34-5CE627B16D26}"/>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12/8/2009</a:t>
            </a:r>
          </a:p>
        </p:txBody>
      </p:sp>
      <p:sp>
        <p:nvSpPr>
          <p:cNvPr id="74755" name="Footer Placeholder 4">
            <a:extLst>
              <a:ext uri="{FF2B5EF4-FFF2-40B4-BE49-F238E27FC236}">
                <a16:creationId xmlns:a16="http://schemas.microsoft.com/office/drawing/2014/main" id="{75101A03-D914-4201-9FBB-D81B17C4683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74756" name="Slide Number Placeholder 5">
            <a:extLst>
              <a:ext uri="{FF2B5EF4-FFF2-40B4-BE49-F238E27FC236}">
                <a16:creationId xmlns:a16="http://schemas.microsoft.com/office/drawing/2014/main" id="{4560E9B8-A759-40EE-B4B3-9B4426BF19F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B4C0D645-D150-419D-9CC5-BE4D6494562B}" type="slidenum">
              <a:rPr lang="en-US" altLang="en-US" sz="1400"/>
              <a:pPr algn="r" eaLnBrk="1" hangingPunct="1"/>
              <a:t>72</a:t>
            </a:fld>
            <a:endParaRPr lang="en-US" altLang="en-US" sz="1400"/>
          </a:p>
        </p:txBody>
      </p:sp>
      <p:sp>
        <p:nvSpPr>
          <p:cNvPr id="74757" name="Rectangle 2">
            <a:extLst>
              <a:ext uri="{FF2B5EF4-FFF2-40B4-BE49-F238E27FC236}">
                <a16:creationId xmlns:a16="http://schemas.microsoft.com/office/drawing/2014/main" id="{E8C27376-285F-4CE2-842D-EF9D110547DB}"/>
              </a:ext>
            </a:extLst>
          </p:cNvPr>
          <p:cNvSpPr>
            <a:spLocks noGrp="1" noChangeArrowheads="1"/>
          </p:cNvSpPr>
          <p:nvPr>
            <p:ph type="title"/>
          </p:nvPr>
        </p:nvSpPr>
        <p:spPr>
          <a:xfrm>
            <a:off x="685800" y="228600"/>
            <a:ext cx="7772400" cy="1143000"/>
          </a:xfrm>
        </p:spPr>
        <p:txBody>
          <a:bodyPr/>
          <a:lstStyle/>
          <a:p>
            <a:pPr eaLnBrk="1" hangingPunct="1"/>
            <a:r>
              <a:rPr lang="en-US" altLang="en-US"/>
              <a:t>Choice architecture</a:t>
            </a:r>
            <a:endParaRPr lang="en-US" altLang="en-US" sz="7200"/>
          </a:p>
        </p:txBody>
      </p:sp>
      <p:sp>
        <p:nvSpPr>
          <p:cNvPr id="74758" name="Rectangle 3">
            <a:extLst>
              <a:ext uri="{FF2B5EF4-FFF2-40B4-BE49-F238E27FC236}">
                <a16:creationId xmlns:a16="http://schemas.microsoft.com/office/drawing/2014/main" id="{77FE6C84-030B-4C57-AB14-8D0C91A579AA}"/>
              </a:ext>
            </a:extLst>
          </p:cNvPr>
          <p:cNvSpPr>
            <a:spLocks noGrp="1" noChangeArrowheads="1"/>
          </p:cNvSpPr>
          <p:nvPr>
            <p:ph type="body" idx="1"/>
          </p:nvPr>
        </p:nvSpPr>
        <p:spPr>
          <a:xfrm>
            <a:off x="533400" y="1752600"/>
            <a:ext cx="8077200" cy="4114800"/>
          </a:xfrm>
        </p:spPr>
        <p:txBody>
          <a:bodyPr/>
          <a:lstStyle/>
          <a:p>
            <a:pPr eaLnBrk="1" hangingPunct="1">
              <a:spcBef>
                <a:spcPct val="40000"/>
              </a:spcBef>
            </a:pPr>
            <a:r>
              <a:rPr lang="en-US" altLang="en-US" sz="2800"/>
              <a:t>Choices/preferences influenced by many subtle details of how a question is asked</a:t>
            </a:r>
          </a:p>
          <a:p>
            <a:pPr eaLnBrk="1" hangingPunct="1">
              <a:spcBef>
                <a:spcPct val="40000"/>
              </a:spcBef>
            </a:pPr>
            <a:r>
              <a:rPr lang="en-US" altLang="en-US" sz="2800"/>
              <a:t>Default choice tends to get selected more often</a:t>
            </a:r>
          </a:p>
          <a:p>
            <a:pPr lvl="1" eaLnBrk="1" hangingPunct="1">
              <a:spcBef>
                <a:spcPct val="40000"/>
              </a:spcBef>
              <a:buFontTx/>
              <a:buNone/>
            </a:pPr>
            <a:r>
              <a:rPr lang="en-US" altLang="en-US" sz="2800"/>
              <a:t>	</a:t>
            </a:r>
          </a:p>
          <a:p>
            <a:pPr algn="r" eaLnBrk="1" hangingPunct="1">
              <a:spcBef>
                <a:spcPct val="40000"/>
              </a:spcBef>
              <a:buFontTx/>
              <a:buNone/>
            </a:pPr>
            <a:r>
              <a:rPr lang="en-US" altLang="en-US" sz="2000"/>
              <a:t>(Eric J. Johnson. Tilt the table toward good choices. </a:t>
            </a:r>
            <a:br>
              <a:rPr lang="en-US" altLang="en-US" sz="2000"/>
            </a:br>
            <a:r>
              <a:rPr lang="en-US" altLang="en-US" sz="2000" i="1"/>
              <a:t>Science</a:t>
            </a:r>
            <a:r>
              <a:rPr lang="en-US" altLang="en-US" sz="2000"/>
              <a:t> 11 July 2008;321:203. Review of </a:t>
            </a:r>
            <a:r>
              <a:rPr lang="en-US" altLang="en-US" sz="2000" i="1"/>
              <a:t>Nudge: improving decisions about health, wealth, and happiness</a:t>
            </a:r>
            <a:r>
              <a:rPr lang="en-US" altLang="en-US" sz="2000"/>
              <a:t>. Richard H. Thaler and Cass R. Sunstein.  Yale, 2008)</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Date Placeholder 3">
            <a:extLst>
              <a:ext uri="{FF2B5EF4-FFF2-40B4-BE49-F238E27FC236}">
                <a16:creationId xmlns:a16="http://schemas.microsoft.com/office/drawing/2014/main" id="{3DFD3B20-51B3-4FB2-AC05-DDDC332DF57B}"/>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11/29/2010</a:t>
            </a:r>
          </a:p>
        </p:txBody>
      </p:sp>
      <p:sp>
        <p:nvSpPr>
          <p:cNvPr id="75779" name="Footer Placeholder 4">
            <a:extLst>
              <a:ext uri="{FF2B5EF4-FFF2-40B4-BE49-F238E27FC236}">
                <a16:creationId xmlns:a16="http://schemas.microsoft.com/office/drawing/2014/main" id="{27AC8ABE-CE4B-4034-BB77-C6E91A337F3E}"/>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75780" name="Slide Number Placeholder 5">
            <a:extLst>
              <a:ext uri="{FF2B5EF4-FFF2-40B4-BE49-F238E27FC236}">
                <a16:creationId xmlns:a16="http://schemas.microsoft.com/office/drawing/2014/main" id="{C7552B0D-2939-4467-B4D8-0A33E0AC957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0B51FE1C-2318-4747-863E-E49B42A24247}" type="slidenum">
              <a:rPr lang="en-US" altLang="en-US" sz="1400"/>
              <a:pPr algn="r" eaLnBrk="1" hangingPunct="1"/>
              <a:t>73</a:t>
            </a:fld>
            <a:endParaRPr lang="en-US" altLang="en-US" sz="1400"/>
          </a:p>
        </p:txBody>
      </p:sp>
      <p:sp>
        <p:nvSpPr>
          <p:cNvPr id="75781" name="Rectangle 2">
            <a:extLst>
              <a:ext uri="{FF2B5EF4-FFF2-40B4-BE49-F238E27FC236}">
                <a16:creationId xmlns:a16="http://schemas.microsoft.com/office/drawing/2014/main" id="{0E0CF763-2275-43B9-986F-8292BBC0DAFA}"/>
              </a:ext>
            </a:extLst>
          </p:cNvPr>
          <p:cNvSpPr>
            <a:spLocks noGrp="1" noChangeArrowheads="1"/>
          </p:cNvSpPr>
          <p:nvPr>
            <p:ph type="title"/>
          </p:nvPr>
        </p:nvSpPr>
        <p:spPr>
          <a:xfrm>
            <a:off x="685800" y="228600"/>
            <a:ext cx="7772400" cy="1143000"/>
          </a:xfrm>
        </p:spPr>
        <p:txBody>
          <a:bodyPr/>
          <a:lstStyle/>
          <a:p>
            <a:pPr eaLnBrk="1" hangingPunct="1"/>
            <a:r>
              <a:rPr lang="en-US" altLang="en-US"/>
              <a:t>Predicting affective reactions</a:t>
            </a:r>
            <a:endParaRPr lang="en-US" altLang="en-US" sz="7200"/>
          </a:p>
        </p:txBody>
      </p:sp>
      <p:sp>
        <p:nvSpPr>
          <p:cNvPr id="75782" name="Rectangle 3">
            <a:extLst>
              <a:ext uri="{FF2B5EF4-FFF2-40B4-BE49-F238E27FC236}">
                <a16:creationId xmlns:a16="http://schemas.microsoft.com/office/drawing/2014/main" id="{AA3A4281-6A0F-4075-8CDC-8C6C936A963B}"/>
              </a:ext>
            </a:extLst>
          </p:cNvPr>
          <p:cNvSpPr>
            <a:spLocks noGrp="1" noChangeArrowheads="1"/>
          </p:cNvSpPr>
          <p:nvPr>
            <p:ph type="body" idx="1"/>
          </p:nvPr>
        </p:nvSpPr>
        <p:spPr>
          <a:xfrm>
            <a:off x="533400" y="1295400"/>
            <a:ext cx="8077200" cy="4114800"/>
          </a:xfrm>
        </p:spPr>
        <p:txBody>
          <a:bodyPr/>
          <a:lstStyle/>
          <a:p>
            <a:pPr eaLnBrk="1" hangingPunct="1">
              <a:spcBef>
                <a:spcPct val="40000"/>
              </a:spcBef>
            </a:pPr>
            <a:r>
              <a:rPr lang="en-US" altLang="en-US" sz="2800"/>
              <a:t>Harvard Univ undergraduates, 8 speed-dating sessions.  Man in room, questionnaire, photo</a:t>
            </a:r>
          </a:p>
          <a:p>
            <a:pPr eaLnBrk="1" hangingPunct="1">
              <a:spcBef>
                <a:spcPts val="800"/>
              </a:spcBef>
            </a:pPr>
            <a:r>
              <a:rPr lang="en-US" altLang="en-US" sz="2800"/>
              <a:t>Woman #1 enters room for 5-minute private conversation and then rates her enjoyment.</a:t>
            </a:r>
          </a:p>
          <a:p>
            <a:pPr eaLnBrk="1" hangingPunct="1">
              <a:spcBef>
                <a:spcPts val="800"/>
              </a:spcBef>
            </a:pPr>
            <a:r>
              <a:rPr lang="en-US" altLang="en-US" sz="2800"/>
              <a:t>Woman #2 is given </a:t>
            </a:r>
            <a:r>
              <a:rPr lang="en-US" altLang="en-US" sz="2800" u="sng"/>
              <a:t>either</a:t>
            </a:r>
            <a:r>
              <a:rPr lang="en-US" altLang="en-US" sz="2800"/>
              <a:t> male questionnaire and photo or woman #1’s enjoyment rating and asked to predict her enjoyment</a:t>
            </a:r>
          </a:p>
          <a:p>
            <a:pPr eaLnBrk="1" hangingPunct="1">
              <a:spcBef>
                <a:spcPts val="800"/>
              </a:spcBef>
            </a:pPr>
            <a:r>
              <a:rPr lang="en-US" altLang="en-US" sz="2800"/>
              <a:t>Women #2 has her speed date, rates her enjoyment, and says which information helped</a:t>
            </a:r>
          </a:p>
          <a:p>
            <a:pPr lvl="1" algn="r" eaLnBrk="1" hangingPunct="1">
              <a:spcBef>
                <a:spcPts val="600"/>
              </a:spcBef>
              <a:buFontTx/>
              <a:buNone/>
            </a:pPr>
            <a:r>
              <a:rPr lang="en-US" altLang="en-US" sz="2800"/>
              <a:t>	</a:t>
            </a:r>
            <a:r>
              <a:rPr lang="en-US" altLang="en-US" sz="1600"/>
              <a:t>(</a:t>
            </a:r>
            <a:r>
              <a:rPr lang="fr-FR" altLang="en-US" sz="1600"/>
              <a:t>Daniel T. Gilbert et al.The surprising power of neighborly advice,</a:t>
            </a:r>
            <a:br>
              <a:rPr lang="en-US" altLang="en-US" sz="1600"/>
            </a:br>
            <a:r>
              <a:rPr lang="en-US" altLang="en-US" sz="1600" i="1"/>
              <a:t>Science</a:t>
            </a:r>
            <a:r>
              <a:rPr lang="en-US" altLang="en-US" sz="1600"/>
              <a:t> </a:t>
            </a:r>
            <a:r>
              <a:rPr lang="fr-FR" altLang="en-US" sz="1600"/>
              <a:t>20 Mar 2009;323:1617</a:t>
            </a:r>
            <a:r>
              <a:rPr lang="en-US" altLang="en-US" sz="1600"/>
              <a:t>.)</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Date Placeholder 3">
            <a:extLst>
              <a:ext uri="{FF2B5EF4-FFF2-40B4-BE49-F238E27FC236}">
                <a16:creationId xmlns:a16="http://schemas.microsoft.com/office/drawing/2014/main" id="{9E765A2E-8F27-45A7-80E6-BCDFFA925D50}"/>
              </a:ext>
            </a:extLst>
          </p:cNvPr>
          <p:cNvSpPr txBox="1">
            <a:spLocks noGrp="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12/8/2009</a:t>
            </a:r>
          </a:p>
        </p:txBody>
      </p:sp>
      <p:sp>
        <p:nvSpPr>
          <p:cNvPr id="76803" name="Footer Placeholder 4">
            <a:extLst>
              <a:ext uri="{FF2B5EF4-FFF2-40B4-BE49-F238E27FC236}">
                <a16:creationId xmlns:a16="http://schemas.microsoft.com/office/drawing/2014/main" id="{E629F07E-275D-4743-87FF-0583F04B1072}"/>
              </a:ext>
            </a:extLst>
          </p:cNvPr>
          <p:cNvSpPr txBox="1">
            <a:spLocks noGrp="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76804" name="Slide Number Placeholder 5">
            <a:extLst>
              <a:ext uri="{FF2B5EF4-FFF2-40B4-BE49-F238E27FC236}">
                <a16:creationId xmlns:a16="http://schemas.microsoft.com/office/drawing/2014/main" id="{FBED2F6B-A721-4F4B-8C06-57AD0378AD71}"/>
              </a:ext>
            </a:extLst>
          </p:cNvPr>
          <p:cNvSpPr txBox="1">
            <a:spLocks noGrp="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C15CE2E9-252D-4808-B959-AF894112E49A}" type="slidenum">
              <a:rPr lang="en-US" altLang="en-US" sz="1400"/>
              <a:pPr algn="r" eaLnBrk="1" hangingPunct="1"/>
              <a:t>74</a:t>
            </a:fld>
            <a:endParaRPr lang="en-US" altLang="en-US" sz="1400"/>
          </a:p>
        </p:txBody>
      </p:sp>
      <p:sp>
        <p:nvSpPr>
          <p:cNvPr id="76805" name="Rectangle 2">
            <a:extLst>
              <a:ext uri="{FF2B5EF4-FFF2-40B4-BE49-F238E27FC236}">
                <a16:creationId xmlns:a16="http://schemas.microsoft.com/office/drawing/2014/main" id="{85F778EC-C25A-4EA1-9DCE-BD5FCD30520C}"/>
              </a:ext>
            </a:extLst>
          </p:cNvPr>
          <p:cNvSpPr>
            <a:spLocks noGrp="1" noChangeArrowheads="1"/>
          </p:cNvSpPr>
          <p:nvPr>
            <p:ph type="title" idx="4294967295"/>
          </p:nvPr>
        </p:nvSpPr>
        <p:spPr>
          <a:xfrm>
            <a:off x="685800" y="228600"/>
            <a:ext cx="7772400" cy="1143000"/>
          </a:xfrm>
        </p:spPr>
        <p:txBody>
          <a:bodyPr/>
          <a:lstStyle/>
          <a:p>
            <a:pPr eaLnBrk="1" hangingPunct="1"/>
            <a:r>
              <a:rPr lang="en-US" altLang="en-US"/>
              <a:t>Evolution values cooperation</a:t>
            </a:r>
            <a:endParaRPr lang="en-US" altLang="en-US" sz="7200"/>
          </a:p>
        </p:txBody>
      </p:sp>
      <p:sp>
        <p:nvSpPr>
          <p:cNvPr id="76806" name="Rectangle 3">
            <a:extLst>
              <a:ext uri="{FF2B5EF4-FFF2-40B4-BE49-F238E27FC236}">
                <a16:creationId xmlns:a16="http://schemas.microsoft.com/office/drawing/2014/main" id="{7167ADBE-FEC8-4DAF-B1CE-E4559A38DF66}"/>
              </a:ext>
            </a:extLst>
          </p:cNvPr>
          <p:cNvSpPr>
            <a:spLocks noGrp="1" noChangeArrowheads="1"/>
          </p:cNvSpPr>
          <p:nvPr>
            <p:ph type="body" idx="4294967295"/>
          </p:nvPr>
        </p:nvSpPr>
        <p:spPr>
          <a:xfrm>
            <a:off x="533400" y="1676400"/>
            <a:ext cx="8077200" cy="4114800"/>
          </a:xfrm>
        </p:spPr>
        <p:txBody>
          <a:bodyPr/>
          <a:lstStyle/>
          <a:p>
            <a:pPr eaLnBrk="1" hangingPunct="1">
              <a:spcBef>
                <a:spcPct val="40000"/>
              </a:spcBef>
            </a:pPr>
            <a:r>
              <a:rPr lang="en-US" altLang="en-US" sz="2800"/>
              <a:t>Groups that cooperate are more likely to succeed.  Cheaters get edged out.</a:t>
            </a:r>
          </a:p>
          <a:p>
            <a:pPr lvl="1" eaLnBrk="1" hangingPunct="1">
              <a:spcBef>
                <a:spcPct val="40000"/>
              </a:spcBef>
            </a:pPr>
            <a:r>
              <a:rPr lang="en-US" altLang="en-US" sz="2800"/>
              <a:t>Phages (bacterial viruses)</a:t>
            </a:r>
          </a:p>
          <a:p>
            <a:pPr lvl="1" eaLnBrk="1" hangingPunct="1">
              <a:spcBef>
                <a:spcPct val="40000"/>
              </a:spcBef>
            </a:pPr>
            <a:r>
              <a:rPr lang="en-US" altLang="en-US" sz="2800" i="1"/>
              <a:t>Pseudomonas aeruginosa</a:t>
            </a:r>
            <a:r>
              <a:rPr lang="en-US" altLang="en-US" sz="2800"/>
              <a:t> </a:t>
            </a:r>
          </a:p>
          <a:p>
            <a:pPr lvl="1" eaLnBrk="1" hangingPunct="1">
              <a:spcBef>
                <a:spcPct val="40000"/>
              </a:spcBef>
            </a:pPr>
            <a:r>
              <a:rPr lang="en-US" altLang="en-US" sz="2800"/>
              <a:t>Slime molds</a:t>
            </a:r>
          </a:p>
          <a:p>
            <a:pPr lvl="1" eaLnBrk="1" hangingPunct="1">
              <a:spcBef>
                <a:spcPct val="40000"/>
              </a:spcBef>
            </a:pPr>
            <a:r>
              <a:rPr lang="en-US" altLang="en-US" sz="2800"/>
              <a:t>Yeast (cell-adhesion protein FLO1 enables clumping, protecting those on the inside). </a:t>
            </a:r>
          </a:p>
          <a:p>
            <a:pPr algn="r" eaLnBrk="1" hangingPunct="1">
              <a:spcBef>
                <a:spcPct val="100000"/>
              </a:spcBef>
              <a:buFontTx/>
              <a:buNone/>
            </a:pPr>
            <a:r>
              <a:rPr lang="en-US" altLang="en-US" sz="1800"/>
              <a:t>(Elizabeth Pennisi. News Focus  </a:t>
            </a:r>
            <a:r>
              <a:rPr lang="en-US" altLang="en-US" sz="1800" i="1"/>
              <a:t>Science</a:t>
            </a:r>
            <a:r>
              <a:rPr lang="en-US" altLang="en-US" sz="1800"/>
              <a:t> 4 Sept 2009;325:1196-1199)</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Date Placeholder 3">
            <a:extLst>
              <a:ext uri="{FF2B5EF4-FFF2-40B4-BE49-F238E27FC236}">
                <a16:creationId xmlns:a16="http://schemas.microsoft.com/office/drawing/2014/main" id="{303565F2-7938-415D-95DD-F0F61E945869}"/>
              </a:ext>
            </a:extLst>
          </p:cNvPr>
          <p:cNvSpPr txBox="1">
            <a:spLocks noGrp="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4/24/2010</a:t>
            </a:r>
          </a:p>
        </p:txBody>
      </p:sp>
      <p:sp>
        <p:nvSpPr>
          <p:cNvPr id="77827" name="Footer Placeholder 4">
            <a:extLst>
              <a:ext uri="{FF2B5EF4-FFF2-40B4-BE49-F238E27FC236}">
                <a16:creationId xmlns:a16="http://schemas.microsoft.com/office/drawing/2014/main" id="{2ACE5939-69EE-4118-AFF9-FE13480B14E0}"/>
              </a:ext>
            </a:extLst>
          </p:cNvPr>
          <p:cNvSpPr txBox="1">
            <a:spLocks noGrp="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77828" name="Slide Number Placeholder 5">
            <a:extLst>
              <a:ext uri="{FF2B5EF4-FFF2-40B4-BE49-F238E27FC236}">
                <a16:creationId xmlns:a16="http://schemas.microsoft.com/office/drawing/2014/main" id="{E104659E-298F-4AB3-B0A1-35699E288A5E}"/>
              </a:ext>
            </a:extLst>
          </p:cNvPr>
          <p:cNvSpPr txBox="1">
            <a:spLocks noGrp="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FD8DB28B-1395-44A8-9D7B-B69A3BB66C81}" type="slidenum">
              <a:rPr lang="en-US" altLang="en-US" sz="1400"/>
              <a:pPr algn="r" eaLnBrk="1" hangingPunct="1"/>
              <a:t>75</a:t>
            </a:fld>
            <a:endParaRPr lang="en-US" altLang="en-US" sz="1400"/>
          </a:p>
        </p:txBody>
      </p:sp>
      <p:sp>
        <p:nvSpPr>
          <p:cNvPr id="77829" name="Rectangle 2">
            <a:extLst>
              <a:ext uri="{FF2B5EF4-FFF2-40B4-BE49-F238E27FC236}">
                <a16:creationId xmlns:a16="http://schemas.microsoft.com/office/drawing/2014/main" id="{3BB5E784-88B5-4C4D-8DAB-372B2590A463}"/>
              </a:ext>
            </a:extLst>
          </p:cNvPr>
          <p:cNvSpPr>
            <a:spLocks noGrp="1" noChangeArrowheads="1"/>
          </p:cNvSpPr>
          <p:nvPr>
            <p:ph type="title" idx="4294967295"/>
          </p:nvPr>
        </p:nvSpPr>
        <p:spPr>
          <a:xfrm>
            <a:off x="685800" y="228600"/>
            <a:ext cx="7772400" cy="1143000"/>
          </a:xfrm>
        </p:spPr>
        <p:txBody>
          <a:bodyPr/>
          <a:lstStyle/>
          <a:p>
            <a:pPr eaLnBrk="1" hangingPunct="1"/>
            <a:r>
              <a:rPr lang="en-US" altLang="en-US"/>
              <a:t>Fairness in anonymous interactions</a:t>
            </a:r>
            <a:endParaRPr lang="en-US" altLang="en-US" sz="7200"/>
          </a:p>
        </p:txBody>
      </p:sp>
      <p:sp>
        <p:nvSpPr>
          <p:cNvPr id="77830" name="Rectangle 3">
            <a:extLst>
              <a:ext uri="{FF2B5EF4-FFF2-40B4-BE49-F238E27FC236}">
                <a16:creationId xmlns:a16="http://schemas.microsoft.com/office/drawing/2014/main" id="{4DBBA0B9-EC60-4AA7-85A2-DFCA83B42385}"/>
              </a:ext>
            </a:extLst>
          </p:cNvPr>
          <p:cNvSpPr>
            <a:spLocks noGrp="1" noChangeArrowheads="1"/>
          </p:cNvSpPr>
          <p:nvPr>
            <p:ph type="body" idx="4294967295"/>
          </p:nvPr>
        </p:nvSpPr>
        <p:spPr>
          <a:xfrm>
            <a:off x="533400" y="1447800"/>
            <a:ext cx="8077200" cy="4114800"/>
          </a:xfrm>
        </p:spPr>
        <p:txBody>
          <a:bodyPr/>
          <a:lstStyle/>
          <a:p>
            <a:pPr eaLnBrk="1" hangingPunct="1">
              <a:spcBef>
                <a:spcPct val="40000"/>
              </a:spcBef>
            </a:pPr>
            <a:r>
              <a:rPr lang="en-US" altLang="en-US" sz="2800"/>
              <a:t>Many people exhibit fairness in anonymous interactions and punish unfairness</a:t>
            </a:r>
          </a:p>
          <a:p>
            <a:pPr eaLnBrk="1" hangingPunct="1">
              <a:spcBef>
                <a:spcPct val="40000"/>
              </a:spcBef>
            </a:pPr>
            <a:r>
              <a:rPr lang="en-US" altLang="en-US" sz="2800"/>
              <a:t>Societies with greater market integration (households buy more of their food) had higher levels of fairness (higher average awards in the “Dictator game”)</a:t>
            </a:r>
          </a:p>
          <a:p>
            <a:pPr eaLnBrk="1" hangingPunct="1">
              <a:spcBef>
                <a:spcPct val="40000"/>
              </a:spcBef>
            </a:pPr>
            <a:r>
              <a:rPr lang="en-US" altLang="en-US" sz="2800"/>
              <a:t>British leadership in the Industrial Revolution may have benefited from “class solidarity” enforcing trust among businessmen.</a:t>
            </a:r>
          </a:p>
          <a:p>
            <a:pPr algn="r" eaLnBrk="1" hangingPunct="1">
              <a:spcBef>
                <a:spcPct val="60000"/>
              </a:spcBef>
              <a:buFontTx/>
              <a:buNone/>
            </a:pPr>
            <a:r>
              <a:rPr lang="en-US" altLang="en-US" sz="1800"/>
              <a:t>(Karla Hoff. Fairness in modern society. </a:t>
            </a:r>
            <a:r>
              <a:rPr lang="en-US" altLang="en-US" sz="1800" i="1"/>
              <a:t>Science</a:t>
            </a:r>
            <a:r>
              <a:rPr lang="en-US" altLang="en-US" sz="1800"/>
              <a:t> 19 March 2010;327:1467-8)</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Date Placeholder 3">
            <a:extLst>
              <a:ext uri="{FF2B5EF4-FFF2-40B4-BE49-F238E27FC236}">
                <a16:creationId xmlns:a16="http://schemas.microsoft.com/office/drawing/2014/main" id="{D82591D7-4078-44FF-AA38-4905CFCF3C9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4/19/2009</a:t>
            </a:r>
          </a:p>
        </p:txBody>
      </p:sp>
      <p:sp>
        <p:nvSpPr>
          <p:cNvPr id="78851" name="Footer Placeholder 4">
            <a:extLst>
              <a:ext uri="{FF2B5EF4-FFF2-40B4-BE49-F238E27FC236}">
                <a16:creationId xmlns:a16="http://schemas.microsoft.com/office/drawing/2014/main" id="{B71F6666-BA2A-4E6E-B51B-A7A128DC3CE0}"/>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78852" name="Slide Number Placeholder 5">
            <a:extLst>
              <a:ext uri="{FF2B5EF4-FFF2-40B4-BE49-F238E27FC236}">
                <a16:creationId xmlns:a16="http://schemas.microsoft.com/office/drawing/2014/main" id="{CC34B562-D954-45EB-9226-BBECEFBEA05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1BAAF906-45B8-4924-A894-3DD0AEB69088}" type="slidenum">
              <a:rPr lang="en-US" altLang="en-US" sz="1400"/>
              <a:pPr algn="r" eaLnBrk="1" hangingPunct="1"/>
              <a:t>76</a:t>
            </a:fld>
            <a:endParaRPr lang="en-US" altLang="en-US" sz="1400"/>
          </a:p>
        </p:txBody>
      </p:sp>
      <p:sp>
        <p:nvSpPr>
          <p:cNvPr id="78853" name="Rectangle 2">
            <a:extLst>
              <a:ext uri="{FF2B5EF4-FFF2-40B4-BE49-F238E27FC236}">
                <a16:creationId xmlns:a16="http://schemas.microsoft.com/office/drawing/2014/main" id="{66B64CD0-37B0-43EA-9009-1526400BE0F6}"/>
              </a:ext>
            </a:extLst>
          </p:cNvPr>
          <p:cNvSpPr>
            <a:spLocks noGrp="1" noChangeArrowheads="1"/>
          </p:cNvSpPr>
          <p:nvPr>
            <p:ph type="title"/>
          </p:nvPr>
        </p:nvSpPr>
        <p:spPr>
          <a:xfrm>
            <a:off x="685800" y="228600"/>
            <a:ext cx="7772400" cy="1143000"/>
          </a:xfrm>
        </p:spPr>
        <p:txBody>
          <a:bodyPr/>
          <a:lstStyle/>
          <a:p>
            <a:pPr eaLnBrk="1" hangingPunct="1"/>
            <a:r>
              <a:rPr lang="en-US" altLang="en-US"/>
              <a:t>Social behavior is mediated by neurotransmitters</a:t>
            </a:r>
            <a:endParaRPr lang="en-US" altLang="en-US" sz="7200"/>
          </a:p>
        </p:txBody>
      </p:sp>
      <p:sp>
        <p:nvSpPr>
          <p:cNvPr id="78854" name="Rectangle 3">
            <a:extLst>
              <a:ext uri="{FF2B5EF4-FFF2-40B4-BE49-F238E27FC236}">
                <a16:creationId xmlns:a16="http://schemas.microsoft.com/office/drawing/2014/main" id="{40D8B26B-30A6-4988-AE25-975E5DA3DDCB}"/>
              </a:ext>
            </a:extLst>
          </p:cNvPr>
          <p:cNvSpPr>
            <a:spLocks noGrp="1" noChangeArrowheads="1"/>
          </p:cNvSpPr>
          <p:nvPr>
            <p:ph type="body" idx="1"/>
          </p:nvPr>
        </p:nvSpPr>
        <p:spPr>
          <a:xfrm>
            <a:off x="533400" y="1752600"/>
            <a:ext cx="8077200" cy="4114800"/>
          </a:xfrm>
        </p:spPr>
        <p:txBody>
          <a:bodyPr/>
          <a:lstStyle/>
          <a:p>
            <a:pPr eaLnBrk="1" hangingPunct="1">
              <a:spcBef>
                <a:spcPct val="40000"/>
              </a:spcBef>
            </a:pPr>
            <a:r>
              <a:rPr lang="en-US" altLang="en-US" sz="2800"/>
              <a:t>Desert locusts change reversibly between solitary and gregarious behavior and physiological patterns.</a:t>
            </a:r>
          </a:p>
          <a:p>
            <a:pPr eaLnBrk="1" hangingPunct="1">
              <a:spcBef>
                <a:spcPct val="40000"/>
              </a:spcBef>
            </a:pPr>
            <a:r>
              <a:rPr lang="en-US" altLang="en-US" sz="2800"/>
              <a:t>Enforced crowding and other stimuli induce gregarious behavior and swarming</a:t>
            </a:r>
          </a:p>
          <a:p>
            <a:pPr eaLnBrk="1" hangingPunct="1">
              <a:spcBef>
                <a:spcPct val="40000"/>
              </a:spcBef>
            </a:pPr>
            <a:r>
              <a:rPr lang="en-US" altLang="en-US" sz="2800"/>
              <a:t>Experiments show that the change is mediated by the neurochemical serotonin (5-HT) and can be blocked pharmacologically.</a:t>
            </a:r>
          </a:p>
          <a:p>
            <a:pPr algn="r" eaLnBrk="1" hangingPunct="1">
              <a:spcBef>
                <a:spcPct val="40000"/>
              </a:spcBef>
              <a:buFontTx/>
              <a:buNone/>
            </a:pPr>
            <a:r>
              <a:rPr lang="en-US" altLang="en-US" sz="2000"/>
              <a:t>(</a:t>
            </a:r>
            <a:r>
              <a:rPr lang="en-US" altLang="en-US" sz="2000" i="1"/>
              <a:t>Science</a:t>
            </a:r>
            <a:r>
              <a:rPr lang="en-US" altLang="en-US" sz="2000"/>
              <a:t> 30 Jan 2009;323:627-630)</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Date Placeholder 3">
            <a:extLst>
              <a:ext uri="{FF2B5EF4-FFF2-40B4-BE49-F238E27FC236}">
                <a16:creationId xmlns:a16="http://schemas.microsoft.com/office/drawing/2014/main" id="{ED42AF6B-6074-44B4-BF8B-B613EF7F195F}"/>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11/29/2010</a:t>
            </a:r>
          </a:p>
        </p:txBody>
      </p:sp>
      <p:sp>
        <p:nvSpPr>
          <p:cNvPr id="79875" name="Footer Placeholder 4">
            <a:extLst>
              <a:ext uri="{FF2B5EF4-FFF2-40B4-BE49-F238E27FC236}">
                <a16:creationId xmlns:a16="http://schemas.microsoft.com/office/drawing/2014/main" id="{97EB74A2-A541-4940-B591-07A0772A40AA}"/>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79876" name="Slide Number Placeholder 5">
            <a:extLst>
              <a:ext uri="{FF2B5EF4-FFF2-40B4-BE49-F238E27FC236}">
                <a16:creationId xmlns:a16="http://schemas.microsoft.com/office/drawing/2014/main" id="{88E03289-7D11-4E51-B4AE-83D175B8C77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DB097FE2-8082-40D3-B454-BAD600A52DE6}" type="slidenum">
              <a:rPr lang="en-US" altLang="en-US" sz="1400"/>
              <a:pPr algn="r" eaLnBrk="1" hangingPunct="1"/>
              <a:t>77</a:t>
            </a:fld>
            <a:endParaRPr lang="en-US" altLang="en-US" sz="1400"/>
          </a:p>
        </p:txBody>
      </p:sp>
      <p:sp>
        <p:nvSpPr>
          <p:cNvPr id="79877" name="Rectangle 2">
            <a:extLst>
              <a:ext uri="{FF2B5EF4-FFF2-40B4-BE49-F238E27FC236}">
                <a16:creationId xmlns:a16="http://schemas.microsoft.com/office/drawing/2014/main" id="{E109533F-FAA7-4A9C-B1CE-5D3A40EA84F0}"/>
              </a:ext>
            </a:extLst>
          </p:cNvPr>
          <p:cNvSpPr>
            <a:spLocks noGrp="1" noChangeArrowheads="1"/>
          </p:cNvSpPr>
          <p:nvPr>
            <p:ph type="title"/>
          </p:nvPr>
        </p:nvSpPr>
        <p:spPr>
          <a:xfrm>
            <a:off x="685800" y="228600"/>
            <a:ext cx="7772400" cy="1143000"/>
          </a:xfrm>
        </p:spPr>
        <p:txBody>
          <a:bodyPr/>
          <a:lstStyle/>
          <a:p>
            <a:pPr eaLnBrk="1" hangingPunct="1"/>
            <a:r>
              <a:rPr lang="en-US" altLang="en-US" sz="3600"/>
              <a:t>Neuropeptide oxytocin regulates parochial altruism in intergroup conflict among humans</a:t>
            </a:r>
          </a:p>
        </p:txBody>
      </p:sp>
      <p:sp>
        <p:nvSpPr>
          <p:cNvPr id="79878" name="Rectangle 3">
            <a:extLst>
              <a:ext uri="{FF2B5EF4-FFF2-40B4-BE49-F238E27FC236}">
                <a16:creationId xmlns:a16="http://schemas.microsoft.com/office/drawing/2014/main" id="{F24D2988-AA15-43CC-8108-9B21EEE1E56E}"/>
              </a:ext>
            </a:extLst>
          </p:cNvPr>
          <p:cNvSpPr>
            <a:spLocks noGrp="1" noChangeArrowheads="1"/>
          </p:cNvSpPr>
          <p:nvPr>
            <p:ph type="body" idx="1"/>
          </p:nvPr>
        </p:nvSpPr>
        <p:spPr>
          <a:xfrm>
            <a:off x="533400" y="1676400"/>
            <a:ext cx="8077200" cy="4114800"/>
          </a:xfrm>
        </p:spPr>
        <p:txBody>
          <a:bodyPr/>
          <a:lstStyle/>
          <a:p>
            <a:pPr eaLnBrk="1" hangingPunct="1">
              <a:spcBef>
                <a:spcPct val="40000"/>
              </a:spcBef>
            </a:pPr>
            <a:r>
              <a:rPr lang="en-US" altLang="en-US" sz="2800"/>
              <a:t>Parochial altruism – individual self-sacrifice to </a:t>
            </a:r>
            <a:br>
              <a:rPr lang="en-US" altLang="en-US" sz="2800"/>
            </a:br>
            <a:r>
              <a:rPr lang="en-US" altLang="en-US" sz="2800"/>
              <a:t>1) Benefit their group (“in-group love”) and </a:t>
            </a:r>
            <a:br>
              <a:rPr lang="en-US" altLang="en-US" sz="2800"/>
            </a:br>
            <a:r>
              <a:rPr lang="en-US" altLang="en-US" sz="2800"/>
              <a:t>2) Derogate competing out-groups (“out-group aggression”).</a:t>
            </a:r>
          </a:p>
          <a:p>
            <a:pPr eaLnBrk="1" hangingPunct="1">
              <a:spcBef>
                <a:spcPts val="800"/>
              </a:spcBef>
            </a:pPr>
            <a:r>
              <a:rPr lang="en-US" altLang="en-US" sz="2800"/>
              <a:t>Computer-mediated, double-blind, placebo-controlled, intranasal administration of oxytocin</a:t>
            </a:r>
          </a:p>
          <a:p>
            <a:pPr eaLnBrk="1" hangingPunct="1">
              <a:spcBef>
                <a:spcPts val="800"/>
              </a:spcBef>
            </a:pPr>
            <a:r>
              <a:rPr lang="en-US" altLang="en-US" sz="2800"/>
              <a:t>Oxytocin increases in-group trust, in-group love, out-group hate, and defensive out-group aggression</a:t>
            </a:r>
          </a:p>
          <a:p>
            <a:pPr algn="r" eaLnBrk="1" hangingPunct="1">
              <a:spcBef>
                <a:spcPts val="800"/>
              </a:spcBef>
              <a:buFontTx/>
              <a:buNone/>
            </a:pPr>
            <a:r>
              <a:rPr lang="en-US" altLang="en-US" sz="1600"/>
              <a:t>(Carsten K. W. De Dreu </a:t>
            </a:r>
            <a:r>
              <a:rPr lang="en-US" altLang="en-US" sz="1600" i="1"/>
              <a:t>et al</a:t>
            </a:r>
            <a:r>
              <a:rPr lang="en-US" altLang="en-US" sz="1600"/>
              <a:t>., </a:t>
            </a:r>
            <a:r>
              <a:rPr lang="en-US" altLang="en-US" sz="1600" i="1"/>
              <a:t>Science</a:t>
            </a:r>
            <a:r>
              <a:rPr lang="en-US" altLang="en-US" sz="1600"/>
              <a:t> 11 Jun 2010;328:1408-1411)</a:t>
            </a: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Date Placeholder 3">
            <a:extLst>
              <a:ext uri="{FF2B5EF4-FFF2-40B4-BE49-F238E27FC236}">
                <a16:creationId xmlns:a16="http://schemas.microsoft.com/office/drawing/2014/main" id="{FFF1ACE6-689A-4CB2-BB29-2387A9DA863E}"/>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4/19/2009</a:t>
            </a:r>
          </a:p>
        </p:txBody>
      </p:sp>
      <p:sp>
        <p:nvSpPr>
          <p:cNvPr id="80899" name="Footer Placeholder 4">
            <a:extLst>
              <a:ext uri="{FF2B5EF4-FFF2-40B4-BE49-F238E27FC236}">
                <a16:creationId xmlns:a16="http://schemas.microsoft.com/office/drawing/2014/main" id="{5262D4CD-2333-4B76-A5D4-A79F4440602A}"/>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80900" name="Slide Number Placeholder 5">
            <a:extLst>
              <a:ext uri="{FF2B5EF4-FFF2-40B4-BE49-F238E27FC236}">
                <a16:creationId xmlns:a16="http://schemas.microsoft.com/office/drawing/2014/main" id="{354F5978-058D-4862-983B-7EB8304FD41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95B91AAF-2BBF-43CA-BCA9-2C83835B6CDD}" type="slidenum">
              <a:rPr lang="en-US" altLang="en-US" sz="1400"/>
              <a:pPr algn="r" eaLnBrk="1" hangingPunct="1"/>
              <a:t>78</a:t>
            </a:fld>
            <a:endParaRPr lang="en-US" altLang="en-US" sz="1400"/>
          </a:p>
        </p:txBody>
      </p:sp>
      <p:sp>
        <p:nvSpPr>
          <p:cNvPr id="80901" name="Rectangle 2">
            <a:extLst>
              <a:ext uri="{FF2B5EF4-FFF2-40B4-BE49-F238E27FC236}">
                <a16:creationId xmlns:a16="http://schemas.microsoft.com/office/drawing/2014/main" id="{BAD10AA2-7090-4441-83E4-080F5B39132A}"/>
              </a:ext>
            </a:extLst>
          </p:cNvPr>
          <p:cNvSpPr>
            <a:spLocks noGrp="1" noChangeArrowheads="1"/>
          </p:cNvSpPr>
          <p:nvPr>
            <p:ph type="title"/>
          </p:nvPr>
        </p:nvSpPr>
        <p:spPr>
          <a:xfrm>
            <a:off x="685800" y="76200"/>
            <a:ext cx="7772400" cy="1143000"/>
          </a:xfrm>
        </p:spPr>
        <p:txBody>
          <a:bodyPr/>
          <a:lstStyle/>
          <a:p>
            <a:pPr eaLnBrk="1" hangingPunct="1"/>
            <a:r>
              <a:rPr lang="en-US" altLang="en-US" sz="4000"/>
              <a:t>Chronic stress restructures the brain</a:t>
            </a:r>
          </a:p>
        </p:txBody>
      </p:sp>
      <p:sp>
        <p:nvSpPr>
          <p:cNvPr id="80902" name="Rectangle 3">
            <a:extLst>
              <a:ext uri="{FF2B5EF4-FFF2-40B4-BE49-F238E27FC236}">
                <a16:creationId xmlns:a16="http://schemas.microsoft.com/office/drawing/2014/main" id="{7FC7824C-7DE1-418F-852B-C3341D39D614}"/>
              </a:ext>
            </a:extLst>
          </p:cNvPr>
          <p:cNvSpPr>
            <a:spLocks noGrp="1" noChangeArrowheads="1"/>
          </p:cNvSpPr>
          <p:nvPr>
            <p:ph type="body" idx="1"/>
          </p:nvPr>
        </p:nvSpPr>
        <p:spPr>
          <a:xfrm>
            <a:off x="533400" y="1219200"/>
            <a:ext cx="8077200" cy="4114800"/>
          </a:xfrm>
        </p:spPr>
        <p:txBody>
          <a:bodyPr/>
          <a:lstStyle/>
          <a:p>
            <a:pPr eaLnBrk="1" hangingPunct="1">
              <a:spcBef>
                <a:spcPct val="40000"/>
              </a:spcBef>
            </a:pPr>
            <a:r>
              <a:rPr lang="en-US" altLang="en-US" sz="2800"/>
              <a:t>Habitual actions require less mental effort than actions selected to achieve an outcome but must be inhibited if the situation changes.</a:t>
            </a:r>
          </a:p>
          <a:p>
            <a:pPr eaLnBrk="1" hangingPunct="1">
              <a:spcBef>
                <a:spcPct val="40000"/>
              </a:spcBef>
            </a:pPr>
            <a:r>
              <a:rPr lang="en-US" altLang="en-US" sz="2800"/>
              <a:t>Rats subjected to chronic stress became less sensitive to changes in outcomes.</a:t>
            </a:r>
          </a:p>
          <a:p>
            <a:pPr eaLnBrk="1" hangingPunct="1">
              <a:spcBef>
                <a:spcPct val="40000"/>
              </a:spcBef>
            </a:pPr>
            <a:r>
              <a:rPr lang="en-US" altLang="en-US" sz="2800"/>
              <a:t>Chronic stress caused structural changes in the brain that may bias toward habit and dysfunctional decision-making.</a:t>
            </a:r>
          </a:p>
          <a:p>
            <a:pPr eaLnBrk="1" hangingPunct="1">
              <a:spcBef>
                <a:spcPct val="80000"/>
              </a:spcBef>
              <a:buFontTx/>
              <a:buNone/>
            </a:pPr>
            <a:r>
              <a:rPr lang="en-US" altLang="en-US" sz="2000"/>
              <a:t>	(Eduardo Dias-Ferreira </a:t>
            </a:r>
            <a:r>
              <a:rPr lang="en-US" altLang="en-US" sz="2000" i="1"/>
              <a:t>et al</a:t>
            </a:r>
            <a:r>
              <a:rPr lang="en-US" altLang="en-US" sz="2000"/>
              <a:t>., Chronic stress causes frontostriatal reorganization and affects decision-making. </a:t>
            </a:r>
            <a:r>
              <a:rPr lang="en-US" altLang="en-US" sz="2000" i="1"/>
              <a:t>Science</a:t>
            </a:r>
            <a:r>
              <a:rPr lang="en-US" altLang="en-US" sz="2000"/>
              <a:t> 31 July 2009;325:p621-625)</a:t>
            </a: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Date Placeholder 3">
            <a:extLst>
              <a:ext uri="{FF2B5EF4-FFF2-40B4-BE49-F238E27FC236}">
                <a16:creationId xmlns:a16="http://schemas.microsoft.com/office/drawing/2014/main" id="{6A342043-AC17-494D-8190-0A7804F22F01}"/>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4/19/2009</a:t>
            </a:r>
          </a:p>
        </p:txBody>
      </p:sp>
      <p:sp>
        <p:nvSpPr>
          <p:cNvPr id="81923" name="Footer Placeholder 4">
            <a:extLst>
              <a:ext uri="{FF2B5EF4-FFF2-40B4-BE49-F238E27FC236}">
                <a16:creationId xmlns:a16="http://schemas.microsoft.com/office/drawing/2014/main" id="{487D0542-B0DA-4D37-BF37-C70837B84FDC}"/>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81924" name="Slide Number Placeholder 5">
            <a:extLst>
              <a:ext uri="{FF2B5EF4-FFF2-40B4-BE49-F238E27FC236}">
                <a16:creationId xmlns:a16="http://schemas.microsoft.com/office/drawing/2014/main" id="{054C6469-9C4D-4B0F-B662-D17833E1FC5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042C404C-BB77-4801-96AF-487004934636}" type="slidenum">
              <a:rPr lang="en-US" altLang="en-US" sz="1400"/>
              <a:pPr algn="r" eaLnBrk="1" hangingPunct="1"/>
              <a:t>79</a:t>
            </a:fld>
            <a:endParaRPr lang="en-US" altLang="en-US" sz="1400"/>
          </a:p>
        </p:txBody>
      </p:sp>
      <p:sp>
        <p:nvSpPr>
          <p:cNvPr id="81925" name="Rectangle 2">
            <a:extLst>
              <a:ext uri="{FF2B5EF4-FFF2-40B4-BE49-F238E27FC236}">
                <a16:creationId xmlns:a16="http://schemas.microsoft.com/office/drawing/2014/main" id="{420DE3CC-C917-4B47-BDED-6F3D8294B480}"/>
              </a:ext>
            </a:extLst>
          </p:cNvPr>
          <p:cNvSpPr>
            <a:spLocks noGrp="1" noChangeArrowheads="1"/>
          </p:cNvSpPr>
          <p:nvPr>
            <p:ph type="title"/>
          </p:nvPr>
        </p:nvSpPr>
        <p:spPr>
          <a:xfrm>
            <a:off x="685800" y="228600"/>
            <a:ext cx="7772400" cy="1143000"/>
          </a:xfrm>
        </p:spPr>
        <p:txBody>
          <a:bodyPr/>
          <a:lstStyle/>
          <a:p>
            <a:pPr eaLnBrk="1" hangingPunct="1"/>
            <a:r>
              <a:rPr lang="en-US" altLang="en-US" sz="4000"/>
              <a:t>Genetic contribution to variation in cognitive function: an fMRI study in twins</a:t>
            </a:r>
          </a:p>
        </p:txBody>
      </p:sp>
      <p:sp>
        <p:nvSpPr>
          <p:cNvPr id="81926" name="Rectangle 3">
            <a:extLst>
              <a:ext uri="{FF2B5EF4-FFF2-40B4-BE49-F238E27FC236}">
                <a16:creationId xmlns:a16="http://schemas.microsoft.com/office/drawing/2014/main" id="{4B230524-6D92-4121-88A2-91BADEE632D4}"/>
              </a:ext>
            </a:extLst>
          </p:cNvPr>
          <p:cNvSpPr>
            <a:spLocks noGrp="1" noChangeArrowheads="1"/>
          </p:cNvSpPr>
          <p:nvPr>
            <p:ph type="body" idx="1"/>
          </p:nvPr>
        </p:nvSpPr>
        <p:spPr>
          <a:xfrm>
            <a:off x="533400" y="1752600"/>
            <a:ext cx="8077200" cy="4114800"/>
          </a:xfrm>
        </p:spPr>
        <p:txBody>
          <a:bodyPr/>
          <a:lstStyle/>
          <a:p>
            <a:pPr eaLnBrk="1" hangingPunct="1">
              <a:spcBef>
                <a:spcPct val="40000"/>
              </a:spcBef>
            </a:pPr>
            <a:r>
              <a:rPr lang="en-US" altLang="en-US" sz="2800"/>
              <a:t>Functional magnetic resonance imaging (fMRI) study of twins and non-twin brothers.</a:t>
            </a:r>
          </a:p>
          <a:p>
            <a:pPr eaLnBrk="1" hangingPunct="1">
              <a:spcBef>
                <a:spcPct val="40000"/>
              </a:spcBef>
            </a:pPr>
            <a:r>
              <a:rPr lang="en-US" altLang="en-US" sz="2800"/>
              <a:t>Compared cognitive strategies for short-term memory in face of a distraction.</a:t>
            </a:r>
          </a:p>
          <a:p>
            <a:pPr eaLnBrk="1" hangingPunct="1">
              <a:spcBef>
                <a:spcPct val="40000"/>
              </a:spcBef>
            </a:pPr>
            <a:r>
              <a:rPr lang="en-US" altLang="en-US" sz="2800"/>
              <a:t>There are qualitative differences in how people think.</a:t>
            </a:r>
          </a:p>
          <a:p>
            <a:pPr eaLnBrk="1" hangingPunct="1">
              <a:spcBef>
                <a:spcPct val="40000"/>
              </a:spcBef>
            </a:pPr>
            <a:r>
              <a:rPr lang="en-US" altLang="en-US" sz="2800"/>
              <a:t>These differences have a genetic component.</a:t>
            </a:r>
          </a:p>
          <a:p>
            <a:pPr algn="r" eaLnBrk="1" hangingPunct="1">
              <a:spcBef>
                <a:spcPct val="80000"/>
              </a:spcBef>
              <a:buFontTx/>
              <a:buNone/>
            </a:pPr>
            <a:r>
              <a:rPr lang="en-US" altLang="en-US" sz="2000"/>
              <a:t>(</a:t>
            </a:r>
            <a:r>
              <a:rPr lang="en-US" altLang="en-US" sz="2000" i="1"/>
              <a:t>Science</a:t>
            </a:r>
            <a:r>
              <a:rPr lang="en-US" altLang="en-US" sz="2000"/>
              <a:t> 27 Mar 2009;323:p1658)</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a:extLst>
              <a:ext uri="{FF2B5EF4-FFF2-40B4-BE49-F238E27FC236}">
                <a16:creationId xmlns:a16="http://schemas.microsoft.com/office/drawing/2014/main" id="{977BC79F-1B8B-4B95-9705-D40703FB94F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4/26/2011</a:t>
            </a:r>
          </a:p>
        </p:txBody>
      </p:sp>
      <p:sp>
        <p:nvSpPr>
          <p:cNvPr id="9219" name="Footer Placeholder 4">
            <a:extLst>
              <a:ext uri="{FF2B5EF4-FFF2-40B4-BE49-F238E27FC236}">
                <a16:creationId xmlns:a16="http://schemas.microsoft.com/office/drawing/2014/main" id="{FEA18BE8-CEDC-4D4E-986E-C90F461512C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9220" name="Slide Number Placeholder 5">
            <a:extLst>
              <a:ext uri="{FF2B5EF4-FFF2-40B4-BE49-F238E27FC236}">
                <a16:creationId xmlns:a16="http://schemas.microsoft.com/office/drawing/2014/main" id="{DB6FD93F-8F9C-4383-B57A-AA45D371120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985EF6AE-3878-4DC8-A655-C630AE3D16E7}" type="slidenum">
              <a:rPr lang="en-US" altLang="en-US" sz="1400"/>
              <a:pPr algn="r" eaLnBrk="1" hangingPunct="1"/>
              <a:t>8</a:t>
            </a:fld>
            <a:endParaRPr lang="en-US" altLang="en-US" sz="1400"/>
          </a:p>
        </p:txBody>
      </p:sp>
      <p:sp>
        <p:nvSpPr>
          <p:cNvPr id="9221" name="Rectangle 2">
            <a:extLst>
              <a:ext uri="{FF2B5EF4-FFF2-40B4-BE49-F238E27FC236}">
                <a16:creationId xmlns:a16="http://schemas.microsoft.com/office/drawing/2014/main" id="{F7426CDD-34F5-470D-9C72-4D2AD6117FEA}"/>
              </a:ext>
            </a:extLst>
          </p:cNvPr>
          <p:cNvSpPr>
            <a:spLocks noGrp="1" noChangeArrowheads="1"/>
          </p:cNvSpPr>
          <p:nvPr>
            <p:ph type="title"/>
          </p:nvPr>
        </p:nvSpPr>
        <p:spPr>
          <a:xfrm>
            <a:off x="685800" y="76200"/>
            <a:ext cx="7772400" cy="1143000"/>
          </a:xfrm>
        </p:spPr>
        <p:txBody>
          <a:bodyPr/>
          <a:lstStyle/>
          <a:p>
            <a:pPr eaLnBrk="1" hangingPunct="1"/>
            <a:r>
              <a:rPr lang="en-US" altLang="en-US"/>
              <a:t>Plan for this lecture</a:t>
            </a:r>
            <a:endParaRPr lang="en-US" altLang="en-US" sz="7200"/>
          </a:p>
        </p:txBody>
      </p:sp>
      <p:sp>
        <p:nvSpPr>
          <p:cNvPr id="9222" name="Rectangle 3">
            <a:extLst>
              <a:ext uri="{FF2B5EF4-FFF2-40B4-BE49-F238E27FC236}">
                <a16:creationId xmlns:a16="http://schemas.microsoft.com/office/drawing/2014/main" id="{A1D5D94B-62B1-4618-B5D5-9CFE04FF1880}"/>
              </a:ext>
            </a:extLst>
          </p:cNvPr>
          <p:cNvSpPr>
            <a:spLocks noGrp="1" noChangeArrowheads="1"/>
          </p:cNvSpPr>
          <p:nvPr>
            <p:ph type="body" idx="1"/>
          </p:nvPr>
        </p:nvSpPr>
        <p:spPr>
          <a:xfrm>
            <a:off x="609600" y="1143000"/>
            <a:ext cx="8001000" cy="4343400"/>
          </a:xfrm>
        </p:spPr>
        <p:txBody>
          <a:bodyPr/>
          <a:lstStyle/>
          <a:p>
            <a:pPr eaLnBrk="1" hangingPunct="1">
              <a:spcBef>
                <a:spcPct val="60000"/>
              </a:spcBef>
            </a:pPr>
            <a:r>
              <a:rPr lang="en-US" altLang="en-US"/>
              <a:t>Evolution of epidemiology</a:t>
            </a:r>
          </a:p>
          <a:p>
            <a:pPr eaLnBrk="1" hangingPunct="1">
              <a:spcBef>
                <a:spcPts val="400"/>
              </a:spcBef>
            </a:pPr>
            <a:r>
              <a:rPr lang="en-US" altLang="en-US"/>
              <a:t>Challenges to public health</a:t>
            </a:r>
          </a:p>
          <a:p>
            <a:pPr eaLnBrk="1" hangingPunct="1">
              <a:spcBef>
                <a:spcPts val="400"/>
              </a:spcBef>
            </a:pPr>
            <a:r>
              <a:rPr lang="en-US" altLang="en-US"/>
              <a:t>Societal dysfunction</a:t>
            </a:r>
          </a:p>
          <a:p>
            <a:pPr eaLnBrk="1" hangingPunct="1">
              <a:spcBef>
                <a:spcPts val="400"/>
              </a:spcBef>
            </a:pPr>
            <a:r>
              <a:rPr lang="en-US" altLang="en-US"/>
              <a:t>The environment versus the genome</a:t>
            </a:r>
          </a:p>
          <a:p>
            <a:pPr eaLnBrk="1" hangingPunct="1">
              <a:spcBef>
                <a:spcPts val="400"/>
              </a:spcBef>
            </a:pPr>
            <a:r>
              <a:rPr lang="en-US" altLang="en-US"/>
              <a:t>Social networks and behavior</a:t>
            </a:r>
          </a:p>
          <a:p>
            <a:pPr eaLnBrk="1" hangingPunct="1">
              <a:spcBef>
                <a:spcPts val="400"/>
              </a:spcBef>
            </a:pPr>
            <a:r>
              <a:rPr lang="en-US" altLang="en-US"/>
              <a:t>Neuroscience</a:t>
            </a:r>
          </a:p>
          <a:p>
            <a:pPr eaLnBrk="1" hangingPunct="1">
              <a:spcBef>
                <a:spcPts val="400"/>
              </a:spcBef>
            </a:pPr>
            <a:r>
              <a:rPr lang="en-US" altLang="en-US"/>
              <a:t>Nature of complex systems and networks</a:t>
            </a:r>
          </a:p>
          <a:p>
            <a:pPr eaLnBrk="1" hangingPunct="1">
              <a:spcBef>
                <a:spcPts val="400"/>
              </a:spcBef>
            </a:pPr>
            <a:r>
              <a:rPr lang="en-US" altLang="en-US"/>
              <a:t>Evolution and Intelligent Design</a:t>
            </a:r>
          </a:p>
          <a:p>
            <a:pPr eaLnBrk="1" hangingPunct="1">
              <a:spcBef>
                <a:spcPts val="400"/>
              </a:spcBef>
            </a:pPr>
            <a:r>
              <a:rPr lang="en-US" altLang="en-US"/>
              <a:t>Science of Creative Intelligence</a:t>
            </a:r>
          </a:p>
          <a:p>
            <a:pPr eaLnBrk="1" hangingPunct="1">
              <a:spcBef>
                <a:spcPct val="60000"/>
              </a:spcBef>
            </a:pPr>
            <a:endParaRPr lang="en-US" altLang="en-US">
              <a:cs typeface="Arial" panose="020B0604020202020204" pitchFamily="34" charset="0"/>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Date Placeholder 3">
            <a:extLst>
              <a:ext uri="{FF2B5EF4-FFF2-40B4-BE49-F238E27FC236}">
                <a16:creationId xmlns:a16="http://schemas.microsoft.com/office/drawing/2014/main" id="{7D0676C1-A582-4849-B36F-160E6103F96A}"/>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5/5/2009</a:t>
            </a:r>
          </a:p>
        </p:txBody>
      </p:sp>
      <p:sp>
        <p:nvSpPr>
          <p:cNvPr id="82947" name="Footer Placeholder 4">
            <a:extLst>
              <a:ext uri="{FF2B5EF4-FFF2-40B4-BE49-F238E27FC236}">
                <a16:creationId xmlns:a16="http://schemas.microsoft.com/office/drawing/2014/main" id="{9A11D069-737E-49A4-9735-61181F01EEA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82948" name="Slide Number Placeholder 5">
            <a:extLst>
              <a:ext uri="{FF2B5EF4-FFF2-40B4-BE49-F238E27FC236}">
                <a16:creationId xmlns:a16="http://schemas.microsoft.com/office/drawing/2014/main" id="{05E1824F-A2C0-43F2-93F5-73627EF74CB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4BC7E87B-B5C5-49BE-8323-1B08262B1D7B}" type="slidenum">
              <a:rPr lang="en-US" altLang="en-US" sz="1400"/>
              <a:pPr algn="r" eaLnBrk="1" hangingPunct="1"/>
              <a:t>80</a:t>
            </a:fld>
            <a:endParaRPr lang="en-US" altLang="en-US" sz="1400"/>
          </a:p>
        </p:txBody>
      </p:sp>
      <p:sp>
        <p:nvSpPr>
          <p:cNvPr id="82949" name="Rectangle 2050">
            <a:extLst>
              <a:ext uri="{FF2B5EF4-FFF2-40B4-BE49-F238E27FC236}">
                <a16:creationId xmlns:a16="http://schemas.microsoft.com/office/drawing/2014/main" id="{3BA4D109-ECF8-4129-9534-607D195BD7F4}"/>
              </a:ext>
            </a:extLst>
          </p:cNvPr>
          <p:cNvSpPr>
            <a:spLocks noGrp="1" noChangeArrowheads="1"/>
          </p:cNvSpPr>
          <p:nvPr>
            <p:ph type="title"/>
          </p:nvPr>
        </p:nvSpPr>
        <p:spPr>
          <a:xfrm>
            <a:off x="685800" y="228600"/>
            <a:ext cx="7772400" cy="1143000"/>
          </a:xfrm>
        </p:spPr>
        <p:txBody>
          <a:bodyPr/>
          <a:lstStyle/>
          <a:p>
            <a:pPr eaLnBrk="1" hangingPunct="1"/>
            <a:r>
              <a:rPr lang="en-US" altLang="en-US"/>
              <a:t>Can humanity be smarter?</a:t>
            </a:r>
            <a:endParaRPr lang="en-US" altLang="en-US" sz="7200"/>
          </a:p>
        </p:txBody>
      </p:sp>
      <p:sp>
        <p:nvSpPr>
          <p:cNvPr id="82950" name="Rectangle 2051">
            <a:extLst>
              <a:ext uri="{FF2B5EF4-FFF2-40B4-BE49-F238E27FC236}">
                <a16:creationId xmlns:a16="http://schemas.microsoft.com/office/drawing/2014/main" id="{17002166-E7A9-4F9B-82EE-E1EC649694DA}"/>
              </a:ext>
            </a:extLst>
          </p:cNvPr>
          <p:cNvSpPr>
            <a:spLocks noGrp="1" noChangeArrowheads="1"/>
          </p:cNvSpPr>
          <p:nvPr>
            <p:ph type="body" idx="1"/>
          </p:nvPr>
        </p:nvSpPr>
        <p:spPr>
          <a:xfrm>
            <a:off x="533400" y="1371600"/>
            <a:ext cx="8077200" cy="4114800"/>
          </a:xfrm>
        </p:spPr>
        <p:txBody>
          <a:bodyPr/>
          <a:lstStyle/>
          <a:p>
            <a:pPr eaLnBrk="1" hangingPunct="1">
              <a:spcBef>
                <a:spcPct val="60000"/>
              </a:spcBef>
            </a:pPr>
            <a:r>
              <a:rPr lang="en-US" altLang="en-US"/>
              <a:t>Do humans have adequate intelligence for the challenges of the modern world?</a:t>
            </a:r>
          </a:p>
          <a:p>
            <a:pPr eaLnBrk="1" hangingPunct="1"/>
            <a:r>
              <a:rPr lang="en-US" altLang="en-US"/>
              <a:t>Low level lead exposure can reduce children’s IQ (Needleman studies)</a:t>
            </a:r>
          </a:p>
          <a:p>
            <a:pPr eaLnBrk="1" hangingPunct="1"/>
            <a:r>
              <a:rPr lang="en-US" altLang="en-US"/>
              <a:t>Iodine deficiency – 2 billion people; can lower IQ in infants by 10-15 points </a:t>
            </a:r>
            <a:r>
              <a:rPr lang="en-US" altLang="en-US" sz="2000"/>
              <a:t>(</a:t>
            </a:r>
            <a:r>
              <a:rPr lang="en-US" altLang="en-US" sz="2000" i="1"/>
              <a:t>NY Times</a:t>
            </a:r>
            <a:r>
              <a:rPr lang="en-US" altLang="en-US" sz="2000"/>
              <a:t>, 12/16/2006:A1,8)</a:t>
            </a:r>
          </a:p>
          <a:p>
            <a:pPr eaLnBrk="1" hangingPunct="1"/>
            <a:r>
              <a:rPr lang="en-US" altLang="en-US"/>
              <a:t>Choline deficiency during brain development (Steven Zeisel)</a:t>
            </a:r>
            <a:endParaRPr lang="en-US" altLang="en-US" sz="200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Date Placeholder 3">
            <a:extLst>
              <a:ext uri="{FF2B5EF4-FFF2-40B4-BE49-F238E27FC236}">
                <a16:creationId xmlns:a16="http://schemas.microsoft.com/office/drawing/2014/main" id="{F2E5D9B5-088D-4E46-B54C-AFCCD24A5F9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4/19/2009</a:t>
            </a:r>
          </a:p>
        </p:txBody>
      </p:sp>
      <p:sp>
        <p:nvSpPr>
          <p:cNvPr id="83971" name="Footer Placeholder 4">
            <a:extLst>
              <a:ext uri="{FF2B5EF4-FFF2-40B4-BE49-F238E27FC236}">
                <a16:creationId xmlns:a16="http://schemas.microsoft.com/office/drawing/2014/main" id="{EA69FF17-2CE4-4A0B-9CBF-279D4E43C544}"/>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83972" name="Slide Number Placeholder 5">
            <a:extLst>
              <a:ext uri="{FF2B5EF4-FFF2-40B4-BE49-F238E27FC236}">
                <a16:creationId xmlns:a16="http://schemas.microsoft.com/office/drawing/2014/main" id="{B31B5CFC-F307-4C67-9213-D875DE3BDFC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8D45E45C-62B0-40A3-9F73-3B04FEBBEE67}" type="slidenum">
              <a:rPr lang="en-US" altLang="en-US" sz="1400"/>
              <a:pPr algn="r" eaLnBrk="1" hangingPunct="1"/>
              <a:t>81</a:t>
            </a:fld>
            <a:endParaRPr lang="en-US" altLang="en-US" sz="1400"/>
          </a:p>
        </p:txBody>
      </p:sp>
      <p:sp>
        <p:nvSpPr>
          <p:cNvPr id="83973" name="Rectangle 2">
            <a:extLst>
              <a:ext uri="{FF2B5EF4-FFF2-40B4-BE49-F238E27FC236}">
                <a16:creationId xmlns:a16="http://schemas.microsoft.com/office/drawing/2014/main" id="{758180C1-72F6-4C3A-92DC-030067486582}"/>
              </a:ext>
            </a:extLst>
          </p:cNvPr>
          <p:cNvSpPr>
            <a:spLocks noGrp="1" noChangeArrowheads="1"/>
          </p:cNvSpPr>
          <p:nvPr>
            <p:ph type="title"/>
          </p:nvPr>
        </p:nvSpPr>
        <p:spPr>
          <a:xfrm>
            <a:off x="685800" y="228600"/>
            <a:ext cx="7772400" cy="1143000"/>
          </a:xfrm>
        </p:spPr>
        <p:txBody>
          <a:bodyPr/>
          <a:lstStyle/>
          <a:p>
            <a:pPr eaLnBrk="1" hangingPunct="1"/>
            <a:r>
              <a:rPr lang="en-US" altLang="en-US"/>
              <a:t>Early growth and development</a:t>
            </a:r>
            <a:endParaRPr lang="en-US" altLang="en-US" sz="7200"/>
          </a:p>
        </p:txBody>
      </p:sp>
      <p:sp>
        <p:nvSpPr>
          <p:cNvPr id="83974" name="Rectangle 3">
            <a:extLst>
              <a:ext uri="{FF2B5EF4-FFF2-40B4-BE49-F238E27FC236}">
                <a16:creationId xmlns:a16="http://schemas.microsoft.com/office/drawing/2014/main" id="{7985AEE0-1B47-406C-9388-2F8BA8489435}"/>
              </a:ext>
            </a:extLst>
          </p:cNvPr>
          <p:cNvSpPr>
            <a:spLocks noGrp="1" noChangeArrowheads="1"/>
          </p:cNvSpPr>
          <p:nvPr>
            <p:ph type="body" idx="1"/>
          </p:nvPr>
        </p:nvSpPr>
        <p:spPr>
          <a:xfrm>
            <a:off x="533400" y="1524000"/>
            <a:ext cx="8077200" cy="4114800"/>
          </a:xfrm>
        </p:spPr>
        <p:txBody>
          <a:bodyPr/>
          <a:lstStyle/>
          <a:p>
            <a:pPr eaLnBrk="1" hangingPunct="1">
              <a:spcBef>
                <a:spcPct val="60000"/>
              </a:spcBef>
            </a:pPr>
            <a:r>
              <a:rPr lang="en-US" altLang="en-US"/>
              <a:t>Randomized trial of high-quality foster care showed that children who remained institutionalized had developmental deficits across various domains.</a:t>
            </a:r>
          </a:p>
          <a:p>
            <a:pPr eaLnBrk="1" hangingPunct="1">
              <a:spcBef>
                <a:spcPct val="60000"/>
              </a:spcBef>
            </a:pPr>
            <a:r>
              <a:rPr lang="en-US" altLang="en-US"/>
              <a:t>After 24 months of institutional care deficits persisted.</a:t>
            </a:r>
          </a:p>
          <a:p>
            <a:pPr algn="r" eaLnBrk="1" hangingPunct="1">
              <a:spcBef>
                <a:spcPct val="100000"/>
              </a:spcBef>
              <a:buFontTx/>
              <a:buNone/>
            </a:pPr>
            <a:r>
              <a:rPr lang="en-US" altLang="en-US" sz="1600"/>
              <a:t>(Charles A. Nelson III </a:t>
            </a:r>
            <a:r>
              <a:rPr lang="en-US" altLang="en-US" sz="1600" i="1"/>
              <a:t>et al</a:t>
            </a:r>
            <a:r>
              <a:rPr lang="en-US" altLang="en-US" sz="1600"/>
              <a:t>., </a:t>
            </a:r>
            <a:r>
              <a:rPr lang="en-US" altLang="en-US" sz="1600" i="1"/>
              <a:t>Science</a:t>
            </a:r>
            <a:r>
              <a:rPr lang="en-US" altLang="en-US" sz="1600"/>
              <a:t> 21 Dec 2007;318:1937-</a:t>
            </a:r>
            <a:br>
              <a:rPr lang="en-US" altLang="en-US" sz="1600"/>
            </a:br>
            <a:r>
              <a:rPr lang="en-US" altLang="en-US" sz="1600"/>
              <a:t> and </a:t>
            </a:r>
            <a:r>
              <a:rPr lang="en-US" altLang="en-US" sz="1600" i="1"/>
              <a:t>American Scientist</a:t>
            </a:r>
            <a:r>
              <a:rPr lang="en-US" altLang="en-US" sz="1600"/>
              <a:t> May-June 2009;97:222-229.)</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Date Placeholder 3">
            <a:extLst>
              <a:ext uri="{FF2B5EF4-FFF2-40B4-BE49-F238E27FC236}">
                <a16:creationId xmlns:a16="http://schemas.microsoft.com/office/drawing/2014/main" id="{965A9767-D303-4F8F-90C4-472FA0F625FB}"/>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4/19/2009</a:t>
            </a:r>
          </a:p>
        </p:txBody>
      </p:sp>
      <p:sp>
        <p:nvSpPr>
          <p:cNvPr id="84995" name="Footer Placeholder 4">
            <a:extLst>
              <a:ext uri="{FF2B5EF4-FFF2-40B4-BE49-F238E27FC236}">
                <a16:creationId xmlns:a16="http://schemas.microsoft.com/office/drawing/2014/main" id="{D2667A37-640B-4833-B62C-46A957E2DF5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84996" name="Slide Number Placeholder 5">
            <a:extLst>
              <a:ext uri="{FF2B5EF4-FFF2-40B4-BE49-F238E27FC236}">
                <a16:creationId xmlns:a16="http://schemas.microsoft.com/office/drawing/2014/main" id="{203BF959-1411-4E05-B266-39545DBE8BD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952CBF03-CB55-4A89-BB3A-BECE63A98E9F}" type="slidenum">
              <a:rPr lang="en-US" altLang="en-US" sz="1400"/>
              <a:pPr algn="r" eaLnBrk="1" hangingPunct="1"/>
              <a:t>82</a:t>
            </a:fld>
            <a:endParaRPr lang="en-US" altLang="en-US" sz="1400"/>
          </a:p>
        </p:txBody>
      </p:sp>
      <p:sp>
        <p:nvSpPr>
          <p:cNvPr id="84997" name="Rectangle 2">
            <a:extLst>
              <a:ext uri="{FF2B5EF4-FFF2-40B4-BE49-F238E27FC236}">
                <a16:creationId xmlns:a16="http://schemas.microsoft.com/office/drawing/2014/main" id="{8BF5C030-11BE-4E95-A316-B1ADC4A394DD}"/>
              </a:ext>
            </a:extLst>
          </p:cNvPr>
          <p:cNvSpPr>
            <a:spLocks noGrp="1" noChangeArrowheads="1"/>
          </p:cNvSpPr>
          <p:nvPr>
            <p:ph type="title"/>
          </p:nvPr>
        </p:nvSpPr>
        <p:spPr>
          <a:xfrm>
            <a:off x="685800" y="228600"/>
            <a:ext cx="7772400" cy="1143000"/>
          </a:xfrm>
        </p:spPr>
        <p:txBody>
          <a:bodyPr/>
          <a:lstStyle/>
          <a:p>
            <a:pPr eaLnBrk="1" hangingPunct="1"/>
            <a:r>
              <a:rPr lang="en-US" altLang="en-US"/>
              <a:t>Brain changes from early abuse</a:t>
            </a:r>
            <a:endParaRPr lang="en-US" altLang="en-US" sz="7200"/>
          </a:p>
        </p:txBody>
      </p:sp>
      <p:sp>
        <p:nvSpPr>
          <p:cNvPr id="84998" name="Rectangle 3">
            <a:extLst>
              <a:ext uri="{FF2B5EF4-FFF2-40B4-BE49-F238E27FC236}">
                <a16:creationId xmlns:a16="http://schemas.microsoft.com/office/drawing/2014/main" id="{28D3EEC5-F839-4CD7-87DC-2039D1746288}"/>
              </a:ext>
            </a:extLst>
          </p:cNvPr>
          <p:cNvSpPr>
            <a:spLocks noGrp="1" noChangeArrowheads="1"/>
          </p:cNvSpPr>
          <p:nvPr>
            <p:ph type="body" idx="1"/>
          </p:nvPr>
        </p:nvSpPr>
        <p:spPr>
          <a:xfrm>
            <a:off x="533400" y="1295400"/>
            <a:ext cx="8077200" cy="4114800"/>
          </a:xfrm>
        </p:spPr>
        <p:txBody>
          <a:bodyPr/>
          <a:lstStyle/>
          <a:p>
            <a:pPr eaLnBrk="1" hangingPunct="1">
              <a:spcBef>
                <a:spcPct val="60000"/>
              </a:spcBef>
            </a:pPr>
            <a:r>
              <a:rPr lang="en-US" altLang="en-US"/>
              <a:t>Child abuse alters hyothalamic-pituitary-adrenal stress responses &amp; suicide risk.</a:t>
            </a:r>
          </a:p>
          <a:p>
            <a:pPr eaLnBrk="1" hangingPunct="1">
              <a:spcBef>
                <a:spcPct val="30000"/>
              </a:spcBef>
            </a:pPr>
            <a:r>
              <a:rPr lang="en-US" altLang="en-US"/>
              <a:t>Comparison of suicide victims with and without a history of child abuse found decreased levels of and differences in glucocorticoid receptor mRNA in brain.</a:t>
            </a:r>
          </a:p>
          <a:p>
            <a:pPr eaLnBrk="1" hangingPunct="1">
              <a:spcBef>
                <a:spcPct val="30000"/>
              </a:spcBef>
            </a:pPr>
            <a:r>
              <a:rPr lang="en-US" altLang="en-US"/>
              <a:t>Epigenetic regulation of hippocampal glucocorticoid receptor expression.</a:t>
            </a:r>
          </a:p>
          <a:p>
            <a:pPr algn="r" eaLnBrk="1" hangingPunct="1">
              <a:spcBef>
                <a:spcPct val="100000"/>
              </a:spcBef>
              <a:buFontTx/>
              <a:buNone/>
            </a:pPr>
            <a:r>
              <a:rPr lang="en-US" altLang="en-US" sz="1600"/>
              <a:t>(McGowan PO </a:t>
            </a:r>
            <a:r>
              <a:rPr lang="en-US" altLang="en-US" sz="1600" i="1"/>
              <a:t>et al</a:t>
            </a:r>
            <a:r>
              <a:rPr lang="en-US" altLang="en-US" sz="1600"/>
              <a:t>., Epigenetic Regulation Brain Child Abuse, </a:t>
            </a:r>
            <a:r>
              <a:rPr lang="en-US" altLang="en-US" sz="1600" i="1"/>
              <a:t>Nature Neuroscience</a:t>
            </a:r>
            <a:r>
              <a:rPr lang="en-US" altLang="en-US" sz="1600"/>
              <a:t>, March 2009;12(3):241-3)</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Date Placeholder 3">
            <a:extLst>
              <a:ext uri="{FF2B5EF4-FFF2-40B4-BE49-F238E27FC236}">
                <a16:creationId xmlns:a16="http://schemas.microsoft.com/office/drawing/2014/main" id="{FE261428-D3C8-4ABA-A01A-2303D453D043}"/>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4/19/2009</a:t>
            </a:r>
          </a:p>
        </p:txBody>
      </p:sp>
      <p:sp>
        <p:nvSpPr>
          <p:cNvPr id="86019" name="Footer Placeholder 4">
            <a:extLst>
              <a:ext uri="{FF2B5EF4-FFF2-40B4-BE49-F238E27FC236}">
                <a16:creationId xmlns:a16="http://schemas.microsoft.com/office/drawing/2014/main" id="{E69290B6-12F5-4DA3-A176-41D602651924}"/>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86020" name="Slide Number Placeholder 5">
            <a:extLst>
              <a:ext uri="{FF2B5EF4-FFF2-40B4-BE49-F238E27FC236}">
                <a16:creationId xmlns:a16="http://schemas.microsoft.com/office/drawing/2014/main" id="{4736D1D7-E680-438D-AEB0-A4AA136373C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EEBA116C-C2CC-4982-9F63-B5BCCFF8D567}" type="slidenum">
              <a:rPr lang="en-US" altLang="en-US" sz="1400"/>
              <a:pPr algn="r" eaLnBrk="1" hangingPunct="1"/>
              <a:t>83</a:t>
            </a:fld>
            <a:endParaRPr lang="en-US" altLang="en-US" sz="1400"/>
          </a:p>
        </p:txBody>
      </p:sp>
      <p:sp>
        <p:nvSpPr>
          <p:cNvPr id="86021" name="Rectangle 2">
            <a:extLst>
              <a:ext uri="{FF2B5EF4-FFF2-40B4-BE49-F238E27FC236}">
                <a16:creationId xmlns:a16="http://schemas.microsoft.com/office/drawing/2014/main" id="{BDE0FA16-B79B-404C-AFEF-B7D2A45193CC}"/>
              </a:ext>
            </a:extLst>
          </p:cNvPr>
          <p:cNvSpPr>
            <a:spLocks noGrp="1" noChangeArrowheads="1"/>
          </p:cNvSpPr>
          <p:nvPr>
            <p:ph type="title"/>
          </p:nvPr>
        </p:nvSpPr>
        <p:spPr>
          <a:xfrm>
            <a:off x="685800" y="228600"/>
            <a:ext cx="7772400" cy="1143000"/>
          </a:xfrm>
        </p:spPr>
        <p:txBody>
          <a:bodyPr/>
          <a:lstStyle/>
          <a:p>
            <a:pPr eaLnBrk="1" hangingPunct="1"/>
            <a:r>
              <a:rPr lang="en-US" altLang="en-US"/>
              <a:t>Under the influence of hormones</a:t>
            </a:r>
            <a:endParaRPr lang="en-US" altLang="en-US" sz="7200"/>
          </a:p>
        </p:txBody>
      </p:sp>
      <p:sp>
        <p:nvSpPr>
          <p:cNvPr id="86022" name="Rectangle 3">
            <a:extLst>
              <a:ext uri="{FF2B5EF4-FFF2-40B4-BE49-F238E27FC236}">
                <a16:creationId xmlns:a16="http://schemas.microsoft.com/office/drawing/2014/main" id="{D4D268EF-97EB-4102-B32D-68CDE6C1C3D6}"/>
              </a:ext>
            </a:extLst>
          </p:cNvPr>
          <p:cNvSpPr>
            <a:spLocks noGrp="1" noChangeArrowheads="1"/>
          </p:cNvSpPr>
          <p:nvPr>
            <p:ph type="body" idx="1"/>
          </p:nvPr>
        </p:nvSpPr>
        <p:spPr>
          <a:xfrm>
            <a:off x="533400" y="1371600"/>
            <a:ext cx="8077200" cy="4114800"/>
          </a:xfrm>
        </p:spPr>
        <p:txBody>
          <a:bodyPr/>
          <a:lstStyle/>
          <a:p>
            <a:pPr eaLnBrk="1" hangingPunct="1">
              <a:spcBef>
                <a:spcPct val="40000"/>
              </a:spcBef>
            </a:pPr>
            <a:r>
              <a:rPr lang="en-US" altLang="en-US" sz="2600"/>
              <a:t>“… hormones alter emotional states (such as fear), bias attention (for example, toward sexual stimuli), or change the pleasantness or aversiveness of stimuli (such as infant odors) to alter behavioral probabilities in ways that depend on prior experience.”</a:t>
            </a:r>
            <a:r>
              <a:rPr lang="en-US" altLang="en-US" sz="2000"/>
              <a:t> p1146</a:t>
            </a:r>
          </a:p>
          <a:p>
            <a:pPr eaLnBrk="1" hangingPunct="1">
              <a:spcBef>
                <a:spcPct val="40000"/>
              </a:spcBef>
            </a:pPr>
            <a:r>
              <a:rPr lang="en-US" altLang="en-US" sz="2600"/>
              <a:t>“The basic endocrine mechanisms and brain structures have been remarkably conserved in the course of evolution . . .”</a:t>
            </a:r>
          </a:p>
          <a:p>
            <a:pPr algn="r" eaLnBrk="1" hangingPunct="1">
              <a:spcBef>
                <a:spcPct val="100000"/>
              </a:spcBef>
              <a:buFontTx/>
              <a:buNone/>
            </a:pPr>
            <a:r>
              <a:rPr lang="en-US" altLang="en-US" sz="1600"/>
              <a:t>(Elizabeth Adkins-Regan.  Under the influence of hormones.  </a:t>
            </a:r>
            <a:r>
              <a:rPr lang="en-US" altLang="en-US" sz="1600" i="1"/>
              <a:t>Science</a:t>
            </a:r>
            <a:r>
              <a:rPr lang="en-US" altLang="en-US" sz="1600"/>
              <a:t> 29 May 2009;324:1145.  Review of Peter T. Ellison and Peter B. Gray, eds. </a:t>
            </a:r>
            <a:r>
              <a:rPr lang="en-US" altLang="en-US" sz="1600" i="1"/>
              <a:t>Endocrinology of social relationships</a:t>
            </a:r>
            <a:r>
              <a:rPr lang="en-US" altLang="en-US" sz="1600"/>
              <a:t>.  Harvard, 2009)</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Date Placeholder 3">
            <a:extLst>
              <a:ext uri="{FF2B5EF4-FFF2-40B4-BE49-F238E27FC236}">
                <a16:creationId xmlns:a16="http://schemas.microsoft.com/office/drawing/2014/main" id="{16ACC5CE-D98F-4857-81FB-09BE3949F723}"/>
              </a:ext>
            </a:extLst>
          </p:cNvPr>
          <p:cNvSpPr txBox="1">
            <a:spLocks noGrp="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4/24/2010</a:t>
            </a:r>
          </a:p>
        </p:txBody>
      </p:sp>
      <p:sp>
        <p:nvSpPr>
          <p:cNvPr id="87043" name="Footer Placeholder 4">
            <a:extLst>
              <a:ext uri="{FF2B5EF4-FFF2-40B4-BE49-F238E27FC236}">
                <a16:creationId xmlns:a16="http://schemas.microsoft.com/office/drawing/2014/main" id="{F55F7483-8B31-41C1-BE6B-8D08562919BD}"/>
              </a:ext>
            </a:extLst>
          </p:cNvPr>
          <p:cNvSpPr txBox="1">
            <a:spLocks noGrp="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87044" name="Slide Number Placeholder 5">
            <a:extLst>
              <a:ext uri="{FF2B5EF4-FFF2-40B4-BE49-F238E27FC236}">
                <a16:creationId xmlns:a16="http://schemas.microsoft.com/office/drawing/2014/main" id="{4E44A3BB-6546-48E8-9CFD-BCB1584C369C}"/>
              </a:ext>
            </a:extLst>
          </p:cNvPr>
          <p:cNvSpPr txBox="1">
            <a:spLocks noGrp="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2B53B9BD-98ED-48EA-AE8D-C85ACDC89F24}" type="slidenum">
              <a:rPr lang="en-US" altLang="en-US" sz="1400"/>
              <a:pPr algn="r" eaLnBrk="1" hangingPunct="1"/>
              <a:t>84</a:t>
            </a:fld>
            <a:endParaRPr lang="en-US" altLang="en-US" sz="1400"/>
          </a:p>
        </p:txBody>
      </p:sp>
      <p:sp>
        <p:nvSpPr>
          <p:cNvPr id="87045" name="Rectangle 2">
            <a:extLst>
              <a:ext uri="{FF2B5EF4-FFF2-40B4-BE49-F238E27FC236}">
                <a16:creationId xmlns:a16="http://schemas.microsoft.com/office/drawing/2014/main" id="{ADCDA7A0-1571-47BF-8344-C737DCB11C6F}"/>
              </a:ext>
            </a:extLst>
          </p:cNvPr>
          <p:cNvSpPr>
            <a:spLocks noGrp="1" noChangeArrowheads="1"/>
          </p:cNvSpPr>
          <p:nvPr>
            <p:ph type="title" idx="4294967295"/>
          </p:nvPr>
        </p:nvSpPr>
        <p:spPr>
          <a:xfrm>
            <a:off x="685800" y="228600"/>
            <a:ext cx="7772400" cy="1143000"/>
          </a:xfrm>
        </p:spPr>
        <p:txBody>
          <a:bodyPr/>
          <a:lstStyle/>
          <a:p>
            <a:pPr eaLnBrk="1" hangingPunct="1"/>
            <a:r>
              <a:rPr lang="en-US" altLang="en-US" sz="4000"/>
              <a:t>Breast milk helps babies sleep – or not</a:t>
            </a:r>
          </a:p>
        </p:txBody>
      </p:sp>
      <p:sp>
        <p:nvSpPr>
          <p:cNvPr id="87046" name="Rectangle 3">
            <a:extLst>
              <a:ext uri="{FF2B5EF4-FFF2-40B4-BE49-F238E27FC236}">
                <a16:creationId xmlns:a16="http://schemas.microsoft.com/office/drawing/2014/main" id="{5C1828AF-83ED-4279-8E40-59DC0D3121CC}"/>
              </a:ext>
            </a:extLst>
          </p:cNvPr>
          <p:cNvSpPr>
            <a:spLocks noGrp="1" noChangeArrowheads="1"/>
          </p:cNvSpPr>
          <p:nvPr>
            <p:ph type="body" idx="4294967295"/>
          </p:nvPr>
        </p:nvSpPr>
        <p:spPr>
          <a:xfrm>
            <a:off x="533400" y="1600200"/>
            <a:ext cx="8077200" cy="4114800"/>
          </a:xfrm>
        </p:spPr>
        <p:txBody>
          <a:bodyPr/>
          <a:lstStyle/>
          <a:p>
            <a:pPr eaLnBrk="1" hangingPunct="1">
              <a:spcBef>
                <a:spcPct val="40000"/>
              </a:spcBef>
            </a:pPr>
            <a:r>
              <a:rPr lang="en-US" altLang="en-US" sz="2600"/>
              <a:t>Breast milk contains nucleotides that promote sleep, especially at dusk and overnight.</a:t>
            </a:r>
            <a:endParaRPr lang="en-US" altLang="en-US" sz="2000"/>
          </a:p>
          <a:p>
            <a:pPr eaLnBrk="1" hangingPunct="1">
              <a:spcBef>
                <a:spcPct val="80000"/>
              </a:spcBef>
            </a:pPr>
            <a:r>
              <a:rPr lang="en-US" altLang="en-US" sz="2600"/>
              <a:t>Babies fed morning breast milk in the evening might not sleep as well as babies given breast milk at the time it is produced.</a:t>
            </a:r>
          </a:p>
          <a:p>
            <a:pPr algn="r" eaLnBrk="1" hangingPunct="1">
              <a:spcBef>
                <a:spcPct val="80000"/>
              </a:spcBef>
              <a:buFontTx/>
              <a:buNone/>
            </a:pPr>
            <a:endParaRPr lang="en-US" altLang="en-US" sz="1600"/>
          </a:p>
          <a:p>
            <a:pPr algn="r" eaLnBrk="1" hangingPunct="1">
              <a:spcBef>
                <a:spcPct val="80000"/>
              </a:spcBef>
              <a:buFontTx/>
              <a:buNone/>
            </a:pPr>
            <a:r>
              <a:rPr lang="en-US" altLang="en-US" sz="1600"/>
              <a:t>(Sanchez C, et al. The possible role of human milk nucleotides as sleep inducers.  </a:t>
            </a:r>
            <a:r>
              <a:rPr lang="en-US" altLang="en-US" sz="1600" i="1"/>
              <a:t>Nutritional Neuroscience</a:t>
            </a:r>
            <a:r>
              <a:rPr lang="en-US" altLang="en-US" sz="1600"/>
              <a:t> 12:2-8 (Feb 2010) in </a:t>
            </a:r>
            <a:r>
              <a:rPr lang="en-US" altLang="en-US" sz="1600" i="1"/>
              <a:t>American Scientist</a:t>
            </a:r>
            <a:r>
              <a:rPr lang="en-US" altLang="en-US" sz="1600"/>
              <a:t> Jan-Feb 2010, p27.</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Date Placeholder 3">
            <a:extLst>
              <a:ext uri="{FF2B5EF4-FFF2-40B4-BE49-F238E27FC236}">
                <a16:creationId xmlns:a16="http://schemas.microsoft.com/office/drawing/2014/main" id="{8408C62C-7E2A-41B5-A348-BA47E1C93963}"/>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12/5/2009</a:t>
            </a:r>
          </a:p>
        </p:txBody>
      </p:sp>
      <p:sp>
        <p:nvSpPr>
          <p:cNvPr id="88067" name="Footer Placeholder 4">
            <a:extLst>
              <a:ext uri="{FF2B5EF4-FFF2-40B4-BE49-F238E27FC236}">
                <a16:creationId xmlns:a16="http://schemas.microsoft.com/office/drawing/2014/main" id="{367E8F11-380B-495F-A7B3-101232720ED6}"/>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88068" name="Slide Number Placeholder 5">
            <a:extLst>
              <a:ext uri="{FF2B5EF4-FFF2-40B4-BE49-F238E27FC236}">
                <a16:creationId xmlns:a16="http://schemas.microsoft.com/office/drawing/2014/main" id="{297641F6-10AA-4EED-B38D-44E6639FE04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0E2A72C1-0B60-4E20-8245-85563FE7987A}" type="slidenum">
              <a:rPr lang="en-US" altLang="en-US" sz="1400"/>
              <a:pPr algn="r" eaLnBrk="1" hangingPunct="1"/>
              <a:t>85</a:t>
            </a:fld>
            <a:endParaRPr lang="en-US" altLang="en-US" sz="1400"/>
          </a:p>
        </p:txBody>
      </p:sp>
      <p:sp>
        <p:nvSpPr>
          <p:cNvPr id="88069" name="Rectangle 2">
            <a:extLst>
              <a:ext uri="{FF2B5EF4-FFF2-40B4-BE49-F238E27FC236}">
                <a16:creationId xmlns:a16="http://schemas.microsoft.com/office/drawing/2014/main" id="{56E0D3A2-BC20-444B-80B4-6D9B1032B26B}"/>
              </a:ext>
            </a:extLst>
          </p:cNvPr>
          <p:cNvSpPr>
            <a:spLocks noGrp="1" noChangeArrowheads="1"/>
          </p:cNvSpPr>
          <p:nvPr>
            <p:ph type="title"/>
          </p:nvPr>
        </p:nvSpPr>
        <p:spPr>
          <a:xfrm>
            <a:off x="685800" y="228600"/>
            <a:ext cx="7772400" cy="1143000"/>
          </a:xfrm>
        </p:spPr>
        <p:txBody>
          <a:bodyPr/>
          <a:lstStyle/>
          <a:p>
            <a:pPr eaLnBrk="1" hangingPunct="1"/>
            <a:r>
              <a:rPr lang="en-US" altLang="en-US"/>
              <a:t>Intervention reduces risk behavior in youth at genetic risk</a:t>
            </a:r>
            <a:endParaRPr lang="en-US" altLang="en-US" sz="7200"/>
          </a:p>
        </p:txBody>
      </p:sp>
      <p:sp>
        <p:nvSpPr>
          <p:cNvPr id="88070" name="Rectangle 3">
            <a:extLst>
              <a:ext uri="{FF2B5EF4-FFF2-40B4-BE49-F238E27FC236}">
                <a16:creationId xmlns:a16="http://schemas.microsoft.com/office/drawing/2014/main" id="{086588AF-BA4A-4DA1-8905-7C1FAD88F516}"/>
              </a:ext>
            </a:extLst>
          </p:cNvPr>
          <p:cNvSpPr>
            <a:spLocks noGrp="1" noChangeArrowheads="1"/>
          </p:cNvSpPr>
          <p:nvPr>
            <p:ph type="body" idx="1"/>
          </p:nvPr>
        </p:nvSpPr>
        <p:spPr>
          <a:xfrm>
            <a:off x="381000" y="1600200"/>
            <a:ext cx="4419600" cy="4343400"/>
          </a:xfrm>
        </p:spPr>
        <p:txBody>
          <a:bodyPr/>
          <a:lstStyle/>
          <a:p>
            <a:pPr marL="3175" indent="-3175" eaLnBrk="1" hangingPunct="1">
              <a:spcBef>
                <a:spcPct val="30000"/>
              </a:spcBef>
              <a:buFontTx/>
              <a:buNone/>
            </a:pPr>
            <a:r>
              <a:rPr lang="en-US" altLang="en-US" sz="2800"/>
              <a:t>The Strong African American Families (SAAF) program attenuated the link between 5-HTTLPR status and risk behavior initiation.</a:t>
            </a:r>
          </a:p>
          <a:p>
            <a:pPr marL="3175" indent="-3175" eaLnBrk="1" hangingPunct="1">
              <a:spcBef>
                <a:spcPct val="30000"/>
              </a:spcBef>
              <a:buFontTx/>
              <a:buNone/>
            </a:pPr>
            <a:r>
              <a:rPr lang="en-US" altLang="en-US" sz="1600"/>
              <a:t>Brody et al. Prevention Effects Moderate the Association of 5-HTTLPR and Youth Risk Behavior Initiation: Gene × Environment Hypotheses Tested via a Randomized Prevention Design. Child Development 2009;80(3):645-661</a:t>
            </a:r>
          </a:p>
        </p:txBody>
      </p:sp>
      <p:pic>
        <p:nvPicPr>
          <p:cNvPr id="88071" name="Picture 4">
            <a:extLst>
              <a:ext uri="{FF2B5EF4-FFF2-40B4-BE49-F238E27FC236}">
                <a16:creationId xmlns:a16="http://schemas.microsoft.com/office/drawing/2014/main" id="{CD6CB729-1AED-44E4-90F4-B8E2E399E481}"/>
              </a:ext>
            </a:extLst>
          </p:cNvPr>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2514600"/>
            <a:ext cx="4114800" cy="289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pic>
      <p:sp>
        <p:nvSpPr>
          <p:cNvPr id="88072" name="Text Box 5">
            <a:extLst>
              <a:ext uri="{FF2B5EF4-FFF2-40B4-BE49-F238E27FC236}">
                <a16:creationId xmlns:a16="http://schemas.microsoft.com/office/drawing/2014/main" id="{B673E58C-A318-498B-94B3-E48DCB8D03B3}"/>
              </a:ext>
            </a:extLst>
          </p:cNvPr>
          <p:cNvSpPr txBox="1">
            <a:spLocks noChangeArrowheads="1"/>
          </p:cNvSpPr>
          <p:nvPr/>
        </p:nvSpPr>
        <p:spPr bwMode="auto">
          <a:xfrm>
            <a:off x="5410200" y="1981200"/>
            <a:ext cx="34290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a:spAutoFit/>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1600"/>
              <a:t>Score on risk behavior initiation index </a:t>
            </a:r>
          </a:p>
        </p:txBody>
      </p:sp>
      <p:sp>
        <p:nvSpPr>
          <p:cNvPr id="88073" name="Text Box 7">
            <a:extLst>
              <a:ext uri="{FF2B5EF4-FFF2-40B4-BE49-F238E27FC236}">
                <a16:creationId xmlns:a16="http://schemas.microsoft.com/office/drawing/2014/main" id="{60E8820C-C3A2-439F-8B6F-BE8017C65710}"/>
              </a:ext>
            </a:extLst>
          </p:cNvPr>
          <p:cNvSpPr txBox="1">
            <a:spLocks noChangeArrowheads="1"/>
          </p:cNvSpPr>
          <p:nvPr/>
        </p:nvSpPr>
        <p:spPr bwMode="auto">
          <a:xfrm>
            <a:off x="5486400" y="2667000"/>
            <a:ext cx="16002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txBody>
          <a:bodyPr>
            <a:spAutoFit/>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spcBef>
                <a:spcPct val="50000"/>
              </a:spcBef>
            </a:pPr>
            <a:r>
              <a:rPr lang="en-US" altLang="en-US" sz="1600"/>
              <a:t>SAAF youth with genetic risk</a:t>
            </a:r>
          </a:p>
        </p:txBody>
      </p:sp>
      <p:sp>
        <p:nvSpPr>
          <p:cNvPr id="88074" name="Line 8">
            <a:extLst>
              <a:ext uri="{FF2B5EF4-FFF2-40B4-BE49-F238E27FC236}">
                <a16:creationId xmlns:a16="http://schemas.microsoft.com/office/drawing/2014/main" id="{374EFAA0-576E-4FC4-B560-8085D5BAACE7}"/>
              </a:ext>
            </a:extLst>
          </p:cNvPr>
          <p:cNvSpPr>
            <a:spLocks noChangeShapeType="1"/>
          </p:cNvSpPr>
          <p:nvPr/>
        </p:nvSpPr>
        <p:spPr bwMode="auto">
          <a:xfrm>
            <a:off x="6172200" y="3276600"/>
            <a:ext cx="76200" cy="685800"/>
          </a:xfrm>
          <a:prstGeom prst="line">
            <a:avLst/>
          </a:prstGeom>
          <a:noFill/>
          <a:ln w="317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Date Placeholder 3">
            <a:extLst>
              <a:ext uri="{FF2B5EF4-FFF2-40B4-BE49-F238E27FC236}">
                <a16:creationId xmlns:a16="http://schemas.microsoft.com/office/drawing/2014/main" id="{6144B855-F072-4DF4-83B6-0762A8E03765}"/>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12/7/2009</a:t>
            </a:r>
          </a:p>
        </p:txBody>
      </p:sp>
      <p:sp>
        <p:nvSpPr>
          <p:cNvPr id="89091" name="Footer Placeholder 4">
            <a:extLst>
              <a:ext uri="{FF2B5EF4-FFF2-40B4-BE49-F238E27FC236}">
                <a16:creationId xmlns:a16="http://schemas.microsoft.com/office/drawing/2014/main" id="{38CD4157-A5CF-4679-A69D-D9BCAF2583D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89092" name="Slide Number Placeholder 5">
            <a:extLst>
              <a:ext uri="{FF2B5EF4-FFF2-40B4-BE49-F238E27FC236}">
                <a16:creationId xmlns:a16="http://schemas.microsoft.com/office/drawing/2014/main" id="{D0031B34-6CCF-4C96-8E00-D5ED45188C4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914A5B1C-4DA7-4A4C-8826-356886B95B44}" type="slidenum">
              <a:rPr lang="en-US" altLang="en-US" sz="1400"/>
              <a:pPr algn="r" eaLnBrk="1" hangingPunct="1"/>
              <a:t>86</a:t>
            </a:fld>
            <a:endParaRPr lang="en-US" altLang="en-US" sz="1400"/>
          </a:p>
        </p:txBody>
      </p:sp>
      <p:sp>
        <p:nvSpPr>
          <p:cNvPr id="89093" name="Rectangle 2">
            <a:extLst>
              <a:ext uri="{FF2B5EF4-FFF2-40B4-BE49-F238E27FC236}">
                <a16:creationId xmlns:a16="http://schemas.microsoft.com/office/drawing/2014/main" id="{280D89F7-DED8-4306-9510-5369508DA33A}"/>
              </a:ext>
            </a:extLst>
          </p:cNvPr>
          <p:cNvSpPr>
            <a:spLocks noGrp="1" noChangeArrowheads="1"/>
          </p:cNvSpPr>
          <p:nvPr>
            <p:ph type="title"/>
          </p:nvPr>
        </p:nvSpPr>
        <p:spPr>
          <a:xfrm>
            <a:off x="685800" y="228600"/>
            <a:ext cx="7772400" cy="1143000"/>
          </a:xfrm>
        </p:spPr>
        <p:txBody>
          <a:bodyPr/>
          <a:lstStyle/>
          <a:p>
            <a:pPr eaLnBrk="1" hangingPunct="1"/>
            <a:r>
              <a:rPr lang="en-US" altLang="en-US"/>
              <a:t>Consumer consciousness</a:t>
            </a:r>
            <a:endParaRPr lang="en-US" altLang="en-US" sz="7200"/>
          </a:p>
        </p:txBody>
      </p:sp>
      <p:sp>
        <p:nvSpPr>
          <p:cNvPr id="89094" name="Rectangle 3">
            <a:extLst>
              <a:ext uri="{FF2B5EF4-FFF2-40B4-BE49-F238E27FC236}">
                <a16:creationId xmlns:a16="http://schemas.microsoft.com/office/drawing/2014/main" id="{9DA4B948-2B1D-46D7-AB60-D7A0BF8FEC7D}"/>
              </a:ext>
            </a:extLst>
          </p:cNvPr>
          <p:cNvSpPr>
            <a:spLocks noGrp="1" noChangeArrowheads="1"/>
          </p:cNvSpPr>
          <p:nvPr>
            <p:ph type="body" idx="1"/>
          </p:nvPr>
        </p:nvSpPr>
        <p:spPr>
          <a:xfrm>
            <a:off x="609600" y="1447800"/>
            <a:ext cx="8077200" cy="4114800"/>
          </a:xfrm>
        </p:spPr>
        <p:txBody>
          <a:bodyPr/>
          <a:lstStyle/>
          <a:p>
            <a:pPr eaLnBrk="1" hangingPunct="1"/>
            <a:r>
              <a:rPr lang="en-US" altLang="en-US"/>
              <a:t>“Can America afford the ‘vanity tax’ of glitter and glitz?</a:t>
            </a:r>
            <a:r>
              <a:rPr lang="en-US" altLang="en-US" sz="2400"/>
              <a:t> (Steve Salerno, author of </a:t>
            </a:r>
            <a:r>
              <a:rPr lang="en-US" altLang="en-US" sz="2400" i="1"/>
              <a:t>SHAM: How the self-help movement made America helpless</a:t>
            </a:r>
            <a:r>
              <a:rPr lang="en-US" altLang="en-US" sz="2400"/>
              <a:t>, in </a:t>
            </a:r>
            <a:r>
              <a:rPr lang="en-US" altLang="en-US" sz="2400" i="1"/>
              <a:t>The Los Angeles Times</a:t>
            </a:r>
            <a:r>
              <a:rPr lang="en-US" altLang="en-US" sz="2400"/>
              <a:t>, reprinted in </a:t>
            </a:r>
            <a:r>
              <a:rPr lang="en-US" altLang="en-US" sz="2400" i="1"/>
              <a:t>The Herald-Sun</a:t>
            </a:r>
            <a:r>
              <a:rPr lang="en-US" altLang="en-US" sz="2400"/>
              <a:t>, 12/1/2009, A7)</a:t>
            </a:r>
          </a:p>
          <a:p>
            <a:pPr lvl="1" eaLnBrk="1" hangingPunct="1">
              <a:buFontTx/>
              <a:buNone/>
            </a:pPr>
            <a:r>
              <a:rPr lang="en-US" altLang="en-US" sz="2400"/>
              <a:t>	</a:t>
            </a:r>
            <a:r>
              <a:rPr lang="en-US" altLang="en-US" sz="2400" b="1"/>
              <a:t>“We are a nation that specializes in producing and consuming items that have little purpose except to facilitate extravagance . . . Although bemoaning taxes . . . The one tax nobody really considers is this ‘vanity tax’”</a:t>
            </a:r>
          </a:p>
          <a:p>
            <a:pPr eaLnBrk="1" hangingPunct="1">
              <a:spcBef>
                <a:spcPct val="40000"/>
              </a:spcBef>
            </a:pPr>
            <a:r>
              <a:rPr lang="en-US" altLang="en-US" sz="2400"/>
              <a:t>But who gets to decide?  The need for </a:t>
            </a:r>
            <a:r>
              <a:rPr lang="en-US" altLang="en-US" sz="2400" u="sng"/>
              <a:t>consciousness</a:t>
            </a:r>
            <a:r>
              <a:rPr lang="en-US" altLang="en-US" sz="2400"/>
              <a:t>.</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Date Placeholder 3">
            <a:extLst>
              <a:ext uri="{FF2B5EF4-FFF2-40B4-BE49-F238E27FC236}">
                <a16:creationId xmlns:a16="http://schemas.microsoft.com/office/drawing/2014/main" id="{3DBE453C-EBEA-47E3-8C52-BDF73E222CEF}"/>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4/24/2010</a:t>
            </a:r>
          </a:p>
        </p:txBody>
      </p:sp>
      <p:sp>
        <p:nvSpPr>
          <p:cNvPr id="90115" name="Footer Placeholder 4">
            <a:extLst>
              <a:ext uri="{FF2B5EF4-FFF2-40B4-BE49-F238E27FC236}">
                <a16:creationId xmlns:a16="http://schemas.microsoft.com/office/drawing/2014/main" id="{387CD4F5-AFE1-44B5-A6F6-35AF3F8B526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90116" name="Slide Number Placeholder 5">
            <a:extLst>
              <a:ext uri="{FF2B5EF4-FFF2-40B4-BE49-F238E27FC236}">
                <a16:creationId xmlns:a16="http://schemas.microsoft.com/office/drawing/2014/main" id="{DC3D5652-0611-42C0-9987-EC54D35629E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42B1ECCF-59EB-41B3-9F01-49DDB9930726}" type="slidenum">
              <a:rPr lang="en-US" altLang="en-US" sz="1400"/>
              <a:pPr algn="r" eaLnBrk="1" hangingPunct="1"/>
              <a:t>87</a:t>
            </a:fld>
            <a:endParaRPr lang="en-US" altLang="en-US" sz="1400"/>
          </a:p>
        </p:txBody>
      </p:sp>
      <p:sp>
        <p:nvSpPr>
          <p:cNvPr id="90117" name="Rectangle 2">
            <a:extLst>
              <a:ext uri="{FF2B5EF4-FFF2-40B4-BE49-F238E27FC236}">
                <a16:creationId xmlns:a16="http://schemas.microsoft.com/office/drawing/2014/main" id="{9EBB098E-8553-4C65-B50B-5AF6AC876CFB}"/>
              </a:ext>
            </a:extLst>
          </p:cNvPr>
          <p:cNvSpPr>
            <a:spLocks noGrp="1" noChangeArrowheads="1"/>
          </p:cNvSpPr>
          <p:nvPr>
            <p:ph type="title"/>
          </p:nvPr>
        </p:nvSpPr>
        <p:spPr>
          <a:xfrm>
            <a:off x="685800" y="228600"/>
            <a:ext cx="7772400" cy="1143000"/>
          </a:xfrm>
        </p:spPr>
        <p:txBody>
          <a:bodyPr/>
          <a:lstStyle/>
          <a:p>
            <a:pPr eaLnBrk="1" hangingPunct="1"/>
            <a:r>
              <a:rPr lang="en-US" altLang="en-US" sz="3600"/>
              <a:t>Consumer consciousness – green economics</a:t>
            </a:r>
          </a:p>
        </p:txBody>
      </p:sp>
      <p:sp>
        <p:nvSpPr>
          <p:cNvPr id="90118" name="Rectangle 3">
            <a:extLst>
              <a:ext uri="{FF2B5EF4-FFF2-40B4-BE49-F238E27FC236}">
                <a16:creationId xmlns:a16="http://schemas.microsoft.com/office/drawing/2014/main" id="{7ED34F12-B7FE-4D74-ABF1-9C6A802E2D44}"/>
              </a:ext>
            </a:extLst>
          </p:cNvPr>
          <p:cNvSpPr>
            <a:spLocks noGrp="1" noChangeArrowheads="1"/>
          </p:cNvSpPr>
          <p:nvPr>
            <p:ph type="body" idx="1"/>
          </p:nvPr>
        </p:nvSpPr>
        <p:spPr>
          <a:xfrm>
            <a:off x="609600" y="1447800"/>
            <a:ext cx="8077200" cy="4114800"/>
          </a:xfrm>
        </p:spPr>
        <p:txBody>
          <a:bodyPr/>
          <a:lstStyle/>
          <a:p>
            <a:pPr eaLnBrk="1" hangingPunct="1"/>
            <a:r>
              <a:rPr lang="en-US" altLang="en-US"/>
              <a:t>Consumer consciousness has increased sales and marketing of “green” products</a:t>
            </a:r>
          </a:p>
          <a:p>
            <a:pPr lvl="1" eaLnBrk="1" hangingPunct="1"/>
            <a:r>
              <a:rPr lang="en-US" altLang="en-US" sz="2800"/>
              <a:t>Sales of “green” products up 15% since 2006</a:t>
            </a:r>
            <a:r>
              <a:rPr lang="en-US" altLang="en-US" sz="1600"/>
              <a:t> (Dan Sewell, AP, Herald-Sun 4/24/2010; source: Mintel International)</a:t>
            </a:r>
          </a:p>
          <a:p>
            <a:pPr eaLnBrk="1" hangingPunct="1">
              <a:spcBef>
                <a:spcPct val="40000"/>
              </a:spcBef>
            </a:pPr>
            <a:r>
              <a:rPr lang="en-US" altLang="en-US"/>
              <a:t>GreenBiz index finds incremental change, but in many cases too incremental for meaningful progress in reducing energy, water, materials, carbon and toxic intensity of the U.S. economy</a:t>
            </a: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Date Placeholder 3">
            <a:extLst>
              <a:ext uri="{FF2B5EF4-FFF2-40B4-BE49-F238E27FC236}">
                <a16:creationId xmlns:a16="http://schemas.microsoft.com/office/drawing/2014/main" id="{FBB5F265-929D-4C0E-8D69-79E476FDA492}"/>
              </a:ext>
            </a:extLst>
          </p:cNvPr>
          <p:cNvSpPr txBox="1">
            <a:spLocks noGrp="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4/26/2010</a:t>
            </a:r>
          </a:p>
        </p:txBody>
      </p:sp>
      <p:sp>
        <p:nvSpPr>
          <p:cNvPr id="91139" name="Footer Placeholder 4">
            <a:extLst>
              <a:ext uri="{FF2B5EF4-FFF2-40B4-BE49-F238E27FC236}">
                <a16:creationId xmlns:a16="http://schemas.microsoft.com/office/drawing/2014/main" id="{22820A1B-FA45-4774-81C2-169C7161DA2C}"/>
              </a:ext>
            </a:extLst>
          </p:cNvPr>
          <p:cNvSpPr txBox="1">
            <a:spLocks noGrp="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91140" name="Slide Number Placeholder 5">
            <a:extLst>
              <a:ext uri="{FF2B5EF4-FFF2-40B4-BE49-F238E27FC236}">
                <a16:creationId xmlns:a16="http://schemas.microsoft.com/office/drawing/2014/main" id="{6CE8CAE4-AFB7-4465-B909-3FBA4E5B9130}"/>
              </a:ext>
            </a:extLst>
          </p:cNvPr>
          <p:cNvSpPr txBox="1">
            <a:spLocks noGrp="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EE86922F-3547-499A-B923-62256807672A}" type="slidenum">
              <a:rPr lang="en-US" altLang="en-US" sz="1400"/>
              <a:pPr algn="r" eaLnBrk="1" hangingPunct="1"/>
              <a:t>88</a:t>
            </a:fld>
            <a:endParaRPr lang="en-US" altLang="en-US" sz="1400"/>
          </a:p>
        </p:txBody>
      </p:sp>
      <p:sp>
        <p:nvSpPr>
          <p:cNvPr id="91141" name="Rectangle 2">
            <a:extLst>
              <a:ext uri="{FF2B5EF4-FFF2-40B4-BE49-F238E27FC236}">
                <a16:creationId xmlns:a16="http://schemas.microsoft.com/office/drawing/2014/main" id="{364057B5-392C-4E59-B8AB-4884A2836895}"/>
              </a:ext>
            </a:extLst>
          </p:cNvPr>
          <p:cNvSpPr>
            <a:spLocks noGrp="1" noChangeArrowheads="1"/>
          </p:cNvSpPr>
          <p:nvPr>
            <p:ph type="title" idx="4294967295"/>
          </p:nvPr>
        </p:nvSpPr>
        <p:spPr>
          <a:xfrm>
            <a:off x="685800" y="228600"/>
            <a:ext cx="7772400" cy="1143000"/>
          </a:xfrm>
        </p:spPr>
        <p:txBody>
          <a:bodyPr/>
          <a:lstStyle/>
          <a:p>
            <a:pPr eaLnBrk="1" hangingPunct="1"/>
            <a:r>
              <a:rPr lang="en-US" altLang="en-US" sz="3600"/>
              <a:t>Consumer consciousness – workers rights</a:t>
            </a:r>
          </a:p>
        </p:txBody>
      </p:sp>
      <p:sp>
        <p:nvSpPr>
          <p:cNvPr id="91142" name="Rectangle 3">
            <a:extLst>
              <a:ext uri="{FF2B5EF4-FFF2-40B4-BE49-F238E27FC236}">
                <a16:creationId xmlns:a16="http://schemas.microsoft.com/office/drawing/2014/main" id="{A894B4E5-ABB9-4333-A5F2-04D1ED61B883}"/>
              </a:ext>
            </a:extLst>
          </p:cNvPr>
          <p:cNvSpPr>
            <a:spLocks noGrp="1" noChangeArrowheads="1"/>
          </p:cNvSpPr>
          <p:nvPr>
            <p:ph type="body" idx="4294967295"/>
          </p:nvPr>
        </p:nvSpPr>
        <p:spPr>
          <a:xfrm>
            <a:off x="609600" y="1447800"/>
            <a:ext cx="8077200" cy="4114800"/>
          </a:xfrm>
        </p:spPr>
        <p:txBody>
          <a:bodyPr/>
          <a:lstStyle/>
          <a:p>
            <a:pPr eaLnBrk="1" hangingPunct="1"/>
            <a:r>
              <a:rPr lang="en-US" altLang="en-US" sz="2800"/>
              <a:t>Workers Rights Consortium</a:t>
            </a:r>
          </a:p>
          <a:p>
            <a:pPr lvl="1" eaLnBrk="1" hangingPunct="1">
              <a:buSzPct val="80000"/>
              <a:buFont typeface="Wingdings" panose="05000000000000000000" pitchFamily="2" charset="2"/>
              <a:buChar char="Ø"/>
            </a:pPr>
            <a:r>
              <a:rPr lang="en-US" altLang="en-US" sz="2800"/>
              <a:t>Nike now employs 50 people assigned to monitor compliance</a:t>
            </a:r>
          </a:p>
          <a:p>
            <a:pPr eaLnBrk="1" hangingPunct="1">
              <a:spcBef>
                <a:spcPct val="40000"/>
              </a:spcBef>
            </a:pPr>
            <a:r>
              <a:rPr lang="en-US" altLang="en-US" sz="2800"/>
              <a:t>United Students Against Sweatshops vs. Mexmode</a:t>
            </a:r>
          </a:p>
          <a:p>
            <a:pPr eaLnBrk="1" hangingPunct="1">
              <a:spcBef>
                <a:spcPct val="40000"/>
              </a:spcBef>
            </a:pPr>
            <a:r>
              <a:rPr lang="en-US" altLang="en-US" sz="2800"/>
              <a:t>1993 Wal-Mart sweatshops in Bangladesh</a:t>
            </a:r>
          </a:p>
          <a:p>
            <a:pPr lvl="1" eaLnBrk="1" hangingPunct="1">
              <a:spcBef>
                <a:spcPct val="40000"/>
              </a:spcBef>
              <a:buFont typeface="Wingdings" panose="05000000000000000000" pitchFamily="2" charset="2"/>
              <a:buChar char="Ø"/>
            </a:pPr>
            <a:r>
              <a:rPr lang="en-US" altLang="en-US" sz="2400"/>
              <a:t>When banned child labor, children ended up in the streets</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Date Placeholder 3">
            <a:extLst>
              <a:ext uri="{FF2B5EF4-FFF2-40B4-BE49-F238E27FC236}">
                <a16:creationId xmlns:a16="http://schemas.microsoft.com/office/drawing/2014/main" id="{104A7FEF-9CBD-4015-A6BB-EDE1409309A7}"/>
              </a:ext>
            </a:extLst>
          </p:cNvPr>
          <p:cNvSpPr txBox="1">
            <a:spLocks noGrp="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4/26/2010</a:t>
            </a:r>
          </a:p>
        </p:txBody>
      </p:sp>
      <p:sp>
        <p:nvSpPr>
          <p:cNvPr id="92163" name="Footer Placeholder 4">
            <a:extLst>
              <a:ext uri="{FF2B5EF4-FFF2-40B4-BE49-F238E27FC236}">
                <a16:creationId xmlns:a16="http://schemas.microsoft.com/office/drawing/2014/main" id="{96999E4B-BBF6-4AFD-A353-116616EFC906}"/>
              </a:ext>
            </a:extLst>
          </p:cNvPr>
          <p:cNvSpPr txBox="1">
            <a:spLocks noGrp="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92164" name="Slide Number Placeholder 5">
            <a:extLst>
              <a:ext uri="{FF2B5EF4-FFF2-40B4-BE49-F238E27FC236}">
                <a16:creationId xmlns:a16="http://schemas.microsoft.com/office/drawing/2014/main" id="{80640825-2AD4-4A6C-B848-13809704B835}"/>
              </a:ext>
            </a:extLst>
          </p:cNvPr>
          <p:cNvSpPr txBox="1">
            <a:spLocks noGrp="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2D99E648-5560-491F-AD28-DAEF4A7D41DE}" type="slidenum">
              <a:rPr lang="en-US" altLang="en-US" sz="1400"/>
              <a:pPr algn="r" eaLnBrk="1" hangingPunct="1"/>
              <a:t>89</a:t>
            </a:fld>
            <a:endParaRPr lang="en-US" altLang="en-US" sz="1400"/>
          </a:p>
        </p:txBody>
      </p:sp>
      <p:sp>
        <p:nvSpPr>
          <p:cNvPr id="92165" name="Rectangle 2">
            <a:extLst>
              <a:ext uri="{FF2B5EF4-FFF2-40B4-BE49-F238E27FC236}">
                <a16:creationId xmlns:a16="http://schemas.microsoft.com/office/drawing/2014/main" id="{048EB04F-8677-4CE1-BCD4-D6A8EB09C1B5}"/>
              </a:ext>
            </a:extLst>
          </p:cNvPr>
          <p:cNvSpPr>
            <a:spLocks noGrp="1" noChangeArrowheads="1"/>
          </p:cNvSpPr>
          <p:nvPr>
            <p:ph type="title" idx="4294967295"/>
          </p:nvPr>
        </p:nvSpPr>
        <p:spPr>
          <a:xfrm>
            <a:off x="685800" y="228600"/>
            <a:ext cx="7772400" cy="1143000"/>
          </a:xfrm>
        </p:spPr>
        <p:txBody>
          <a:bodyPr/>
          <a:lstStyle/>
          <a:p>
            <a:pPr eaLnBrk="1" hangingPunct="1"/>
            <a:r>
              <a:rPr lang="en-US" altLang="en-US" sz="3600"/>
              <a:t>Consciousness of leaders</a:t>
            </a:r>
          </a:p>
        </p:txBody>
      </p:sp>
      <p:sp>
        <p:nvSpPr>
          <p:cNvPr id="92166" name="Rectangle 3">
            <a:extLst>
              <a:ext uri="{FF2B5EF4-FFF2-40B4-BE49-F238E27FC236}">
                <a16:creationId xmlns:a16="http://schemas.microsoft.com/office/drawing/2014/main" id="{454D5F09-4C6B-41D8-A2E5-811D792C8BC7}"/>
              </a:ext>
            </a:extLst>
          </p:cNvPr>
          <p:cNvSpPr>
            <a:spLocks noGrp="1" noChangeArrowheads="1"/>
          </p:cNvSpPr>
          <p:nvPr>
            <p:ph type="body" idx="4294967295"/>
          </p:nvPr>
        </p:nvSpPr>
        <p:spPr>
          <a:xfrm>
            <a:off x="609600" y="1600200"/>
            <a:ext cx="8077200" cy="4114800"/>
          </a:xfrm>
        </p:spPr>
        <p:txBody>
          <a:bodyPr/>
          <a:lstStyle/>
          <a:p>
            <a:pPr eaLnBrk="1" hangingPunct="1">
              <a:spcBef>
                <a:spcPct val="40000"/>
              </a:spcBef>
            </a:pPr>
            <a:r>
              <a:rPr lang="en-US" altLang="en-US"/>
              <a:t>Corporate leaders</a:t>
            </a:r>
          </a:p>
          <a:p>
            <a:pPr eaLnBrk="1" hangingPunct="1">
              <a:spcBef>
                <a:spcPct val="40000"/>
              </a:spcBef>
            </a:pPr>
            <a:r>
              <a:rPr lang="en-US" altLang="en-US"/>
              <a:t>Statesmen (“Statespeople”)</a:t>
            </a:r>
          </a:p>
          <a:p>
            <a:pPr eaLnBrk="1" hangingPunct="1">
              <a:spcBef>
                <a:spcPct val="40000"/>
              </a:spcBef>
            </a:pPr>
            <a:r>
              <a:rPr lang="en-US" altLang="en-US"/>
              <a:t>Philanthropists</a:t>
            </a:r>
          </a:p>
          <a:p>
            <a:pPr eaLnBrk="1" hangingPunct="1">
              <a:spcBef>
                <a:spcPct val="40000"/>
              </a:spcBef>
            </a:pPr>
            <a:r>
              <a:rPr lang="en-US" altLang="en-US"/>
              <a:t>Social entrepreneurs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a:extLst>
              <a:ext uri="{FF2B5EF4-FFF2-40B4-BE49-F238E27FC236}">
                <a16:creationId xmlns:a16="http://schemas.microsoft.com/office/drawing/2014/main" id="{05BF21DD-884C-4CEF-8AA1-91C2DB5404B2}"/>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4/26/2011</a:t>
            </a:r>
          </a:p>
        </p:txBody>
      </p:sp>
      <p:sp>
        <p:nvSpPr>
          <p:cNvPr id="10243" name="Footer Placeholder 4">
            <a:extLst>
              <a:ext uri="{FF2B5EF4-FFF2-40B4-BE49-F238E27FC236}">
                <a16:creationId xmlns:a16="http://schemas.microsoft.com/office/drawing/2014/main" id="{C89DF833-4A63-4031-98D4-8FB67A537AAB}"/>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10244" name="Slide Number Placeholder 5">
            <a:extLst>
              <a:ext uri="{FF2B5EF4-FFF2-40B4-BE49-F238E27FC236}">
                <a16:creationId xmlns:a16="http://schemas.microsoft.com/office/drawing/2014/main" id="{62CFF915-32C8-4A81-8638-E301729CF25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E427C1FF-43CA-4F25-AD37-DFE34240FF15}" type="slidenum">
              <a:rPr lang="en-US" altLang="en-US" sz="1400"/>
              <a:pPr algn="r" eaLnBrk="1" hangingPunct="1"/>
              <a:t>9</a:t>
            </a:fld>
            <a:endParaRPr lang="en-US" altLang="en-US" sz="1400"/>
          </a:p>
        </p:txBody>
      </p:sp>
      <p:sp>
        <p:nvSpPr>
          <p:cNvPr id="10245" name="Rectangle 2">
            <a:extLst>
              <a:ext uri="{FF2B5EF4-FFF2-40B4-BE49-F238E27FC236}">
                <a16:creationId xmlns:a16="http://schemas.microsoft.com/office/drawing/2014/main" id="{9E58A4F3-F97B-4C4B-B3FB-C61BA7984080}"/>
              </a:ext>
            </a:extLst>
          </p:cNvPr>
          <p:cNvSpPr>
            <a:spLocks noGrp="1" noChangeArrowheads="1"/>
          </p:cNvSpPr>
          <p:nvPr>
            <p:ph type="title"/>
          </p:nvPr>
        </p:nvSpPr>
        <p:spPr>
          <a:xfrm>
            <a:off x="685800" y="304800"/>
            <a:ext cx="7772400" cy="1143000"/>
          </a:xfrm>
        </p:spPr>
        <p:txBody>
          <a:bodyPr/>
          <a:lstStyle/>
          <a:p>
            <a:pPr eaLnBrk="1" hangingPunct="1"/>
            <a:r>
              <a:rPr lang="en-US" altLang="en-US"/>
              <a:t>What are the goals of public health?</a:t>
            </a:r>
            <a:endParaRPr lang="en-US" altLang="en-US" sz="7200"/>
          </a:p>
        </p:txBody>
      </p:sp>
      <p:sp>
        <p:nvSpPr>
          <p:cNvPr id="10246" name="Rectangle 3">
            <a:extLst>
              <a:ext uri="{FF2B5EF4-FFF2-40B4-BE49-F238E27FC236}">
                <a16:creationId xmlns:a16="http://schemas.microsoft.com/office/drawing/2014/main" id="{2EE9E443-B960-4BB4-B507-44C7B97FC820}"/>
              </a:ext>
            </a:extLst>
          </p:cNvPr>
          <p:cNvSpPr>
            <a:spLocks noGrp="1" noChangeArrowheads="1"/>
          </p:cNvSpPr>
          <p:nvPr>
            <p:ph type="body" idx="1"/>
          </p:nvPr>
        </p:nvSpPr>
        <p:spPr>
          <a:xfrm>
            <a:off x="609600" y="1447800"/>
            <a:ext cx="8001000" cy="4343400"/>
          </a:xfrm>
        </p:spPr>
        <p:txBody>
          <a:bodyPr/>
          <a:lstStyle/>
          <a:p>
            <a:pPr marL="0" indent="0" eaLnBrk="1" hangingPunct="1">
              <a:spcBef>
                <a:spcPct val="60000"/>
              </a:spcBef>
              <a:buFontTx/>
              <a:buNone/>
            </a:pPr>
            <a:r>
              <a:rPr lang="en-US" altLang="en-US"/>
              <a:t>“Public health is the effort organized by society to protect, promote, and restore the people’s health. . . . To reduce the amount of disease, premature death, and disease-produced discomfort and disability.”</a:t>
            </a:r>
          </a:p>
          <a:p>
            <a:pPr marL="0" indent="0" eaLnBrk="1" hangingPunct="1">
              <a:spcBef>
                <a:spcPct val="60000"/>
              </a:spcBef>
              <a:buFontTx/>
              <a:buNone/>
            </a:pPr>
            <a:r>
              <a:rPr lang="en-US" altLang="en-US" sz="2400" i="1"/>
              <a:t>Higher Education for Public Health</a:t>
            </a:r>
            <a:r>
              <a:rPr lang="en-US" altLang="en-US" sz="2400"/>
              <a:t>. Report of the Milbank Memorial Fund Commission, Cecil G. Sheps, Chairman. 1976, pg 3</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Date Placeholder 3">
            <a:extLst>
              <a:ext uri="{FF2B5EF4-FFF2-40B4-BE49-F238E27FC236}">
                <a16:creationId xmlns:a16="http://schemas.microsoft.com/office/drawing/2014/main" id="{372C37AE-B579-43CF-97AA-D0F20825A493}"/>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11/1/2010</a:t>
            </a:r>
          </a:p>
        </p:txBody>
      </p:sp>
      <p:sp>
        <p:nvSpPr>
          <p:cNvPr id="93187" name="Footer Placeholder 4">
            <a:extLst>
              <a:ext uri="{FF2B5EF4-FFF2-40B4-BE49-F238E27FC236}">
                <a16:creationId xmlns:a16="http://schemas.microsoft.com/office/drawing/2014/main" id="{8F530E17-53DE-43C2-9879-BE0FDE0E400C}"/>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93188" name="Slide Number Placeholder 5">
            <a:extLst>
              <a:ext uri="{FF2B5EF4-FFF2-40B4-BE49-F238E27FC236}">
                <a16:creationId xmlns:a16="http://schemas.microsoft.com/office/drawing/2014/main" id="{E652E217-F04C-4228-B795-65D5C04D13D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0C3DA0D9-123E-438D-A2D6-0A80E8F3D783}" type="slidenum">
              <a:rPr lang="en-US" altLang="en-US" sz="1400"/>
              <a:pPr algn="r" eaLnBrk="1" hangingPunct="1"/>
              <a:t>90</a:t>
            </a:fld>
            <a:endParaRPr lang="en-US" altLang="en-US" sz="1400"/>
          </a:p>
        </p:txBody>
      </p:sp>
      <p:sp>
        <p:nvSpPr>
          <p:cNvPr id="93189" name="Rectangle 2">
            <a:extLst>
              <a:ext uri="{FF2B5EF4-FFF2-40B4-BE49-F238E27FC236}">
                <a16:creationId xmlns:a16="http://schemas.microsoft.com/office/drawing/2014/main" id="{20ADB70D-91DE-48B0-AAB2-1EC94A8FEA5E}"/>
              </a:ext>
            </a:extLst>
          </p:cNvPr>
          <p:cNvSpPr>
            <a:spLocks noGrp="1" noChangeArrowheads="1"/>
          </p:cNvSpPr>
          <p:nvPr>
            <p:ph type="title"/>
          </p:nvPr>
        </p:nvSpPr>
        <p:spPr>
          <a:xfrm>
            <a:off x="685800" y="76200"/>
            <a:ext cx="7772400" cy="1143000"/>
          </a:xfrm>
        </p:spPr>
        <p:txBody>
          <a:bodyPr/>
          <a:lstStyle/>
          <a:p>
            <a:pPr eaLnBrk="1" hangingPunct="1"/>
            <a:r>
              <a:rPr lang="en-US" altLang="en-US" sz="4000"/>
              <a:t>Collective intelligence</a:t>
            </a:r>
          </a:p>
        </p:txBody>
      </p:sp>
      <p:sp>
        <p:nvSpPr>
          <p:cNvPr id="84998" name="Rectangle 3">
            <a:extLst>
              <a:ext uri="{FF2B5EF4-FFF2-40B4-BE49-F238E27FC236}">
                <a16:creationId xmlns:a16="http://schemas.microsoft.com/office/drawing/2014/main" id="{40FE7F73-F971-49C1-A623-FD888ADFFC7D}"/>
              </a:ext>
            </a:extLst>
          </p:cNvPr>
          <p:cNvSpPr>
            <a:spLocks noGrp="1" noChangeArrowheads="1"/>
          </p:cNvSpPr>
          <p:nvPr>
            <p:ph type="body" idx="1"/>
          </p:nvPr>
        </p:nvSpPr>
        <p:spPr>
          <a:xfrm>
            <a:off x="228600" y="1219200"/>
            <a:ext cx="4876800" cy="4572000"/>
          </a:xfrm>
        </p:spPr>
        <p:txBody>
          <a:bodyPr/>
          <a:lstStyle/>
          <a:p>
            <a:pPr eaLnBrk="1" hangingPunct="1">
              <a:spcBef>
                <a:spcPct val="40000"/>
              </a:spcBef>
              <a:defRPr/>
            </a:pPr>
            <a:r>
              <a:rPr lang="en-US" sz="2200" dirty="0"/>
              <a:t>Collective intelligence (c): group’s general ability to perform a wide variety of tasks.</a:t>
            </a:r>
          </a:p>
          <a:p>
            <a:pPr eaLnBrk="1" hangingPunct="1">
              <a:spcBef>
                <a:spcPct val="40000"/>
              </a:spcBef>
              <a:defRPr/>
            </a:pPr>
            <a:r>
              <a:rPr lang="en-US" sz="2200" dirty="0"/>
              <a:t>c depends on composition of group (e.g., average member intelligence) and on the way group members interact.</a:t>
            </a:r>
          </a:p>
          <a:p>
            <a:pPr eaLnBrk="1" hangingPunct="1">
              <a:spcBef>
                <a:spcPct val="40000"/>
              </a:spcBef>
              <a:defRPr/>
            </a:pPr>
            <a:r>
              <a:rPr lang="en-US" sz="2200" dirty="0"/>
              <a:t>c correlated with average social sensitivity of group members and turn-taking.</a:t>
            </a:r>
          </a:p>
          <a:p>
            <a:pPr marL="0" indent="1588" eaLnBrk="1" hangingPunct="1">
              <a:spcBef>
                <a:spcPct val="80000"/>
              </a:spcBef>
              <a:buFontTx/>
              <a:buNone/>
              <a:defRPr/>
            </a:pPr>
            <a:r>
              <a:rPr lang="en-US" sz="1200" dirty="0"/>
              <a:t>Anita William Woolley </a:t>
            </a:r>
            <a:r>
              <a:rPr lang="en-US" sz="1200" i="1" dirty="0"/>
              <a:t>et al</a:t>
            </a:r>
            <a:r>
              <a:rPr lang="en-US" sz="1200" dirty="0"/>
              <a:t>., Evidence for a Collective Intelligence Factor in the Performance of Human Groups. </a:t>
            </a:r>
            <a:r>
              <a:rPr lang="en-US" sz="1200" i="1" dirty="0"/>
              <a:t>Science</a:t>
            </a:r>
            <a:r>
              <a:rPr lang="en-US" sz="1200" dirty="0"/>
              <a:t> 29 October 2010;330:p686-688) </a:t>
            </a:r>
            <a:r>
              <a:rPr lang="en-US" sz="1000" dirty="0"/>
              <a:t>www.sciencemag.org/cgi/content/short/330/6004/686</a:t>
            </a:r>
          </a:p>
        </p:txBody>
      </p:sp>
      <p:pic>
        <p:nvPicPr>
          <p:cNvPr id="93191" name="Picture 2">
            <a:extLst>
              <a:ext uri="{FF2B5EF4-FFF2-40B4-BE49-F238E27FC236}">
                <a16:creationId xmlns:a16="http://schemas.microsoft.com/office/drawing/2014/main" id="{9A62EBF5-0E10-4588-823A-51FA32827B5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1325563"/>
            <a:ext cx="3352800" cy="301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1750">
                <a:solidFill>
                  <a:srgbClr val="000000"/>
                </a:solidFill>
                <a:miter lim="800000"/>
                <a:headEnd/>
                <a:tailEnd/>
              </a14:hiddenLine>
            </a:ext>
          </a:extLst>
        </p:spPr>
      </p:pic>
      <p:sp>
        <p:nvSpPr>
          <p:cNvPr id="93192" name="TextBox 7">
            <a:extLst>
              <a:ext uri="{FF2B5EF4-FFF2-40B4-BE49-F238E27FC236}">
                <a16:creationId xmlns:a16="http://schemas.microsoft.com/office/drawing/2014/main" id="{F3A13032-3456-4623-A431-26A7DFF62886}"/>
              </a:ext>
            </a:extLst>
          </p:cNvPr>
          <p:cNvSpPr txBox="1">
            <a:spLocks noChangeArrowheads="1"/>
          </p:cNvSpPr>
          <p:nvPr/>
        </p:nvSpPr>
        <p:spPr bwMode="auto">
          <a:xfrm>
            <a:off x="5257800" y="4495800"/>
            <a:ext cx="3733800"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100" b="1"/>
              <a:t>Fig. 1.</a:t>
            </a:r>
            <a:r>
              <a:rPr lang="en-US" altLang="en-US" sz="1100"/>
              <a:t> Standardized regression coefficients for collective intelligence (</a:t>
            </a:r>
            <a:r>
              <a:rPr lang="en-US" altLang="en-US" sz="1100" i="1"/>
              <a:t>c</a:t>
            </a:r>
            <a:r>
              <a:rPr lang="en-US" altLang="en-US" sz="1100"/>
              <a:t>) and average individual member intelligence when both are regressed together on criterion task performance in Studies 1 and 2 (controlling for group size in Study 2). Coefficient for maximum member intelligence is also shown for comparison, calculated in a separate regression because it is too highly correlated with individual member intelligence to incorporate both in a single analysis (</a:t>
            </a:r>
            <a:r>
              <a:rPr lang="en-US" altLang="en-US" sz="1100" i="1"/>
              <a:t>r</a:t>
            </a:r>
            <a:r>
              <a:rPr lang="en-US" altLang="en-US" sz="1100"/>
              <a:t> = 0.73 and 0.62 in Studies 1 and 2, respectively). Error bars, mean ± SE.</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Date Placeholder 3">
            <a:extLst>
              <a:ext uri="{FF2B5EF4-FFF2-40B4-BE49-F238E27FC236}">
                <a16:creationId xmlns:a16="http://schemas.microsoft.com/office/drawing/2014/main" id="{B949CC1B-EF3C-4D81-BDE0-174C9CCFF879}"/>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4/26/2011</a:t>
            </a:r>
          </a:p>
        </p:txBody>
      </p:sp>
      <p:sp>
        <p:nvSpPr>
          <p:cNvPr id="94211" name="Footer Placeholder 4">
            <a:extLst>
              <a:ext uri="{FF2B5EF4-FFF2-40B4-BE49-F238E27FC236}">
                <a16:creationId xmlns:a16="http://schemas.microsoft.com/office/drawing/2014/main" id="{87FD5162-B10A-423B-A2E1-F07B812BFFAD}"/>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94212" name="Slide Number Placeholder 5">
            <a:extLst>
              <a:ext uri="{FF2B5EF4-FFF2-40B4-BE49-F238E27FC236}">
                <a16:creationId xmlns:a16="http://schemas.microsoft.com/office/drawing/2014/main" id="{C42C3E2E-6EDD-4E27-842F-F36044AA401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333F31C3-1485-4F8D-B86B-8D2DA4C56A0D}" type="slidenum">
              <a:rPr lang="en-US" altLang="en-US" sz="1400"/>
              <a:pPr algn="r" eaLnBrk="1" hangingPunct="1"/>
              <a:t>91</a:t>
            </a:fld>
            <a:endParaRPr lang="en-US" altLang="en-US" sz="1400"/>
          </a:p>
        </p:txBody>
      </p:sp>
      <p:sp>
        <p:nvSpPr>
          <p:cNvPr id="94213" name="Rectangle 2">
            <a:extLst>
              <a:ext uri="{FF2B5EF4-FFF2-40B4-BE49-F238E27FC236}">
                <a16:creationId xmlns:a16="http://schemas.microsoft.com/office/drawing/2014/main" id="{FC216E73-5601-42D4-B4EA-5DE958874AFD}"/>
              </a:ext>
            </a:extLst>
          </p:cNvPr>
          <p:cNvSpPr>
            <a:spLocks noGrp="1" noChangeArrowheads="1"/>
          </p:cNvSpPr>
          <p:nvPr>
            <p:ph type="title"/>
          </p:nvPr>
        </p:nvSpPr>
        <p:spPr>
          <a:xfrm>
            <a:off x="685800" y="76200"/>
            <a:ext cx="7772400" cy="1143000"/>
          </a:xfrm>
        </p:spPr>
        <p:txBody>
          <a:bodyPr/>
          <a:lstStyle/>
          <a:p>
            <a:pPr eaLnBrk="1" hangingPunct="1"/>
            <a:r>
              <a:rPr lang="en-US" altLang="en-US" sz="4000"/>
              <a:t>Complex systems and networks</a:t>
            </a:r>
          </a:p>
        </p:txBody>
      </p:sp>
      <p:sp>
        <p:nvSpPr>
          <p:cNvPr id="94214" name="Rectangle 3">
            <a:extLst>
              <a:ext uri="{FF2B5EF4-FFF2-40B4-BE49-F238E27FC236}">
                <a16:creationId xmlns:a16="http://schemas.microsoft.com/office/drawing/2014/main" id="{7AD6D8A0-FEE1-4DA8-96B1-E08D2BB6E586}"/>
              </a:ext>
            </a:extLst>
          </p:cNvPr>
          <p:cNvSpPr>
            <a:spLocks noGrp="1" noChangeArrowheads="1"/>
          </p:cNvSpPr>
          <p:nvPr>
            <p:ph type="body" idx="1"/>
          </p:nvPr>
        </p:nvSpPr>
        <p:spPr>
          <a:xfrm>
            <a:off x="381000" y="1447800"/>
            <a:ext cx="5105400" cy="4572000"/>
          </a:xfrm>
        </p:spPr>
        <p:txBody>
          <a:bodyPr/>
          <a:lstStyle/>
          <a:p>
            <a:pPr marL="57150" indent="0" eaLnBrk="1" hangingPunct="1">
              <a:spcBef>
                <a:spcPct val="40000"/>
              </a:spcBef>
              <a:buFontTx/>
              <a:buNone/>
            </a:pPr>
            <a:r>
              <a:rPr lang="en-US" altLang="en-US" sz="2800"/>
              <a:t>“Although many fads have come and gone in complexity, one thing is increasingly clear: Interconnectivity is so fundamental to the behavior of complex systems that networks are here to stay.” </a:t>
            </a:r>
          </a:p>
          <a:p>
            <a:pPr marL="57150" indent="0" eaLnBrk="1" hangingPunct="1">
              <a:spcBef>
                <a:spcPts val="1200"/>
              </a:spcBef>
              <a:buFontTx/>
              <a:buNone/>
            </a:pPr>
            <a:r>
              <a:rPr lang="en-US" altLang="en-US" sz="2000"/>
              <a:t>Scale-free networks: a decade and beyond. Albert-László Barabási, </a:t>
            </a:r>
            <a:r>
              <a:rPr lang="en-US" altLang="en-US" sz="2000" i="1"/>
              <a:t>Science</a:t>
            </a:r>
            <a:r>
              <a:rPr lang="en-US" altLang="en-US" sz="2000"/>
              <a:t> 24 July 2009;325:412-413. p413</a:t>
            </a:r>
          </a:p>
        </p:txBody>
      </p:sp>
      <p:sp>
        <p:nvSpPr>
          <p:cNvPr id="94215" name="TextBox 7">
            <a:extLst>
              <a:ext uri="{FF2B5EF4-FFF2-40B4-BE49-F238E27FC236}">
                <a16:creationId xmlns:a16="http://schemas.microsoft.com/office/drawing/2014/main" id="{BBFAF6CA-46EC-46CC-8D3B-8E5CFC5EA0DA}"/>
              </a:ext>
            </a:extLst>
          </p:cNvPr>
          <p:cNvSpPr txBox="1">
            <a:spLocks noChangeArrowheads="1"/>
          </p:cNvSpPr>
          <p:nvPr/>
        </p:nvSpPr>
        <p:spPr bwMode="auto">
          <a:xfrm>
            <a:off x="5562600" y="4930775"/>
            <a:ext cx="35052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2000"/>
              <a:t>24 July 2009, Special Issue: Complex Systems and Networks</a:t>
            </a:r>
          </a:p>
        </p:txBody>
      </p:sp>
      <p:pic>
        <p:nvPicPr>
          <p:cNvPr id="94216" name="Picture 2">
            <a:extLst>
              <a:ext uri="{FF2B5EF4-FFF2-40B4-BE49-F238E27FC236}">
                <a16:creationId xmlns:a16="http://schemas.microsoft.com/office/drawing/2014/main" id="{414FA078-12AA-44CB-B807-B83B00F60F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9800" y="1719263"/>
            <a:ext cx="2362200" cy="300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Date Placeholder 3">
            <a:extLst>
              <a:ext uri="{FF2B5EF4-FFF2-40B4-BE49-F238E27FC236}">
                <a16:creationId xmlns:a16="http://schemas.microsoft.com/office/drawing/2014/main" id="{7F674C03-D511-4692-BCD0-1F52AC2BFBE2}"/>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12/8/2009</a:t>
            </a:r>
          </a:p>
        </p:txBody>
      </p:sp>
      <p:sp>
        <p:nvSpPr>
          <p:cNvPr id="95235" name="Footer Placeholder 4">
            <a:extLst>
              <a:ext uri="{FF2B5EF4-FFF2-40B4-BE49-F238E27FC236}">
                <a16:creationId xmlns:a16="http://schemas.microsoft.com/office/drawing/2014/main" id="{ED03F9DE-2C17-4B9F-9AAA-7B0A85ECF79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95236" name="Slide Number Placeholder 5">
            <a:extLst>
              <a:ext uri="{FF2B5EF4-FFF2-40B4-BE49-F238E27FC236}">
                <a16:creationId xmlns:a16="http://schemas.microsoft.com/office/drawing/2014/main" id="{7B113417-F786-43DD-9D5B-332CEB7B34B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330119FC-CFE0-4975-B5EC-7E1940940F84}" type="slidenum">
              <a:rPr lang="en-US" altLang="en-US" sz="1400"/>
              <a:pPr algn="r" eaLnBrk="1" hangingPunct="1"/>
              <a:t>92</a:t>
            </a:fld>
            <a:endParaRPr lang="en-US" altLang="en-US" sz="1400"/>
          </a:p>
        </p:txBody>
      </p:sp>
      <p:sp>
        <p:nvSpPr>
          <p:cNvPr id="95237" name="Rectangle 1026">
            <a:extLst>
              <a:ext uri="{FF2B5EF4-FFF2-40B4-BE49-F238E27FC236}">
                <a16:creationId xmlns:a16="http://schemas.microsoft.com/office/drawing/2014/main" id="{887BAFB6-9BEB-4355-B5CC-953B293ADD4D}"/>
              </a:ext>
            </a:extLst>
          </p:cNvPr>
          <p:cNvSpPr>
            <a:spLocks noGrp="1" noChangeArrowheads="1"/>
          </p:cNvSpPr>
          <p:nvPr>
            <p:ph type="title"/>
          </p:nvPr>
        </p:nvSpPr>
        <p:spPr>
          <a:xfrm>
            <a:off x="685800" y="228600"/>
            <a:ext cx="7772400" cy="1143000"/>
          </a:xfrm>
        </p:spPr>
        <p:txBody>
          <a:bodyPr/>
          <a:lstStyle/>
          <a:p>
            <a:pPr eaLnBrk="1" hangingPunct="1"/>
            <a:r>
              <a:rPr lang="en-US" altLang="en-US"/>
              <a:t>Evolution is still here</a:t>
            </a:r>
            <a:endParaRPr lang="en-US" altLang="en-US" sz="7200"/>
          </a:p>
        </p:txBody>
      </p:sp>
      <p:sp>
        <p:nvSpPr>
          <p:cNvPr id="95238" name="Rectangle 1027">
            <a:extLst>
              <a:ext uri="{FF2B5EF4-FFF2-40B4-BE49-F238E27FC236}">
                <a16:creationId xmlns:a16="http://schemas.microsoft.com/office/drawing/2014/main" id="{417C89AE-9904-4788-AB99-526EC8AA7CB9}"/>
              </a:ext>
            </a:extLst>
          </p:cNvPr>
          <p:cNvSpPr>
            <a:spLocks noGrp="1" noChangeArrowheads="1"/>
          </p:cNvSpPr>
          <p:nvPr>
            <p:ph type="body" idx="1"/>
          </p:nvPr>
        </p:nvSpPr>
        <p:spPr>
          <a:xfrm>
            <a:off x="533400" y="1524000"/>
            <a:ext cx="8077200" cy="4114800"/>
          </a:xfrm>
        </p:spPr>
        <p:txBody>
          <a:bodyPr/>
          <a:lstStyle/>
          <a:p>
            <a:pPr eaLnBrk="1" hangingPunct="1"/>
            <a:r>
              <a:rPr lang="en-US" altLang="en-US" sz="2800"/>
              <a:t>Everything that exists has either endured from the past or arisen anew.  Only what adapts and succeeds can remain.</a:t>
            </a:r>
          </a:p>
          <a:p>
            <a:pPr eaLnBrk="1" hangingPunct="1"/>
            <a:r>
              <a:rPr lang="en-US" altLang="en-US" sz="2800"/>
              <a:t>Adaptation means trying something different – new or since abandoned.</a:t>
            </a:r>
          </a:p>
          <a:p>
            <a:pPr eaLnBrk="1" hangingPunct="1"/>
            <a:r>
              <a:rPr lang="en-US" altLang="en-US" sz="2800"/>
              <a:t>Humans are a product of evolution and remain subject to its forces.</a:t>
            </a:r>
          </a:p>
          <a:p>
            <a:pPr eaLnBrk="1" hangingPunct="1"/>
            <a:r>
              <a:rPr lang="en-US" altLang="en-US" sz="2800"/>
              <a:t>Having lasted a “long time” is not a guarantee, and a “long time” is quite short.</a:t>
            </a:r>
          </a:p>
          <a:p>
            <a:pPr eaLnBrk="1" hangingPunct="1"/>
            <a:endParaRPr lang="en-US" altLang="en-US" sz="280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Date Placeholder 3">
            <a:extLst>
              <a:ext uri="{FF2B5EF4-FFF2-40B4-BE49-F238E27FC236}">
                <a16:creationId xmlns:a16="http://schemas.microsoft.com/office/drawing/2014/main" id="{819E534E-D5B6-4FA2-AEE5-F993A317F817}"/>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12/8/2009</a:t>
            </a:r>
          </a:p>
        </p:txBody>
      </p:sp>
      <p:sp>
        <p:nvSpPr>
          <p:cNvPr id="96259" name="Footer Placeholder 4">
            <a:extLst>
              <a:ext uri="{FF2B5EF4-FFF2-40B4-BE49-F238E27FC236}">
                <a16:creationId xmlns:a16="http://schemas.microsoft.com/office/drawing/2014/main" id="{F0CA2C2D-03A8-483E-B0C4-CD7F6B4DDB7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96260" name="Slide Number Placeholder 5">
            <a:extLst>
              <a:ext uri="{FF2B5EF4-FFF2-40B4-BE49-F238E27FC236}">
                <a16:creationId xmlns:a16="http://schemas.microsoft.com/office/drawing/2014/main" id="{FD725A82-C9AB-4EF3-9CA4-51760383D6B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348C96FD-2585-4124-91C7-4DC350BCFC64}" type="slidenum">
              <a:rPr lang="en-US" altLang="en-US" sz="1400"/>
              <a:pPr algn="r" eaLnBrk="1" hangingPunct="1"/>
              <a:t>93</a:t>
            </a:fld>
            <a:endParaRPr lang="en-US" altLang="en-US" sz="1400"/>
          </a:p>
        </p:txBody>
      </p:sp>
      <p:sp>
        <p:nvSpPr>
          <p:cNvPr id="96261" name="Rectangle 2">
            <a:extLst>
              <a:ext uri="{FF2B5EF4-FFF2-40B4-BE49-F238E27FC236}">
                <a16:creationId xmlns:a16="http://schemas.microsoft.com/office/drawing/2014/main" id="{22674F4C-E0F0-47FA-A801-1454E6D1E287}"/>
              </a:ext>
            </a:extLst>
          </p:cNvPr>
          <p:cNvSpPr>
            <a:spLocks noGrp="1" noChangeArrowheads="1"/>
          </p:cNvSpPr>
          <p:nvPr>
            <p:ph type="title"/>
          </p:nvPr>
        </p:nvSpPr>
        <p:spPr>
          <a:xfrm>
            <a:off x="685800" y="228600"/>
            <a:ext cx="7772400" cy="1143000"/>
          </a:xfrm>
        </p:spPr>
        <p:txBody>
          <a:bodyPr/>
          <a:lstStyle/>
          <a:p>
            <a:pPr eaLnBrk="1" hangingPunct="1"/>
            <a:r>
              <a:rPr lang="en-US" altLang="en-US"/>
              <a:t>Goals for public health</a:t>
            </a:r>
            <a:endParaRPr lang="en-US" altLang="en-US" sz="7200"/>
          </a:p>
        </p:txBody>
      </p:sp>
      <p:sp>
        <p:nvSpPr>
          <p:cNvPr id="96262" name="Rectangle 3">
            <a:extLst>
              <a:ext uri="{FF2B5EF4-FFF2-40B4-BE49-F238E27FC236}">
                <a16:creationId xmlns:a16="http://schemas.microsoft.com/office/drawing/2014/main" id="{DF1618E6-862C-40A9-8950-751967EB998A}"/>
              </a:ext>
            </a:extLst>
          </p:cNvPr>
          <p:cNvSpPr>
            <a:spLocks noGrp="1" noChangeArrowheads="1"/>
          </p:cNvSpPr>
          <p:nvPr>
            <p:ph type="body" idx="1"/>
          </p:nvPr>
        </p:nvSpPr>
        <p:spPr>
          <a:xfrm>
            <a:off x="533400" y="1447800"/>
            <a:ext cx="8077200" cy="4114800"/>
          </a:xfrm>
        </p:spPr>
        <p:txBody>
          <a:bodyPr/>
          <a:lstStyle/>
          <a:p>
            <a:pPr marL="0" indent="0" eaLnBrk="1" hangingPunct="1">
              <a:buFontTx/>
              <a:buNone/>
            </a:pPr>
            <a:r>
              <a:rPr lang="en-US" altLang="en-US" sz="2800"/>
              <a:t>In the light of evolution, what should be the goals for public health?  Our individual professional goals?  Our personal goals?</a:t>
            </a:r>
          </a:p>
          <a:p>
            <a:pPr marL="0" indent="0" eaLnBrk="1" hangingPunct="1"/>
            <a:r>
              <a:rPr lang="en-US" altLang="en-US" sz="2800"/>
              <a:t> Survival as a species?</a:t>
            </a:r>
          </a:p>
          <a:p>
            <a:pPr marL="0" indent="0" eaLnBrk="1" hangingPunct="1"/>
            <a:r>
              <a:rPr lang="en-US" altLang="en-US" sz="2800"/>
              <a:t> A comfortable ride?</a:t>
            </a:r>
          </a:p>
          <a:p>
            <a:pPr marL="0" indent="0" eaLnBrk="1" hangingPunct="1"/>
            <a:r>
              <a:rPr lang="en-US" altLang="en-US" sz="2800"/>
              <a:t> Survival of other species?</a:t>
            </a:r>
          </a:p>
          <a:p>
            <a:pPr marL="0" indent="0" eaLnBrk="1" hangingPunct="1"/>
            <a:r>
              <a:rPr lang="en-US" altLang="en-US" sz="2800"/>
              <a:t> Truth, justice, beauty, wealth,. . .?</a:t>
            </a:r>
          </a:p>
          <a:p>
            <a:pPr marL="0" indent="0" eaLnBrk="1" hangingPunct="1">
              <a:spcBef>
                <a:spcPct val="60000"/>
              </a:spcBef>
              <a:buFontTx/>
              <a:buNone/>
            </a:pPr>
            <a:r>
              <a:rPr lang="en-US" altLang="en-US" sz="2800"/>
              <a:t>Aphorism from John Bogle: “whoever dies with the most toys wins” </a:t>
            </a:r>
            <a:r>
              <a:rPr lang="en-US" altLang="en-US" sz="2000"/>
              <a:t>(</a:t>
            </a:r>
            <a:r>
              <a:rPr lang="en-US" altLang="en-US" sz="2000" i="1"/>
              <a:t>Enough</a:t>
            </a:r>
            <a:r>
              <a:rPr lang="en-US" altLang="en-US" sz="2000"/>
              <a:t>, 2009, p185)</a:t>
            </a:r>
          </a:p>
          <a:p>
            <a:pPr marL="0" indent="0" eaLnBrk="1" hangingPunct="1"/>
            <a:endParaRPr lang="en-US" altLang="en-US" sz="280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Date Placeholder 3">
            <a:extLst>
              <a:ext uri="{FF2B5EF4-FFF2-40B4-BE49-F238E27FC236}">
                <a16:creationId xmlns:a16="http://schemas.microsoft.com/office/drawing/2014/main" id="{C372B4FE-E9E3-4F0B-BF68-8D90A5E5CF46}"/>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5/1/2011</a:t>
            </a:r>
          </a:p>
        </p:txBody>
      </p:sp>
      <p:sp>
        <p:nvSpPr>
          <p:cNvPr id="97283" name="Footer Placeholder 4">
            <a:extLst>
              <a:ext uri="{FF2B5EF4-FFF2-40B4-BE49-F238E27FC236}">
                <a16:creationId xmlns:a16="http://schemas.microsoft.com/office/drawing/2014/main" id="{A8F28C86-E917-4C15-9DE5-1381CC4C51A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97284" name="Slide Number Placeholder 5">
            <a:extLst>
              <a:ext uri="{FF2B5EF4-FFF2-40B4-BE49-F238E27FC236}">
                <a16:creationId xmlns:a16="http://schemas.microsoft.com/office/drawing/2014/main" id="{32B9F665-4C20-40BB-A353-85337317A74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D3EA1C8A-85BD-493E-837E-5046AAA9E235}" type="slidenum">
              <a:rPr lang="en-US" altLang="en-US" sz="1400"/>
              <a:pPr algn="r" eaLnBrk="1" hangingPunct="1"/>
              <a:t>94</a:t>
            </a:fld>
            <a:endParaRPr lang="en-US" altLang="en-US" sz="1400"/>
          </a:p>
        </p:txBody>
      </p:sp>
      <p:sp>
        <p:nvSpPr>
          <p:cNvPr id="97285" name="Rectangle 2">
            <a:extLst>
              <a:ext uri="{FF2B5EF4-FFF2-40B4-BE49-F238E27FC236}">
                <a16:creationId xmlns:a16="http://schemas.microsoft.com/office/drawing/2014/main" id="{FB2858DA-1990-4391-B1DA-5D8F2C73766A}"/>
              </a:ext>
            </a:extLst>
          </p:cNvPr>
          <p:cNvSpPr>
            <a:spLocks noGrp="1" noChangeArrowheads="1"/>
          </p:cNvSpPr>
          <p:nvPr>
            <p:ph type="title"/>
          </p:nvPr>
        </p:nvSpPr>
        <p:spPr>
          <a:xfrm>
            <a:off x="685800" y="228600"/>
            <a:ext cx="7772400" cy="1143000"/>
          </a:xfrm>
        </p:spPr>
        <p:txBody>
          <a:bodyPr/>
          <a:lstStyle/>
          <a:p>
            <a:pPr eaLnBrk="1" hangingPunct="1"/>
            <a:r>
              <a:rPr lang="en-US" altLang="en-US"/>
              <a:t>Evolution and Intelligent Design</a:t>
            </a:r>
            <a:endParaRPr lang="en-US" altLang="en-US" sz="7200"/>
          </a:p>
        </p:txBody>
      </p:sp>
      <p:sp>
        <p:nvSpPr>
          <p:cNvPr id="100358" name="Rectangle 3">
            <a:extLst>
              <a:ext uri="{FF2B5EF4-FFF2-40B4-BE49-F238E27FC236}">
                <a16:creationId xmlns:a16="http://schemas.microsoft.com/office/drawing/2014/main" id="{2743C361-FE1B-4700-823F-FEA85738A095}"/>
              </a:ext>
            </a:extLst>
          </p:cNvPr>
          <p:cNvSpPr>
            <a:spLocks noGrp="1" noChangeArrowheads="1"/>
          </p:cNvSpPr>
          <p:nvPr>
            <p:ph type="body" idx="1"/>
          </p:nvPr>
        </p:nvSpPr>
        <p:spPr>
          <a:xfrm>
            <a:off x="533400" y="1447800"/>
            <a:ext cx="8077200" cy="4114800"/>
          </a:xfrm>
        </p:spPr>
        <p:txBody>
          <a:bodyPr/>
          <a:lstStyle/>
          <a:p>
            <a:pPr marL="350838" indent="-350838" eaLnBrk="1" hangingPunct="1">
              <a:defRPr/>
            </a:pPr>
            <a:r>
              <a:rPr lang="en-US" sz="3600" dirty="0"/>
              <a:t>Imagine that your intelligence existed at the dawn of life. How would you design life to survive and flourish for at least the next 1-2 billion years?</a:t>
            </a:r>
          </a:p>
          <a:p>
            <a:pPr marL="350838" indent="-350838" eaLnBrk="1" hangingPunct="1">
              <a:spcBef>
                <a:spcPts val="1200"/>
              </a:spcBef>
              <a:defRPr/>
            </a:pPr>
            <a:r>
              <a:rPr lang="en-US" sz="3600" dirty="0"/>
              <a:t>Evolution is an intelligent design</a:t>
            </a:r>
          </a:p>
          <a:p>
            <a:pPr marL="350838" indent="0" eaLnBrk="1" hangingPunct="1">
              <a:spcBef>
                <a:spcPts val="2400"/>
              </a:spcBef>
              <a:buFontTx/>
              <a:buNone/>
              <a:defRPr/>
            </a:pPr>
            <a:r>
              <a:rPr lang="en-US" sz="2400" dirty="0"/>
              <a:t>[This slide is not part of the recorded lecture.]</a:t>
            </a:r>
          </a:p>
          <a:p>
            <a:pPr marL="350838" indent="-350838" eaLnBrk="1" hangingPunct="1">
              <a:defRPr/>
            </a:pPr>
            <a:endParaRPr lang="en-US" sz="3600"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Date Placeholder 3">
            <a:extLst>
              <a:ext uri="{FF2B5EF4-FFF2-40B4-BE49-F238E27FC236}">
                <a16:creationId xmlns:a16="http://schemas.microsoft.com/office/drawing/2014/main" id="{4217FB4E-55FF-4BB3-9333-068D04BA3D40}"/>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5/1/2011</a:t>
            </a:r>
          </a:p>
        </p:txBody>
      </p:sp>
      <p:sp>
        <p:nvSpPr>
          <p:cNvPr id="98307" name="Footer Placeholder 4">
            <a:extLst>
              <a:ext uri="{FF2B5EF4-FFF2-40B4-BE49-F238E27FC236}">
                <a16:creationId xmlns:a16="http://schemas.microsoft.com/office/drawing/2014/main" id="{4BD8805D-7CD0-4625-BDD0-35F377D20350}"/>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98308" name="Slide Number Placeholder 5">
            <a:extLst>
              <a:ext uri="{FF2B5EF4-FFF2-40B4-BE49-F238E27FC236}">
                <a16:creationId xmlns:a16="http://schemas.microsoft.com/office/drawing/2014/main" id="{5A607C20-62C2-4CA9-AA73-08C8F3A2AF6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8FDFA3DE-E84C-4846-9053-44EAA70C5C40}" type="slidenum">
              <a:rPr lang="en-US" altLang="en-US" sz="1400"/>
              <a:pPr algn="r" eaLnBrk="1" hangingPunct="1"/>
              <a:t>95</a:t>
            </a:fld>
            <a:endParaRPr lang="en-US" altLang="en-US" sz="1400"/>
          </a:p>
        </p:txBody>
      </p:sp>
      <p:sp>
        <p:nvSpPr>
          <p:cNvPr id="98309" name="Rectangle 2">
            <a:extLst>
              <a:ext uri="{FF2B5EF4-FFF2-40B4-BE49-F238E27FC236}">
                <a16:creationId xmlns:a16="http://schemas.microsoft.com/office/drawing/2014/main" id="{70AEFFBC-12B3-4985-B0AA-71389E494348}"/>
              </a:ext>
            </a:extLst>
          </p:cNvPr>
          <p:cNvSpPr>
            <a:spLocks noGrp="1" noChangeArrowheads="1"/>
          </p:cNvSpPr>
          <p:nvPr>
            <p:ph type="title"/>
          </p:nvPr>
        </p:nvSpPr>
        <p:spPr>
          <a:xfrm>
            <a:off x="685800" y="228600"/>
            <a:ext cx="7772400" cy="1143000"/>
          </a:xfrm>
        </p:spPr>
        <p:txBody>
          <a:bodyPr/>
          <a:lstStyle/>
          <a:p>
            <a:pPr eaLnBrk="1" hangingPunct="1"/>
            <a:r>
              <a:rPr lang="en-US" altLang="en-US"/>
              <a:t>Science of Creative of Intelligence</a:t>
            </a:r>
            <a:endParaRPr lang="en-US" altLang="en-US" sz="7200"/>
          </a:p>
        </p:txBody>
      </p:sp>
      <p:sp>
        <p:nvSpPr>
          <p:cNvPr id="100358" name="Rectangle 3">
            <a:extLst>
              <a:ext uri="{FF2B5EF4-FFF2-40B4-BE49-F238E27FC236}">
                <a16:creationId xmlns:a16="http://schemas.microsoft.com/office/drawing/2014/main" id="{D619461C-0948-4CFB-939A-0E4F352286C7}"/>
              </a:ext>
            </a:extLst>
          </p:cNvPr>
          <p:cNvSpPr>
            <a:spLocks noGrp="1" noChangeArrowheads="1"/>
          </p:cNvSpPr>
          <p:nvPr>
            <p:ph type="body" idx="1"/>
          </p:nvPr>
        </p:nvSpPr>
        <p:spPr>
          <a:xfrm>
            <a:off x="533400" y="1447800"/>
            <a:ext cx="8077200" cy="4114800"/>
          </a:xfrm>
        </p:spPr>
        <p:txBody>
          <a:bodyPr/>
          <a:lstStyle/>
          <a:p>
            <a:pPr marL="350838" indent="-350838" eaLnBrk="1" hangingPunct="1">
              <a:defRPr/>
            </a:pPr>
            <a:r>
              <a:rPr lang="en-US" sz="3600" dirty="0"/>
              <a:t>Knowledge, thought, and action arise from consciousness</a:t>
            </a:r>
          </a:p>
          <a:p>
            <a:pPr marL="350838" indent="-350838" eaLnBrk="1" hangingPunct="1">
              <a:defRPr/>
            </a:pPr>
            <a:r>
              <a:rPr lang="en-US" sz="3600" dirty="0"/>
              <a:t>Narrow awareness leads to suffering</a:t>
            </a:r>
          </a:p>
          <a:p>
            <a:pPr marL="350838" indent="-350838" eaLnBrk="1" hangingPunct="1">
              <a:defRPr/>
            </a:pPr>
            <a:r>
              <a:rPr lang="en-US" sz="3600" dirty="0"/>
              <a:t>Expanded awareness brings fulfillment, because actions are in accord with all the laws of nature.</a:t>
            </a:r>
          </a:p>
          <a:p>
            <a:pPr marL="350838" indent="0" eaLnBrk="1" hangingPunct="1">
              <a:spcBef>
                <a:spcPts val="2400"/>
              </a:spcBef>
              <a:buFontTx/>
              <a:buNone/>
              <a:defRPr/>
            </a:pPr>
            <a:r>
              <a:rPr lang="en-US" sz="2400" dirty="0"/>
              <a:t>[This slide is not part of the recorded lecture.]</a:t>
            </a:r>
          </a:p>
          <a:p>
            <a:pPr marL="350838" indent="-350838" eaLnBrk="1" hangingPunct="1">
              <a:defRPr/>
            </a:pPr>
            <a:endParaRPr lang="en-US" sz="3600"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Date Placeholder 3">
            <a:extLst>
              <a:ext uri="{FF2B5EF4-FFF2-40B4-BE49-F238E27FC236}">
                <a16:creationId xmlns:a16="http://schemas.microsoft.com/office/drawing/2014/main" id="{12D14838-AC03-4739-9A9F-BEB700B46609}"/>
              </a:ext>
            </a:extLst>
          </p:cNvPr>
          <p:cNvSpPr txBox="1">
            <a:spLocks noGrp="1"/>
          </p:cNvSpPr>
          <p:nvPr/>
        </p:nvSpPr>
        <p:spPr bwMode="auto">
          <a:xfrm>
            <a:off x="6858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8/2/2002</a:t>
            </a:r>
          </a:p>
        </p:txBody>
      </p:sp>
      <p:sp>
        <p:nvSpPr>
          <p:cNvPr id="99331" name="Footer Placeholder 4">
            <a:extLst>
              <a:ext uri="{FF2B5EF4-FFF2-40B4-BE49-F238E27FC236}">
                <a16:creationId xmlns:a16="http://schemas.microsoft.com/office/drawing/2014/main" id="{F4B78669-C22A-40E7-9F06-972E5CF0FEB6}"/>
              </a:ext>
            </a:extLst>
          </p:cNvPr>
          <p:cNvSpPr txBox="1">
            <a:spLocks noGrp="1"/>
          </p:cNvSpPr>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99332" name="Slide Number Placeholder 5">
            <a:extLst>
              <a:ext uri="{FF2B5EF4-FFF2-40B4-BE49-F238E27FC236}">
                <a16:creationId xmlns:a16="http://schemas.microsoft.com/office/drawing/2014/main" id="{0C2DB4C7-F9CA-434D-AE91-7CAAAF42FCEF}"/>
              </a:ext>
            </a:extLst>
          </p:cNvPr>
          <p:cNvSpPr txBox="1">
            <a:spLocks noGrp="1"/>
          </p:cNvSpPr>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B96D62A8-3312-410D-89DF-64AD279B9CE5}" type="slidenum">
              <a:rPr lang="en-US" altLang="en-US" sz="1400"/>
              <a:pPr algn="r" eaLnBrk="1" hangingPunct="1"/>
              <a:t>96</a:t>
            </a:fld>
            <a:endParaRPr lang="en-US" altLang="en-US" sz="1400"/>
          </a:p>
        </p:txBody>
      </p:sp>
      <p:sp>
        <p:nvSpPr>
          <p:cNvPr id="99333" name="Rectangle 2050">
            <a:extLst>
              <a:ext uri="{FF2B5EF4-FFF2-40B4-BE49-F238E27FC236}">
                <a16:creationId xmlns:a16="http://schemas.microsoft.com/office/drawing/2014/main" id="{DEEFA13C-5865-45F8-B32F-F874381B39FF}"/>
              </a:ext>
            </a:extLst>
          </p:cNvPr>
          <p:cNvSpPr>
            <a:spLocks noGrp="1" noChangeArrowheads="1"/>
          </p:cNvSpPr>
          <p:nvPr>
            <p:ph type="title" idx="4294967295"/>
          </p:nvPr>
        </p:nvSpPr>
        <p:spPr>
          <a:xfrm>
            <a:off x="533400" y="228600"/>
            <a:ext cx="7924800" cy="1143000"/>
          </a:xfrm>
        </p:spPr>
        <p:txBody>
          <a:bodyPr/>
          <a:lstStyle/>
          <a:p>
            <a:pPr eaLnBrk="1" hangingPunct="1"/>
            <a:r>
              <a:rPr lang="en-US" altLang="en-US"/>
              <a:t>Is this epidemiology?</a:t>
            </a:r>
            <a:endParaRPr lang="en-US" altLang="en-US" sz="7200"/>
          </a:p>
        </p:txBody>
      </p:sp>
      <p:sp>
        <p:nvSpPr>
          <p:cNvPr id="99334" name="Rectangle 2051">
            <a:extLst>
              <a:ext uri="{FF2B5EF4-FFF2-40B4-BE49-F238E27FC236}">
                <a16:creationId xmlns:a16="http://schemas.microsoft.com/office/drawing/2014/main" id="{E98C37D1-E010-461C-B95F-FECD3C3F9C5F}"/>
              </a:ext>
            </a:extLst>
          </p:cNvPr>
          <p:cNvSpPr>
            <a:spLocks noGrp="1" noChangeArrowheads="1"/>
          </p:cNvSpPr>
          <p:nvPr>
            <p:ph type="body" idx="4294967295"/>
          </p:nvPr>
        </p:nvSpPr>
        <p:spPr>
          <a:xfrm>
            <a:off x="533400" y="1447800"/>
            <a:ext cx="8077200" cy="4114800"/>
          </a:xfrm>
        </p:spPr>
        <p:txBody>
          <a:bodyPr/>
          <a:lstStyle/>
          <a:p>
            <a:pPr eaLnBrk="1" hangingPunct="1">
              <a:spcBef>
                <a:spcPct val="60000"/>
              </a:spcBef>
            </a:pPr>
            <a:r>
              <a:rPr lang="en-US" altLang="en-US"/>
              <a:t>Epidemiologists lack appropriate training and methodology</a:t>
            </a:r>
          </a:p>
          <a:p>
            <a:pPr eaLnBrk="1" hangingPunct="1">
              <a:spcBef>
                <a:spcPct val="60000"/>
              </a:spcBef>
            </a:pPr>
            <a:r>
              <a:rPr lang="en-US" altLang="en-US"/>
              <a:t>Epidemiology is “occurrence research”; disease and exposure occur in individuals.</a:t>
            </a:r>
          </a:p>
          <a:p>
            <a:pPr eaLnBrk="1" hangingPunct="1">
              <a:spcBef>
                <a:spcPct val="60000"/>
              </a:spcBef>
            </a:pPr>
            <a:r>
              <a:rPr lang="en-US" altLang="en-US"/>
              <a:t>Historically, epidemiologists have not shied away for lack of adequate methods</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Date Placeholder 3">
            <a:extLst>
              <a:ext uri="{FF2B5EF4-FFF2-40B4-BE49-F238E27FC236}">
                <a16:creationId xmlns:a16="http://schemas.microsoft.com/office/drawing/2014/main" id="{EBA74B15-E72D-4A84-81BB-650DD750D508}"/>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8/5/2002</a:t>
            </a:r>
          </a:p>
        </p:txBody>
      </p:sp>
      <p:sp>
        <p:nvSpPr>
          <p:cNvPr id="100355" name="Footer Placeholder 4">
            <a:extLst>
              <a:ext uri="{FF2B5EF4-FFF2-40B4-BE49-F238E27FC236}">
                <a16:creationId xmlns:a16="http://schemas.microsoft.com/office/drawing/2014/main" id="{7E4D4F96-9043-44A6-A9ED-8619E588C136}"/>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100356" name="Slide Number Placeholder 5">
            <a:extLst>
              <a:ext uri="{FF2B5EF4-FFF2-40B4-BE49-F238E27FC236}">
                <a16:creationId xmlns:a16="http://schemas.microsoft.com/office/drawing/2014/main" id="{BB33FBFC-36B8-4DE3-B6D2-9E63B23E358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0D48215A-DD6E-430D-879E-D12C8665E962}" type="slidenum">
              <a:rPr lang="en-US" altLang="en-US" sz="1400"/>
              <a:pPr algn="r" eaLnBrk="1" hangingPunct="1"/>
              <a:t>97</a:t>
            </a:fld>
            <a:endParaRPr lang="en-US" altLang="en-US" sz="1400"/>
          </a:p>
        </p:txBody>
      </p:sp>
      <p:sp>
        <p:nvSpPr>
          <p:cNvPr id="100357" name="Rectangle 2">
            <a:extLst>
              <a:ext uri="{FF2B5EF4-FFF2-40B4-BE49-F238E27FC236}">
                <a16:creationId xmlns:a16="http://schemas.microsoft.com/office/drawing/2014/main" id="{50BA3F2F-99C5-493E-8C8A-264194740E17}"/>
              </a:ext>
            </a:extLst>
          </p:cNvPr>
          <p:cNvSpPr>
            <a:spLocks noGrp="1" noChangeArrowheads="1"/>
          </p:cNvSpPr>
          <p:nvPr>
            <p:ph type="title"/>
          </p:nvPr>
        </p:nvSpPr>
        <p:spPr>
          <a:xfrm>
            <a:off x="685800" y="228600"/>
            <a:ext cx="7772400" cy="1143000"/>
          </a:xfrm>
        </p:spPr>
        <p:txBody>
          <a:bodyPr/>
          <a:lstStyle/>
          <a:p>
            <a:pPr eaLnBrk="1" hangingPunct="1"/>
            <a:r>
              <a:rPr lang="en-US" altLang="en-US"/>
              <a:t>Why epidemiology?</a:t>
            </a:r>
            <a:endParaRPr lang="en-US" altLang="en-US" sz="7200"/>
          </a:p>
        </p:txBody>
      </p:sp>
      <p:sp>
        <p:nvSpPr>
          <p:cNvPr id="100358" name="Rectangle 3">
            <a:extLst>
              <a:ext uri="{FF2B5EF4-FFF2-40B4-BE49-F238E27FC236}">
                <a16:creationId xmlns:a16="http://schemas.microsoft.com/office/drawing/2014/main" id="{1758525F-4309-4655-8ECA-F41FCD954688}"/>
              </a:ext>
            </a:extLst>
          </p:cNvPr>
          <p:cNvSpPr>
            <a:spLocks noGrp="1" noChangeArrowheads="1"/>
          </p:cNvSpPr>
          <p:nvPr>
            <p:ph type="body" idx="1"/>
          </p:nvPr>
        </p:nvSpPr>
        <p:spPr>
          <a:xfrm>
            <a:off x="533400" y="1524000"/>
            <a:ext cx="8077200" cy="4114800"/>
          </a:xfrm>
        </p:spPr>
        <p:txBody>
          <a:bodyPr/>
          <a:lstStyle/>
          <a:p>
            <a:pPr eaLnBrk="1" hangingPunct="1">
              <a:buFontTx/>
              <a:buNone/>
            </a:pPr>
            <a:r>
              <a:rPr lang="en-US" altLang="en-US"/>
              <a:t>  “There is a need for innovative, transdisciplinary approaches.  Epidemiology is already transdisciplinary.  Epidemiology is well placed to take leadership." </a:t>
            </a:r>
          </a:p>
          <a:p>
            <a:pPr eaLnBrk="1" hangingPunct="1">
              <a:lnSpc>
                <a:spcPct val="90000"/>
              </a:lnSpc>
              <a:spcBef>
                <a:spcPct val="80000"/>
              </a:spcBef>
              <a:buFontTx/>
              <a:buNone/>
            </a:pPr>
            <a:r>
              <a:rPr lang="en-US" altLang="en-US" sz="2400"/>
              <a:t>   (John M. Last, accepting the Abraham Lilienfeld Award at the American College of Epidemiology Annual Meeting, Boston, September 22, 1997).</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Date Placeholder 3">
            <a:extLst>
              <a:ext uri="{FF2B5EF4-FFF2-40B4-BE49-F238E27FC236}">
                <a16:creationId xmlns:a16="http://schemas.microsoft.com/office/drawing/2014/main" id="{EF361706-D6E4-4DC9-B702-BFD26626D668}"/>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12/2/2001</a:t>
            </a:r>
          </a:p>
        </p:txBody>
      </p:sp>
      <p:sp>
        <p:nvSpPr>
          <p:cNvPr id="101379" name="Footer Placeholder 4">
            <a:extLst>
              <a:ext uri="{FF2B5EF4-FFF2-40B4-BE49-F238E27FC236}">
                <a16:creationId xmlns:a16="http://schemas.microsoft.com/office/drawing/2014/main" id="{9118982C-5983-413C-BDB4-831373228244}"/>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101380" name="Slide Number Placeholder 5">
            <a:extLst>
              <a:ext uri="{FF2B5EF4-FFF2-40B4-BE49-F238E27FC236}">
                <a16:creationId xmlns:a16="http://schemas.microsoft.com/office/drawing/2014/main" id="{35AF8372-FC26-4250-8189-D4A561CEC0F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4BE0CEB2-3FC1-4462-BD23-485BEB3B4500}" type="slidenum">
              <a:rPr lang="en-US" altLang="en-US" sz="1400"/>
              <a:pPr algn="r" eaLnBrk="1" hangingPunct="1"/>
              <a:t>98</a:t>
            </a:fld>
            <a:endParaRPr lang="en-US" altLang="en-US" sz="1400"/>
          </a:p>
        </p:txBody>
      </p:sp>
      <p:sp>
        <p:nvSpPr>
          <p:cNvPr id="101381" name="Rectangle 2">
            <a:extLst>
              <a:ext uri="{FF2B5EF4-FFF2-40B4-BE49-F238E27FC236}">
                <a16:creationId xmlns:a16="http://schemas.microsoft.com/office/drawing/2014/main" id="{B5E9A97F-D722-4AF5-AAFD-B09E88F35063}"/>
              </a:ext>
            </a:extLst>
          </p:cNvPr>
          <p:cNvSpPr>
            <a:spLocks noGrp="1" noChangeArrowheads="1"/>
          </p:cNvSpPr>
          <p:nvPr>
            <p:ph type="title"/>
          </p:nvPr>
        </p:nvSpPr>
        <p:spPr>
          <a:xfrm>
            <a:off x="685800" y="228600"/>
            <a:ext cx="7772400" cy="1143000"/>
          </a:xfrm>
        </p:spPr>
        <p:txBody>
          <a:bodyPr/>
          <a:lstStyle/>
          <a:p>
            <a:pPr eaLnBrk="1" hangingPunct="1"/>
            <a:r>
              <a:rPr lang="en-US" altLang="en-US"/>
              <a:t>The role of epidemiology</a:t>
            </a:r>
            <a:endParaRPr lang="en-US" altLang="en-US" sz="7200"/>
          </a:p>
        </p:txBody>
      </p:sp>
      <p:sp>
        <p:nvSpPr>
          <p:cNvPr id="101382" name="Rectangle 3">
            <a:extLst>
              <a:ext uri="{FF2B5EF4-FFF2-40B4-BE49-F238E27FC236}">
                <a16:creationId xmlns:a16="http://schemas.microsoft.com/office/drawing/2014/main" id="{21EC8C9E-4D94-46DB-8A7C-C6FEB97399FD}"/>
              </a:ext>
            </a:extLst>
          </p:cNvPr>
          <p:cNvSpPr>
            <a:spLocks noGrp="1" noChangeArrowheads="1"/>
          </p:cNvSpPr>
          <p:nvPr>
            <p:ph type="body" idx="1"/>
          </p:nvPr>
        </p:nvSpPr>
        <p:spPr>
          <a:xfrm>
            <a:off x="533400" y="1676400"/>
            <a:ext cx="8077200" cy="4114800"/>
          </a:xfrm>
        </p:spPr>
        <p:txBody>
          <a:bodyPr/>
          <a:lstStyle/>
          <a:p>
            <a:pPr eaLnBrk="1" hangingPunct="1">
              <a:buFontTx/>
              <a:buNone/>
            </a:pPr>
            <a:r>
              <a:rPr lang="en-US" altLang="en-US"/>
              <a:t>  </a:t>
            </a:r>
            <a:r>
              <a:rPr lang="en-US" altLang="en-US" sz="3600"/>
              <a:t>“Epidemiology is fundamentally engaged in the broader quest for social justice and equality.”</a:t>
            </a:r>
          </a:p>
          <a:p>
            <a:pPr eaLnBrk="1" hangingPunct="1">
              <a:buFontTx/>
              <a:buNone/>
            </a:pPr>
            <a:endParaRPr lang="en-US" altLang="en-US" sz="2800"/>
          </a:p>
          <a:p>
            <a:pPr eaLnBrk="1" hangingPunct="1">
              <a:buFontTx/>
              <a:buNone/>
            </a:pPr>
            <a:r>
              <a:rPr lang="en-US" altLang="en-US" sz="2800"/>
              <a:t>   John Cassel, a founder of the UNC Department of Epidemiology and a revered figure among epidemiologists</a:t>
            </a:r>
          </a:p>
          <a:p>
            <a:pPr eaLnBrk="1" hangingPunct="1">
              <a:buFontTx/>
              <a:buNone/>
            </a:pPr>
            <a:endParaRPr lang="en-US" altLang="en-US"/>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Date Placeholder 3">
            <a:extLst>
              <a:ext uri="{FF2B5EF4-FFF2-40B4-BE49-F238E27FC236}">
                <a16:creationId xmlns:a16="http://schemas.microsoft.com/office/drawing/2014/main" id="{93BC9A45-0F27-40EB-BC4D-749C4AB846AD}"/>
              </a:ext>
            </a:extLst>
          </p:cNvPr>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eaLnBrk="1" hangingPunct="1"/>
            <a:r>
              <a:rPr lang="en-US" altLang="en-US" sz="1400"/>
              <a:t>12/2/2001</a:t>
            </a:r>
          </a:p>
        </p:txBody>
      </p:sp>
      <p:sp>
        <p:nvSpPr>
          <p:cNvPr id="102403" name="Footer Placeholder 4">
            <a:extLst>
              <a:ext uri="{FF2B5EF4-FFF2-40B4-BE49-F238E27FC236}">
                <a16:creationId xmlns:a16="http://schemas.microsoft.com/office/drawing/2014/main" id="{4186A2BC-4989-41BE-AE31-1F3101713B0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t>Role of epidemiology in public health</a:t>
            </a:r>
          </a:p>
        </p:txBody>
      </p:sp>
      <p:sp>
        <p:nvSpPr>
          <p:cNvPr id="102404" name="Slide Number Placeholder 5">
            <a:extLst>
              <a:ext uri="{FF2B5EF4-FFF2-40B4-BE49-F238E27FC236}">
                <a16:creationId xmlns:a16="http://schemas.microsoft.com/office/drawing/2014/main" id="{5664A04C-46FB-4636-8362-BF40069666A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eaLnBrk="0" hangingPunct="0">
              <a:defRPr sz="2400">
                <a:solidFill>
                  <a:schemeClr val="tx1"/>
                </a:solidFill>
                <a:latin typeface="Times New Roman" panose="02020603050405020304" pitchFamily="18" charset="0"/>
              </a:defRPr>
            </a:lvl1pPr>
            <a:lvl2pPr marL="742950" indent="-285750" algn="ctr" eaLnBrk="0" hangingPunct="0">
              <a:defRPr sz="2400">
                <a:solidFill>
                  <a:schemeClr val="tx1"/>
                </a:solidFill>
                <a:latin typeface="Times New Roman" panose="02020603050405020304" pitchFamily="18" charset="0"/>
              </a:defRPr>
            </a:lvl2pPr>
            <a:lvl3pPr marL="1143000" indent="-228600" algn="ctr" eaLnBrk="0" hangingPunct="0">
              <a:defRPr sz="2400">
                <a:solidFill>
                  <a:schemeClr val="tx1"/>
                </a:solidFill>
                <a:latin typeface="Times New Roman" panose="02020603050405020304" pitchFamily="18" charset="0"/>
              </a:defRPr>
            </a:lvl3pPr>
            <a:lvl4pPr marL="1600200" indent="-228600" algn="ctr" eaLnBrk="0" hangingPunct="0">
              <a:defRPr sz="2400">
                <a:solidFill>
                  <a:schemeClr val="tx1"/>
                </a:solidFill>
                <a:latin typeface="Times New Roman" panose="02020603050405020304" pitchFamily="18" charset="0"/>
              </a:defRPr>
            </a:lvl4pPr>
            <a:lvl5pPr marL="2057400" indent="-228600" algn="ctr" eaLnBrk="0" hangingPunct="0">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eaLnBrk="1" hangingPunct="1"/>
            <a:fld id="{7765EDDF-B7EB-4CEA-BA2F-750D3597C3B6}" type="slidenum">
              <a:rPr lang="en-US" altLang="en-US" sz="1400"/>
              <a:pPr algn="r" eaLnBrk="1" hangingPunct="1"/>
              <a:t>99</a:t>
            </a:fld>
            <a:endParaRPr lang="en-US" altLang="en-US" sz="1400"/>
          </a:p>
        </p:txBody>
      </p:sp>
      <p:sp>
        <p:nvSpPr>
          <p:cNvPr id="102405" name="Rectangle 2">
            <a:extLst>
              <a:ext uri="{FF2B5EF4-FFF2-40B4-BE49-F238E27FC236}">
                <a16:creationId xmlns:a16="http://schemas.microsoft.com/office/drawing/2014/main" id="{87E11122-8B76-46DF-968B-81E1AAEBB20C}"/>
              </a:ext>
            </a:extLst>
          </p:cNvPr>
          <p:cNvSpPr>
            <a:spLocks noGrp="1" noChangeArrowheads="1"/>
          </p:cNvSpPr>
          <p:nvPr>
            <p:ph type="title"/>
          </p:nvPr>
        </p:nvSpPr>
        <p:spPr>
          <a:xfrm>
            <a:off x="609600" y="533400"/>
            <a:ext cx="8153400" cy="1143000"/>
          </a:xfrm>
        </p:spPr>
        <p:txBody>
          <a:bodyPr/>
          <a:lstStyle/>
          <a:p>
            <a:pPr eaLnBrk="1" hangingPunct="1"/>
            <a:r>
              <a:rPr lang="en-US" altLang="en-US"/>
              <a:t>Thank you, gracias, obrigato, asante sana, merci, dhanyawad, vielen danke, kam-sa-ham-ni-da, imela</a:t>
            </a:r>
          </a:p>
        </p:txBody>
      </p:sp>
      <p:sp>
        <p:nvSpPr>
          <p:cNvPr id="102406" name="Rectangle 3">
            <a:extLst>
              <a:ext uri="{FF2B5EF4-FFF2-40B4-BE49-F238E27FC236}">
                <a16:creationId xmlns:a16="http://schemas.microsoft.com/office/drawing/2014/main" id="{033E3A60-75DE-4A6B-8CB7-F961AF6FC82E}"/>
              </a:ext>
            </a:extLst>
          </p:cNvPr>
          <p:cNvSpPr>
            <a:spLocks noGrp="1" noChangeArrowheads="1"/>
          </p:cNvSpPr>
          <p:nvPr>
            <p:ph type="body" idx="1"/>
          </p:nvPr>
        </p:nvSpPr>
        <p:spPr>
          <a:xfrm>
            <a:off x="762000" y="2209800"/>
            <a:ext cx="7620000" cy="4114800"/>
          </a:xfrm>
        </p:spPr>
        <p:txBody>
          <a:bodyPr/>
          <a:lstStyle/>
          <a:p>
            <a:pPr eaLnBrk="1" hangingPunct="1">
              <a:spcBef>
                <a:spcPct val="40000"/>
              </a:spcBef>
              <a:buFontTx/>
              <a:buNone/>
            </a:pPr>
            <a:r>
              <a:rPr lang="en-US" altLang="en-US" sz="3600" dirty="0"/>
              <a:t>Thank you so much for taking EPID600. You have been a wonderful class.  </a:t>
            </a:r>
          </a:p>
          <a:p>
            <a:pPr eaLnBrk="1" hangingPunct="1">
              <a:spcBef>
                <a:spcPct val="40000"/>
              </a:spcBef>
              <a:buFontTx/>
              <a:buNone/>
            </a:pPr>
            <a:r>
              <a:rPr lang="en-US" altLang="en-US" sz="3600" dirty="0"/>
              <a:t>May you all have fulfilling careers and lives.</a:t>
            </a:r>
          </a:p>
          <a:p>
            <a:pPr eaLnBrk="1" hangingPunct="1">
              <a:spcBef>
                <a:spcPct val="40000"/>
              </a:spcBef>
              <a:buFontTx/>
              <a:buNone/>
            </a:pPr>
            <a:r>
              <a:rPr lang="en-US" altLang="en-US" dirty="0"/>
              <a:t>Please visit me at www.epidemiolog.net</a:t>
            </a:r>
          </a:p>
        </p:txBody>
      </p:sp>
    </p:spTree>
  </p:cSld>
  <p:clrMapOvr>
    <a:masterClrMapping/>
  </p:clrMapOvr>
</p:sld>
</file>

<file path=ppt/theme/theme1.xml><?xml version="1.0" encoding="utf-8"?>
<a:theme xmlns:a="http://schemas.openxmlformats.org/drawingml/2006/main" name="LectureTemplate">
  <a:themeElements>
    <a:clrScheme name="">
      <a:dk1>
        <a:srgbClr val="00006E"/>
      </a:dk1>
      <a:lt1>
        <a:srgbClr val="FFFFFF"/>
      </a:lt1>
      <a:dk2>
        <a:srgbClr val="000000"/>
      </a:dk2>
      <a:lt2>
        <a:srgbClr val="808080"/>
      </a:lt2>
      <a:accent1>
        <a:srgbClr val="00CC99"/>
      </a:accent1>
      <a:accent2>
        <a:srgbClr val="3333CC"/>
      </a:accent2>
      <a:accent3>
        <a:srgbClr val="FFFFFF"/>
      </a:accent3>
      <a:accent4>
        <a:srgbClr val="00005D"/>
      </a:accent4>
      <a:accent5>
        <a:srgbClr val="AAE2CA"/>
      </a:accent5>
      <a:accent6>
        <a:srgbClr val="2D2DB9"/>
      </a:accent6>
      <a:hlink>
        <a:srgbClr val="CCCCFF"/>
      </a:hlink>
      <a:folHlink>
        <a:srgbClr val="B2B2B2"/>
      </a:folHlink>
    </a:clrScheme>
    <a:fontScheme name="LectureTemplate">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175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3175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ecture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ecture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ecture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ecture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ecture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ecture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ecture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Office\Templates\LectureTemplate.pot</Template>
  <TotalTime>6844</TotalTime>
  <Words>17630</Words>
  <Application>Microsoft Office PowerPoint</Application>
  <PresentationFormat>On-screen Show (4:3)</PresentationFormat>
  <Paragraphs>1086</Paragraphs>
  <Slides>99</Slides>
  <Notes>99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99</vt:i4>
      </vt:variant>
    </vt:vector>
  </HeadingPairs>
  <TitlesOfParts>
    <vt:vector size="108" baseType="lpstr">
      <vt:lpstr>Times New Roman</vt:lpstr>
      <vt:lpstr>Arial</vt:lpstr>
      <vt:lpstr>Arial Narrow</vt:lpstr>
      <vt:lpstr>Script</vt:lpstr>
      <vt:lpstr>Comic Sans MS</vt:lpstr>
      <vt:lpstr>Wingdings</vt:lpstr>
      <vt:lpstr>Calibri</vt:lpstr>
      <vt:lpstr>LectureTemplate</vt:lpstr>
      <vt:lpstr>Microsoft Office Excel Chart</vt:lpstr>
      <vt:lpstr>Role of epidemiology in public health</vt:lpstr>
      <vt:lpstr>Announcements</vt:lpstr>
      <vt:lpstr>PowerPoint Presentation</vt:lpstr>
      <vt:lpstr>I’m not tired anymore!</vt:lpstr>
      <vt:lpstr>Poor understanding of the patients perspective!!!</vt:lpstr>
      <vt:lpstr>Guilt by association!</vt:lpstr>
      <vt:lpstr>PowerPoint Presentation</vt:lpstr>
      <vt:lpstr>Plan for this lecture</vt:lpstr>
      <vt:lpstr>What are the goals of public health?</vt:lpstr>
      <vt:lpstr>What is the role of epidemiology in public health?</vt:lpstr>
      <vt:lpstr>Epidemiology in the 19th century – focus on acute infectious disease</vt:lpstr>
      <vt:lpstr>Epidemiology in the 20th century</vt:lpstr>
      <vt:lpstr>Expanding beyond the original rationale </vt:lpstr>
      <vt:lpstr>Epidemiology in the 20th century</vt:lpstr>
      <vt:lpstr>Some social forces </vt:lpstr>
      <vt:lpstr>Epidemiology in the 20th century</vt:lpstr>
      <vt:lpstr>Health promotion/disease prevention</vt:lpstr>
      <vt:lpstr>Growing pains</vt:lpstr>
      <vt:lpstr>Elephants in the room</vt:lpstr>
      <vt:lpstr>Prisoners of the proximate</vt:lpstr>
      <vt:lpstr>Epidemiology and public health</vt:lpstr>
      <vt:lpstr>Behavior affects health – Hate crimes</vt:lpstr>
      <vt:lpstr>Behavior affects health – peonage</vt:lpstr>
      <vt:lpstr>Behavior affects health – Trafficking and slavery</vt:lpstr>
      <vt:lpstr>Behavior toward others has  profound effects – domination</vt:lpstr>
      <vt:lpstr>Government behavior toward people</vt:lpstr>
      <vt:lpstr>Behavior toward women</vt:lpstr>
      <vt:lpstr>Mortality rate in children under 5 years of age by female net primary school enrolment</vt:lpstr>
      <vt:lpstr>World poverty and under-development affects health</vt:lpstr>
      <vt:lpstr>World Health Statistics 2010  – Life expectancy at birth (2008)</vt:lpstr>
      <vt:lpstr>Years of life lost (YLL) due to premature mortality, 2004</vt:lpstr>
      <vt:lpstr>World Health Statistics 2010 - HALE</vt:lpstr>
      <vt:lpstr>Mortality rate in children under 5</vt:lpstr>
      <vt:lpstr>Malnourished children</vt:lpstr>
      <vt:lpstr>World economic inequality</vt:lpstr>
      <vt:lpstr>The rich get richer and the poor get . . .</vt:lpstr>
      <vt:lpstr>Corporate behavioral pathogens</vt:lpstr>
      <vt:lpstr>What enables these behavioral pathogens?</vt:lpstr>
      <vt:lpstr>What fuels these activities?</vt:lpstr>
      <vt:lpstr>Is there a problem with this picture?</vt:lpstr>
      <vt:lpstr>Behavior toward the environment</vt:lpstr>
      <vt:lpstr>Costs of economic progress</vt:lpstr>
      <vt:lpstr>Urban health</vt:lpstr>
      <vt:lpstr>Urbanization</vt:lpstr>
      <vt:lpstr>Urbanization in the developing countries</vt:lpstr>
      <vt:lpstr>Species extinction Can we defy Nature’s end? Stuart L. Pimm et al., Science 21 Sept 2001;293:2207-8</vt:lpstr>
      <vt:lpstr>Standing at the edge of disaster</vt:lpstr>
      <vt:lpstr>What is the problem?</vt:lpstr>
      <vt:lpstr>Vision: The right to health</vt:lpstr>
      <vt:lpstr>Universal Declaration of Human Rights</vt:lpstr>
      <vt:lpstr>Millennium Development Goals</vt:lpstr>
      <vt:lpstr>The System: Adam Smith’s Invisible Hand</vt:lpstr>
      <vt:lpstr>The System: Private Prisons in the U.S.</vt:lpstr>
      <vt:lpstr>The System: Private Prisons in the U.S.</vt:lpstr>
      <vt:lpstr>Narrow awareness + distorted incentives</vt:lpstr>
      <vt:lpstr>Adam Smith’s Impartial Spectator</vt:lpstr>
      <vt:lpstr>Consciousness</vt:lpstr>
      <vt:lpstr>Epidemiologist calls for broader thinking</vt:lpstr>
      <vt:lpstr>“To err is human?”</vt:lpstr>
      <vt:lpstr>Optimism?</vt:lpstr>
      <vt:lpstr>Human tendencies</vt:lpstr>
      <vt:lpstr>Human tendencies</vt:lpstr>
      <vt:lpstr>Human tendencies</vt:lpstr>
      <vt:lpstr>Human tendencies</vt:lpstr>
      <vt:lpstr>Climate change is real – and urgent</vt:lpstr>
      <vt:lpstr>Climate change is real – and urgent</vt:lpstr>
      <vt:lpstr>Après moi, le déluge ‒ Louis XV</vt:lpstr>
      <vt:lpstr>Are academics a breed apart?</vt:lpstr>
      <vt:lpstr>Children can predict election results</vt:lpstr>
      <vt:lpstr>Red and blue thinking</vt:lpstr>
      <vt:lpstr>Attitudes and international terrorism</vt:lpstr>
      <vt:lpstr>Choice architecture</vt:lpstr>
      <vt:lpstr>Predicting affective reactions</vt:lpstr>
      <vt:lpstr>Evolution values cooperation</vt:lpstr>
      <vt:lpstr>Fairness in anonymous interactions</vt:lpstr>
      <vt:lpstr>Social behavior is mediated by neurotransmitters</vt:lpstr>
      <vt:lpstr>Neuropeptide oxytocin regulates parochial altruism in intergroup conflict among humans</vt:lpstr>
      <vt:lpstr>Chronic stress restructures the brain</vt:lpstr>
      <vt:lpstr>Genetic contribution to variation in cognitive function: an fMRI study in twins</vt:lpstr>
      <vt:lpstr>Can humanity be smarter?</vt:lpstr>
      <vt:lpstr>Early growth and development</vt:lpstr>
      <vt:lpstr>Brain changes from early abuse</vt:lpstr>
      <vt:lpstr>Under the influence of hormones</vt:lpstr>
      <vt:lpstr>Breast milk helps babies sleep – or not</vt:lpstr>
      <vt:lpstr>Intervention reduces risk behavior in youth at genetic risk</vt:lpstr>
      <vt:lpstr>Consumer consciousness</vt:lpstr>
      <vt:lpstr>Consumer consciousness – green economics</vt:lpstr>
      <vt:lpstr>Consumer consciousness – workers rights</vt:lpstr>
      <vt:lpstr>Consciousness of leaders</vt:lpstr>
      <vt:lpstr>Collective intelligence</vt:lpstr>
      <vt:lpstr>Complex systems and networks</vt:lpstr>
      <vt:lpstr>Evolution is still here</vt:lpstr>
      <vt:lpstr>Goals for public health</vt:lpstr>
      <vt:lpstr>Evolution and Intelligent Design</vt:lpstr>
      <vt:lpstr>Science of Creative of Intelligence</vt:lpstr>
      <vt:lpstr>Is this epidemiology?</vt:lpstr>
      <vt:lpstr>Why epidemiology?</vt:lpstr>
      <vt:lpstr>The role of epidemiology</vt:lpstr>
      <vt:lpstr>Thank you, gracias, obrigato, asante sana, merci, dhanyawad, vielen danke, kam-sa-ham-ni-da, imela</vt:lpstr>
    </vt:vector>
  </TitlesOfParts>
  <Manager>Department of Epidemiology</Manager>
  <Company>UNC School of Public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of epidemiology in public health</dc:title>
  <dc:subject>EPID 160, Principles of Epidemiology for Public Health</dc:subject>
  <dc:creator>Victor J. Schoenbach, vjs@unc.edu</dc:creator>
  <cp:keywords>epid160 conclusion epid in public health behavior environment</cp:keywords>
  <dc:description>11/19/2001, 12/3/2001 - recovery after incorrect DOS copies, 12/3-4/2001, 7/7/2002, 8/1/2002, 8/2/2005, 8/5/2002, 4/22/2003, 5/30/2003, 4/20/2004; correction of typo and updated URLs, 2/14/2022</dc:description>
  <cp:lastModifiedBy>Victor Schoenbach</cp:lastModifiedBy>
  <cp:revision>767</cp:revision>
  <cp:lastPrinted>2001-08-27T20:03:39Z</cp:lastPrinted>
  <dcterms:created xsi:type="dcterms:W3CDTF">2001-09-20T13:55:32Z</dcterms:created>
  <dcterms:modified xsi:type="dcterms:W3CDTF">2022-02-14T05:20:00Z</dcterms:modified>
</cp:coreProperties>
</file>