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  <p:sldMasterId id="2147483705" r:id="rId2"/>
  </p:sldMasterIdLst>
  <p:notesMasterIdLst>
    <p:notesMasterId r:id="rId37"/>
  </p:notesMasterIdLst>
  <p:handoutMasterIdLst>
    <p:handoutMasterId r:id="rId38"/>
  </p:handoutMasterIdLst>
  <p:sldIdLst>
    <p:sldId id="256" r:id="rId3"/>
    <p:sldId id="259" r:id="rId4"/>
    <p:sldId id="262" r:id="rId5"/>
    <p:sldId id="342" r:id="rId6"/>
    <p:sldId id="316" r:id="rId7"/>
    <p:sldId id="261" r:id="rId8"/>
    <p:sldId id="331" r:id="rId9"/>
    <p:sldId id="264" r:id="rId10"/>
    <p:sldId id="321" r:id="rId11"/>
    <p:sldId id="266" r:id="rId12"/>
    <p:sldId id="325" r:id="rId13"/>
    <p:sldId id="335" r:id="rId14"/>
    <p:sldId id="336" r:id="rId15"/>
    <p:sldId id="337" r:id="rId16"/>
    <p:sldId id="332" r:id="rId17"/>
    <p:sldId id="275" r:id="rId18"/>
    <p:sldId id="338" r:id="rId19"/>
    <p:sldId id="324" r:id="rId20"/>
    <p:sldId id="322" r:id="rId21"/>
    <p:sldId id="334" r:id="rId22"/>
    <p:sldId id="339" r:id="rId23"/>
    <p:sldId id="341" r:id="rId24"/>
    <p:sldId id="274" r:id="rId25"/>
    <p:sldId id="333" r:id="rId26"/>
    <p:sldId id="344" r:id="rId27"/>
    <p:sldId id="345" r:id="rId28"/>
    <p:sldId id="346" r:id="rId29"/>
    <p:sldId id="347" r:id="rId30"/>
    <p:sldId id="348" r:id="rId31"/>
    <p:sldId id="343" r:id="rId32"/>
    <p:sldId id="340" r:id="rId33"/>
    <p:sldId id="305" r:id="rId34"/>
    <p:sldId id="306" r:id="rId35"/>
    <p:sldId id="349" r:id="rId36"/>
  </p:sldIdLst>
  <p:sldSz cx="9144000" cy="6858000" type="screen4x3"/>
  <p:notesSz cx="7315200" cy="96012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CCFF"/>
    <a:srgbClr val="FFFF00"/>
    <a:srgbClr val="464847"/>
    <a:srgbClr val="E434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635" autoAdjust="0"/>
    <p:restoredTop sz="90977" autoAdjust="0"/>
  </p:normalViewPr>
  <p:slideViewPr>
    <p:cSldViewPr>
      <p:cViewPr varScale="1">
        <p:scale>
          <a:sx n="75" d="100"/>
          <a:sy n="75" d="100"/>
        </p:scale>
        <p:origin x="-594" y="-90"/>
      </p:cViewPr>
      <p:guideLst>
        <p:guide orient="horz" pos="2160"/>
        <p:guide orient="horz" pos="4128"/>
        <p:guide orient="horz" pos="4032"/>
        <p:guide orient="horz" pos="4176"/>
        <p:guide orient="horz" pos="3888"/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285DCF58-463F-44A5-A1D9-195D52294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7237850-DD90-43F0-BD30-FBF8E04D4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88A2F-07FE-4D28-98A0-C313A00D03D9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2BECB1-4209-4D0C-9611-EF7385F0DB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8211E2-4C31-4125-8CD1-78A3568E08C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A672C7-D407-450C-9126-DCA5B563B6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EB6F8C-421D-4D7A-BA0E-931D7B0B3BA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DAE57F-ECCA-4113-A4F8-E1C34F1DD28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E8A229-2378-4A22-AB3A-7BE4E237058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29ED3F-845D-4E10-A069-E3A69B6F13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CBDC2F-8B0C-4899-9C91-DE49263FFE0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FFA62-5271-430F-A456-9A76038F55B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D756F-1BD5-4ED7-A76A-623A354C61B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62E178-C0BA-4A5E-BD47-8FC890B261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hangingPunct="0">
              <a:defRPr/>
            </a:pPr>
            <a:fld id="{0F8E1A4B-F9B6-415B-B86B-3CAC8A04C280}" type="slidenum">
              <a:rPr lang="en-US" sz="1300">
                <a:ea typeface="ＭＳ Ｐゴシック" pitchFamily="48" charset="-128"/>
                <a:cs typeface="+mn-cs"/>
              </a:rPr>
              <a:pPr algn="r" eaLnBrk="0" hangingPunct="0">
                <a:defRPr/>
              </a:pPr>
              <a:t>20</a:t>
            </a:fld>
            <a:endParaRPr lang="en-US" sz="1300" dirty="0">
              <a:ea typeface="ＭＳ Ｐゴシック" pitchFamily="48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F67BBD-E28B-4596-8038-69884C0AB31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D8103E-1B68-4BDA-8F69-7A3453F2E4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6D7E72-FF23-4C77-815A-55108735385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hangingPunct="0">
              <a:defRPr/>
            </a:pPr>
            <a:fld id="{8635C07C-2C85-4F41-93AC-BAF543F239FB}" type="slidenum">
              <a:rPr lang="en-US" sz="1300">
                <a:ea typeface="ＭＳ Ｐゴシック" pitchFamily="48" charset="-128"/>
                <a:cs typeface="+mn-cs"/>
              </a:rPr>
              <a:pPr algn="r" eaLnBrk="0" hangingPunct="0">
                <a:defRPr/>
              </a:pPr>
              <a:t>24</a:t>
            </a:fld>
            <a:endParaRPr lang="en-US" sz="1300" dirty="0">
              <a:ea typeface="ＭＳ Ｐゴシック" pitchFamily="48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5CDF78-0294-4BC5-AD42-ADDE854DC5B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DD096B-EB4E-4865-ADA2-88E49A1DD6F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FF4A43-C4A6-4CA6-B140-18676545A098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AB3985-F6C7-4F47-BDA5-17B603E837A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BCF91C-F597-46AF-A91C-CCDB747A14A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A5DE27-84A2-4C11-BA27-C67B0CB294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hangingPunct="0">
              <a:defRPr/>
            </a:pPr>
            <a:fld id="{E0C4915A-E22C-4A91-8993-13A3BE266A4E}" type="slidenum">
              <a:rPr lang="en-US" sz="1300">
                <a:ea typeface="ＭＳ Ｐゴシック" pitchFamily="48" charset="-128"/>
                <a:cs typeface="+mn-cs"/>
              </a:rPr>
              <a:pPr algn="r" eaLnBrk="0" hangingPunct="0">
                <a:defRPr/>
              </a:pPr>
              <a:t>30</a:t>
            </a:fld>
            <a:endParaRPr lang="en-US" sz="1300" dirty="0">
              <a:ea typeface="ＭＳ Ｐゴシック" pitchFamily="48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hangingPunct="0">
              <a:defRPr/>
            </a:pPr>
            <a:fld id="{F9EECC0D-5C63-4FA5-992A-941183661EDF}" type="slidenum">
              <a:rPr lang="en-US" sz="1300">
                <a:ea typeface="ＭＳ Ｐゴシック" pitchFamily="48" charset="-128"/>
                <a:cs typeface="+mn-cs"/>
              </a:rPr>
              <a:pPr algn="r" eaLnBrk="0" hangingPunct="0">
                <a:defRPr/>
              </a:pPr>
              <a:t>31</a:t>
            </a:fld>
            <a:endParaRPr lang="en-US" sz="1300" dirty="0">
              <a:ea typeface="ＭＳ Ｐゴシック" pitchFamily="48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5A197F-90E1-4393-8528-A896CD8325C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2CE454-F334-4F4C-A6EB-EB514E4DAAD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D7540C-91F4-4DD8-8B68-AAE2D38F355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6FD6DD-D864-4544-970F-49F23B0F12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1F12AE-802A-4C47-B668-AA640C5184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71B04E-8889-4798-BD51-96F18A31CC7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A87BFA-36BD-451D-B675-501EE3DF68C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67116B-F1DB-40F1-83B7-0578D3E8132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5CFE3B-D568-4C1B-9D97-A2508CC78DB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4A94-9B98-4016-B8FE-4431D78AAEF3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61554-6E2E-4741-9DF7-0EBECEDB1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AB366-4C47-4CB7-BA81-F7B7A1E3FBC8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31FD5-0D43-4FA9-B2A1-460157599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C3C0E-8BF0-45B0-B632-0FC018E47188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0432-7B87-4557-93EF-CCBE5CF4B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91FDA-979B-4F51-9192-69FD6A49E205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FD790-8855-4DE3-BB58-CBF373509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D0BEC-8E9C-4F1C-BA31-7B4A08C540CE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E1309-0D74-4085-8AC6-544829B20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FD726-1E6A-451C-9406-0842217B54D4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75C94-C89A-4FC5-8D7E-D964DA582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6F29F-536E-4F06-A4D8-118AFBF958C8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0C8F5-CA09-4823-9934-786F5E09C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F7851-0C42-44AF-86BB-6C91A96F2CFE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C8D30-CEB2-40C8-83B6-1B3D36B48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B7C63-5644-4203-9950-A3FA5EF64E85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49BD-C87B-4A77-A83F-9CAA326FA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34E81-99C1-4A1C-A804-6FFE60E2FB0A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B4D19-1577-4E40-9781-32798A1F4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86605-C613-460A-8BE5-28D9740BA7E5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EFC0-2205-4082-BEDE-F8E9DD60E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5E619-BE6A-44CA-9F07-9D19A2967686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77B94-2A67-4F56-848C-213ADD993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13158-3711-45D8-99EA-5CF75CC78DBE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07CF3-499B-4D62-AB4E-4D9269532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91B9B-557B-4A1A-A1F6-8945E50F4BCC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4B97A-95C6-4272-8074-4DD765FC8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D656-B6F2-4E0D-B7CF-2B9B5A5441B9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FFC4-8B7B-4D82-B6EC-96DEE395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0CCA-810F-4242-92D4-D109AB1A3349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271F-F85A-4AEC-BDD5-943FEC69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A9A5E-A11D-4CD3-8A01-B5CF1D07DB6F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F439-76C8-49E4-9998-D61B1FD9F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02DA7-8BF4-4020-A40F-8470CD596EF8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FA1D2-E29F-4460-BB75-91BE2EC7E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38F88-5642-481C-A084-4457F281EF4E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0008B-14B5-4D3D-8536-E04C1B5C5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B0177-4E61-419F-ABC5-D574857A513C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0158D-FAA0-4C9F-8863-CE82C3131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4998A-E393-431D-9251-9A5963F8BF00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F495F-1DDC-45E8-9907-CE211119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B192-C8BF-4249-B212-DB8825C1F9E8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8A76A-31B6-4623-840B-B99B1EC3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61FE2-709B-4E71-B26E-BF78A2FF211D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ADB0A-2D04-4DBA-A884-948BBC567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14371-4626-491F-8D39-BD4B0A8F8E29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42010-D90F-40E9-8973-275D957DE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39EE4CC-32C0-46E8-A7D5-FB99F3E40696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9D40BBE-3EA7-4F3D-981C-B11CA8F7C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5" r:id="rId3"/>
    <p:sldLayoutId id="2147483714" r:id="rId4"/>
    <p:sldLayoutId id="2147483713" r:id="rId5"/>
    <p:sldLayoutId id="2147483712" r:id="rId6"/>
    <p:sldLayoutId id="2147483711" r:id="rId7"/>
    <p:sldLayoutId id="2147483710" r:id="rId8"/>
    <p:sldLayoutId id="2147483709" r:id="rId9"/>
    <p:sldLayoutId id="2147483708" r:id="rId10"/>
    <p:sldLayoutId id="214748370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505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9012E441-401A-454D-8292-7E5278A9EE9E}" type="datetimeFigureOut">
              <a:rPr lang="en-US"/>
              <a:pPr>
                <a:defRPr/>
              </a:pPr>
              <a:t>6/3/2011</a:t>
            </a:fld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C130825E-9F0D-490D-BEFF-032BCE518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  <p:sldLayoutId id="2147483719" r:id="rId12"/>
    <p:sldLayoutId id="2147483718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4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8153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E43424"/>
                </a:solidFill>
                <a:latin typeface="Verdana" pitchFamily="34" charset="0"/>
              </a:rPr>
              <a:t>Toward a Future of Good </a:t>
            </a:r>
          </a:p>
          <a:p>
            <a:pPr eaLnBrk="0" hangingPunct="0"/>
            <a:r>
              <a:rPr lang="en-US" sz="3200" dirty="0">
                <a:solidFill>
                  <a:srgbClr val="E43424"/>
                </a:solidFill>
                <a:latin typeface="Verdana" pitchFamily="34" charset="0"/>
              </a:rPr>
              <a:t>Health and Wellness: </a:t>
            </a:r>
            <a:r>
              <a:rPr lang="en-US" sz="3200" dirty="0">
                <a:latin typeface="Verdana" pitchFamily="34" charset="0"/>
              </a:rPr>
              <a:t>Inequities in American Indian and Alaska Native Health </a:t>
            </a:r>
          </a:p>
          <a:p>
            <a:pPr eaLnBrk="0" hangingPunct="0">
              <a:spcBef>
                <a:spcPct val="50000"/>
              </a:spcBef>
            </a:pPr>
            <a:endParaRPr lang="en-US" sz="1200" b="1" dirty="0">
              <a:solidFill>
                <a:srgbClr val="E43424"/>
              </a:solidFill>
              <a:latin typeface="Verdan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 dirty="0" smtClean="0">
                <a:latin typeface="Verdana" pitchFamily="34" charset="0"/>
              </a:rPr>
              <a:t>Jeffrey </a:t>
            </a:r>
            <a:r>
              <a:rPr lang="en-US" sz="1400" b="1" dirty="0">
                <a:latin typeface="Verdana" pitchFamily="34" charset="0"/>
              </a:rPr>
              <a:t>A. Henderson, MD, MPH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1" dirty="0">
                <a:latin typeface="Verdana" pitchFamily="34" charset="0"/>
              </a:rPr>
              <a:t>President &amp; CEO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1" dirty="0">
                <a:solidFill>
                  <a:srgbClr val="009900"/>
                </a:solidFill>
                <a:latin typeface="Verdana" pitchFamily="34" charset="0"/>
              </a:rPr>
              <a:t>Black Hills Center for American Indian Health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1" dirty="0">
                <a:solidFill>
                  <a:srgbClr val="009900"/>
                </a:solidFill>
                <a:latin typeface="Verdana" pitchFamily="34" charset="0"/>
              </a:rPr>
              <a:t>Rapid City, SD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E43424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5105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Presented at the 17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Annual Summer Public Health Research Videoconference on Minority Health, June 7, 2011, www.minority.unc.edu/institute/2011/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228600"/>
          <a:ext cx="9124950" cy="6457950"/>
        </p:xfrm>
        <a:graphic>
          <a:graphicData uri="http://schemas.openxmlformats.org/presentationml/2006/ole">
            <p:oleObj spid="_x0000_s3074" name="Slide" r:id="rId4" imgW="4492767" imgH="2994823" progId="PowerPoint.Slid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State and Contract Health Service Delivery Area (CHSDA) counties by IHS region</a:t>
            </a:r>
            <a:r>
              <a:rPr lang="en-US" sz="3200" smtClean="0"/>
              <a:t> </a:t>
            </a:r>
          </a:p>
        </p:txBody>
      </p:sp>
      <p:pic>
        <p:nvPicPr>
          <p:cNvPr id="55298" name="Picture 8" descr="nfig00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0" y="1776413"/>
            <a:ext cx="6248400" cy="433228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Cancer incidence rates, both sexes combined, CHSDA and all counties</a:t>
            </a:r>
          </a:p>
        </p:txBody>
      </p:sp>
      <p:graphicFrame>
        <p:nvGraphicFramePr>
          <p:cNvPr id="160857" name="Group 89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373880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 of Cancer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NHW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AIAN:NHW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CHSDA-All sites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368.4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475.9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Kidney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Stomach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Cervix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Liver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Gallbladder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All Co.-All sites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479.0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Incidence rates for AIAN vs. NHW </a:t>
            </a:r>
            <a:r>
              <a:rPr lang="en-US" sz="3100" i="1" smtClean="0"/>
              <a:t>males</a:t>
            </a:r>
            <a:r>
              <a:rPr lang="en-US" sz="3100" smtClean="0"/>
              <a:t> by IHS region, 1999-2004</a:t>
            </a:r>
          </a:p>
        </p:txBody>
      </p:sp>
      <p:graphicFrame>
        <p:nvGraphicFramePr>
          <p:cNvPr id="165011" name="Group 147"/>
          <p:cNvGraphicFramePr>
            <a:graphicFrameLocks noGrp="1"/>
          </p:cNvGraphicFramePr>
          <p:nvPr>
            <p:ph type="tbl" idx="1"/>
          </p:nvPr>
        </p:nvGraphicFramePr>
        <p:xfrm>
          <a:off x="566738" y="1752600"/>
          <a:ext cx="8001000" cy="4267204"/>
        </p:xfrm>
        <a:graphic>
          <a:graphicData uri="http://schemas.openxmlformats.org/drawingml/2006/table">
            <a:tbl>
              <a:tblPr/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NHW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All sit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414.6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549.2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636.1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538.7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573.4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156.7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Lung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69.6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Blad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NHL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Incidence rates for AIAN vs. NHW </a:t>
            </a:r>
            <a:r>
              <a:rPr lang="en-US" sz="3100" i="1" smtClean="0"/>
              <a:t>females</a:t>
            </a:r>
            <a:r>
              <a:rPr lang="en-US" sz="3100" smtClean="0"/>
              <a:t> by IHS region, 1999-2004</a:t>
            </a:r>
          </a:p>
        </p:txBody>
      </p:sp>
      <p:graphicFrame>
        <p:nvGraphicFramePr>
          <p:cNvPr id="167047" name="Group 135"/>
          <p:cNvGraphicFramePr>
            <a:graphicFrameLocks noGrp="1"/>
          </p:cNvGraphicFramePr>
          <p:nvPr>
            <p:ph type="tbl" idx="1"/>
          </p:nvPr>
        </p:nvGraphicFramePr>
        <p:xfrm>
          <a:off x="566738" y="1752600"/>
          <a:ext cx="8001000" cy="4267204"/>
        </p:xfrm>
        <a:graphic>
          <a:graphicData uri="http://schemas.openxmlformats.org/drawingml/2006/table">
            <a:tbl>
              <a:tblPr/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NHW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All sit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424.0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471.1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440.9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295.1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Breas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134.9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Lung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39.7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Uteru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NHL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Ovary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Pancr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AIAN Total Mortality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idx="1"/>
          </p:nvPr>
        </p:nvGraphicFramePr>
        <p:xfrm>
          <a:off x="566738" y="1752600"/>
          <a:ext cx="8001000" cy="4267200"/>
        </p:xfrm>
        <a:graphic>
          <a:graphicData uri="http://schemas.openxmlformats.org/presentationml/2006/ole">
            <p:oleObj spid="_x0000_s7170" name="Chart" r:id="rId4" imgW="7772435" imgH="4114800" progId="MSGraph.Chart.8">
              <p:embed followColorScheme="full"/>
            </p:oleObj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90800" y="6172200"/>
            <a:ext cx="3124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777777"/>
                </a:solidFill>
              </a:rPr>
              <a:t>NEJM 353;18 Nov 3 2005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3"/>
          <p:cNvSpPr>
            <a:spLocks noGrp="1"/>
          </p:cNvSpPr>
          <p:nvPr>
            <p:ph type="title" idx="4294967295"/>
          </p:nvPr>
        </p:nvSpPr>
        <p:spPr>
          <a:xfrm>
            <a:off x="685800" y="2667000"/>
            <a:ext cx="7772400" cy="1066800"/>
          </a:xfrm>
        </p:spPr>
        <p:txBody>
          <a:bodyPr anchor="ctr"/>
          <a:lstStyle/>
          <a:p>
            <a:pPr eaLnBrk="1" hangingPunct="1"/>
            <a:r>
              <a:rPr lang="en-US" smtClean="0"/>
              <a:t>Why do these inequities exist?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A multilevel model of disease causation</a:t>
            </a:r>
          </a:p>
        </p:txBody>
      </p:sp>
      <p:pic>
        <p:nvPicPr>
          <p:cNvPr id="68610" name="Picture 6" descr="multilevel model of disease causatio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1789113"/>
            <a:ext cx="5715000" cy="4259262"/>
          </a:xfrm>
        </p:spPr>
      </p:pic>
      <p:sp>
        <p:nvSpPr>
          <p:cNvPr id="68611" name="Text Box 7"/>
          <p:cNvSpPr txBox="1">
            <a:spLocks noChangeArrowheads="1"/>
          </p:cNvSpPr>
          <p:nvPr/>
        </p:nvSpPr>
        <p:spPr bwMode="auto">
          <a:xfrm>
            <a:off x="609600" y="6248400"/>
            <a:ext cx="6934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Kaplan GA, Upstream approaches to reducing socioeconomic inequalities in health, </a:t>
            </a:r>
            <a:r>
              <a:rPr lang="en-US" sz="1400" i="1"/>
              <a:t>Rev Bras Epidemiol</a:t>
            </a:r>
            <a:r>
              <a:rPr lang="en-US" sz="1400"/>
              <a:t> 2002; 5(Supl 1):18-27.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Percent of persons who self-report as AIAN within counties</a:t>
            </a:r>
          </a:p>
        </p:txBody>
      </p:sp>
      <p:pic>
        <p:nvPicPr>
          <p:cNvPr id="70658" name="Picture 6" descr="AIAN popbycount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898650"/>
            <a:ext cx="6553200" cy="43815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Percent of persons within counties living in poverty</a:t>
            </a:r>
          </a:p>
        </p:txBody>
      </p:sp>
      <p:pic>
        <p:nvPicPr>
          <p:cNvPr id="72706" name="Picture 15" descr="topocide_cdc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0" y="1752600"/>
            <a:ext cx="5791200" cy="447833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457200"/>
            <a:ext cx="8001000" cy="990600"/>
          </a:xfrm>
        </p:spPr>
        <p:txBody>
          <a:bodyPr anchor="ctr"/>
          <a:lstStyle/>
          <a:p>
            <a:pPr eaLnBrk="1" hangingPunct="1"/>
            <a:r>
              <a:rPr lang="en-US" smtClean="0"/>
              <a:t>Presentation 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600" smtClean="0"/>
              <a:t>What are some prominent inequities in American Indian/Alaska Native health? </a:t>
            </a:r>
          </a:p>
          <a:p>
            <a:pPr eaLnBrk="1" hangingPunct="1"/>
            <a:r>
              <a:rPr lang="en-US" sz="2600" smtClean="0"/>
              <a:t>Why do these inequities exist?</a:t>
            </a:r>
          </a:p>
          <a:p>
            <a:pPr eaLnBrk="1" hangingPunct="1"/>
            <a:r>
              <a:rPr lang="en-US" sz="2600" smtClean="0"/>
              <a:t>What’s been done, or can be done about them?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Top 10 poorest counties in America, 2000 US Census</a:t>
            </a:r>
          </a:p>
        </p:txBody>
      </p:sp>
      <p:sp>
        <p:nvSpPr>
          <p:cNvPr id="74754" name="Content Placeholder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Buffalo Co., SD</a:t>
            </a:r>
          </a:p>
          <a:p>
            <a:pPr eaLnBrk="1" hangingPunct="1"/>
            <a:r>
              <a:rPr lang="en-US" sz="2200" smtClean="0"/>
              <a:t>Shannon Co., SD</a:t>
            </a:r>
          </a:p>
          <a:p>
            <a:pPr eaLnBrk="1" hangingPunct="1"/>
            <a:r>
              <a:rPr lang="en-US" sz="2200" smtClean="0"/>
              <a:t>Starr Co., TX </a:t>
            </a:r>
          </a:p>
          <a:p>
            <a:pPr eaLnBrk="1" hangingPunct="1"/>
            <a:r>
              <a:rPr lang="en-US" sz="2200" smtClean="0"/>
              <a:t>Ziebach Co., SD</a:t>
            </a:r>
          </a:p>
          <a:p>
            <a:pPr eaLnBrk="1" hangingPunct="1"/>
            <a:r>
              <a:rPr lang="en-US" sz="2200" smtClean="0"/>
              <a:t>Todd Co., SD</a:t>
            </a:r>
          </a:p>
          <a:p>
            <a:pPr eaLnBrk="1" hangingPunct="1"/>
            <a:r>
              <a:rPr lang="en-US" sz="2200" smtClean="0"/>
              <a:t>Sioux Co., ND</a:t>
            </a:r>
          </a:p>
          <a:p>
            <a:pPr eaLnBrk="1" hangingPunct="1"/>
            <a:r>
              <a:rPr lang="en-US" sz="2200" smtClean="0"/>
              <a:t>Corson Co., SD</a:t>
            </a:r>
          </a:p>
          <a:p>
            <a:pPr eaLnBrk="1" hangingPunct="1"/>
            <a:r>
              <a:rPr lang="en-US" sz="2200" smtClean="0"/>
              <a:t>Wade Hampton, AK</a:t>
            </a:r>
          </a:p>
          <a:p>
            <a:pPr eaLnBrk="1" hangingPunct="1"/>
            <a:r>
              <a:rPr lang="en-US" sz="2200" smtClean="0"/>
              <a:t>Maverick Co., TX</a:t>
            </a:r>
          </a:p>
          <a:p>
            <a:pPr eaLnBrk="1" hangingPunct="1"/>
            <a:r>
              <a:rPr lang="en-US" sz="2200" smtClean="0"/>
              <a:t>Apache Co., AZ</a:t>
            </a:r>
          </a:p>
          <a:p>
            <a:pPr eaLnBrk="1" hangingPunct="1"/>
            <a:endParaRPr lang="en-US" sz="2200" smtClean="0"/>
          </a:p>
        </p:txBody>
      </p:sp>
      <p:sp>
        <p:nvSpPr>
          <p:cNvPr id="7475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$5213</a:t>
            </a:r>
          </a:p>
          <a:p>
            <a:pPr eaLnBrk="1" hangingPunct="1"/>
            <a:r>
              <a:rPr lang="en-US" sz="2200" smtClean="0"/>
              <a:t>$6286</a:t>
            </a:r>
          </a:p>
          <a:p>
            <a:pPr eaLnBrk="1" hangingPunct="1"/>
            <a:r>
              <a:rPr lang="en-US" sz="2200" smtClean="0"/>
              <a:t>$7069 </a:t>
            </a:r>
          </a:p>
          <a:p>
            <a:pPr eaLnBrk="1" hangingPunct="1"/>
            <a:r>
              <a:rPr lang="en-US" sz="2200" smtClean="0"/>
              <a:t>$7463</a:t>
            </a:r>
          </a:p>
          <a:p>
            <a:pPr eaLnBrk="1" hangingPunct="1"/>
            <a:r>
              <a:rPr lang="en-US" sz="2200" smtClean="0"/>
              <a:t>$7714</a:t>
            </a:r>
          </a:p>
          <a:p>
            <a:pPr eaLnBrk="1" hangingPunct="1"/>
            <a:r>
              <a:rPr lang="en-US" sz="2200" smtClean="0"/>
              <a:t>$7731</a:t>
            </a:r>
          </a:p>
          <a:p>
            <a:pPr eaLnBrk="1" hangingPunct="1"/>
            <a:r>
              <a:rPr lang="en-US" sz="2200" smtClean="0"/>
              <a:t>$8615</a:t>
            </a:r>
          </a:p>
          <a:p>
            <a:pPr eaLnBrk="1" hangingPunct="1"/>
            <a:r>
              <a:rPr lang="en-US" sz="2200" smtClean="0"/>
              <a:t>$8717</a:t>
            </a:r>
          </a:p>
          <a:p>
            <a:pPr eaLnBrk="1" hangingPunct="1"/>
            <a:r>
              <a:rPr lang="en-US" sz="2200" smtClean="0"/>
              <a:t>$8758</a:t>
            </a:r>
          </a:p>
          <a:p>
            <a:pPr eaLnBrk="1" hangingPunct="1"/>
            <a:r>
              <a:rPr lang="en-US" sz="2200" smtClean="0"/>
              <a:t>$8986</a:t>
            </a:r>
          </a:p>
          <a:p>
            <a:pPr eaLnBrk="1" hangingPunct="1"/>
            <a:endParaRPr lang="en-US" sz="2200" smtClean="0"/>
          </a:p>
        </p:txBody>
      </p:sp>
      <p:sp>
        <p:nvSpPr>
          <p:cNvPr id="74756" name="Text Box 5"/>
          <p:cNvSpPr txBox="1">
            <a:spLocks noChangeArrowheads="1"/>
          </p:cNvSpPr>
          <p:nvPr/>
        </p:nvSpPr>
        <p:spPr bwMode="auto">
          <a:xfrm>
            <a:off x="609600" y="62484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United States mean - $21,587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Association between household income and risk of death</a:t>
            </a:r>
          </a:p>
        </p:txBody>
      </p:sp>
      <p:pic>
        <p:nvPicPr>
          <p:cNvPr id="76802" name="Picture 6" descr="risk of death by incom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00250" y="1754188"/>
            <a:ext cx="5314950" cy="44180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3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3800" smtClean="0"/>
              <a:t>AIAN Health Behaviors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574675"/>
            <a:ext cx="8001000" cy="949325"/>
          </a:xfrm>
        </p:spPr>
        <p:txBody>
          <a:bodyPr anchor="ctr"/>
          <a:lstStyle/>
          <a:p>
            <a:pPr eaLnBrk="1" hangingPunct="1"/>
            <a:r>
              <a:rPr lang="en-US" smtClean="0"/>
              <a:t>Healthcare Expenditures</a:t>
            </a:r>
            <a:br>
              <a:rPr lang="en-US" smtClean="0"/>
            </a:br>
            <a:r>
              <a:rPr lang="en-US" sz="1700" smtClean="0">
                <a:solidFill>
                  <a:schemeClr val="accent1"/>
                </a:solidFill>
              </a:rPr>
              <a:t>Access</a:t>
            </a:r>
            <a:endParaRPr lang="en-US" smtClean="0">
              <a:solidFill>
                <a:schemeClr val="accent1"/>
              </a:solidFill>
            </a:endParaRPr>
          </a:p>
        </p:txBody>
      </p:sp>
      <p:graphicFrame>
        <p:nvGraphicFramePr>
          <p:cNvPr id="819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685800" y="2057400"/>
          <a:ext cx="7772400" cy="4114800"/>
        </p:xfrm>
        <a:graphic>
          <a:graphicData uri="http://schemas.openxmlformats.org/presentationml/2006/ole">
            <p:oleObj spid="_x0000_s8194" r:id="rId4" imgW="7773074" imgH="4115157" progId="Excel.Sheet.8">
              <p:embed/>
            </p:oleObj>
          </a:graphicData>
        </a:graphic>
      </p:graphicFrame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590800" y="6019800"/>
            <a:ext cx="3124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2"/>
                </a:solidFill>
              </a:rPr>
              <a:t>NEJM 353;18 Nov 3 2005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3"/>
          <p:cNvSpPr>
            <a:spLocks noGrp="1"/>
          </p:cNvSpPr>
          <p:nvPr>
            <p:ph type="title" idx="4294967295"/>
          </p:nvPr>
        </p:nvSpPr>
        <p:spPr>
          <a:xfrm>
            <a:off x="685800" y="1066800"/>
            <a:ext cx="7772400" cy="1066800"/>
          </a:xfrm>
        </p:spPr>
        <p:txBody>
          <a:bodyPr anchor="ctr"/>
          <a:lstStyle/>
          <a:p>
            <a:pPr eaLnBrk="1" hangingPunct="1"/>
            <a:r>
              <a:rPr lang="en-US" smtClean="0"/>
              <a:t>What’s been/being done?</a:t>
            </a:r>
            <a:br>
              <a:rPr lang="en-US" smtClean="0"/>
            </a:br>
            <a:endParaRPr lang="en-US" smtClean="0"/>
          </a:p>
        </p:txBody>
      </p:sp>
      <p:sp>
        <p:nvSpPr>
          <p:cNvPr id="34819" name="Content Placeholder 4"/>
          <p:cNvSpPr>
            <a:spLocks noGrp="1"/>
          </p:cNvSpPr>
          <p:nvPr>
            <p:ph idx="4294967295"/>
          </p:nvPr>
        </p:nvSpPr>
        <p:spPr>
          <a:xfrm>
            <a:off x="862013" y="2111375"/>
            <a:ext cx="7558087" cy="3873500"/>
          </a:xfrm>
        </p:spPr>
        <p:txBody>
          <a:bodyPr/>
          <a:lstStyle/>
          <a:p>
            <a:pPr eaLnBrk="1" hangingPunct="1"/>
            <a:r>
              <a:rPr lang="en-US" smtClean="0"/>
              <a:t>Varied BHCAIH Efforts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smBHCAI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0"/>
            <a:ext cx="89154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>
                <a:solidFill>
                  <a:schemeClr val="tx1"/>
                </a:solidFill>
              </a:rPr>
              <a:t>Black Hills Center for American Indian Health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smtClean="0"/>
          </a:p>
          <a:p>
            <a:r>
              <a:rPr lang="en-US" sz="2400" smtClean="0"/>
              <a:t>Community-based 501 (c)(3) organization</a:t>
            </a:r>
          </a:p>
          <a:p>
            <a:r>
              <a:rPr lang="en-US" sz="2400" smtClean="0"/>
              <a:t>Founded in 1998</a:t>
            </a:r>
          </a:p>
          <a:p>
            <a:r>
              <a:rPr lang="en-US" sz="2400" smtClean="0"/>
              <a:t>To conduct activities that will lead to the enhanced wellness of American Indian peoples, communities, and tribes</a:t>
            </a:r>
          </a:p>
          <a:p>
            <a:r>
              <a:rPr lang="en-US" sz="2400" smtClean="0"/>
              <a:t>Research, Service, Education, and Philanthropy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>
                <a:solidFill>
                  <a:schemeClr val="tx1"/>
                </a:solidFill>
              </a:rPr>
              <a:t>Black Hills Center for American Indian Health</a:t>
            </a:r>
            <a:r>
              <a:rPr lang="en-US" sz="2800" b="1" smtClean="0">
                <a:solidFill>
                  <a:srgbClr val="FFFF66"/>
                </a:solidFill>
              </a:rPr>
              <a:t/>
            </a:r>
            <a:br>
              <a:rPr lang="en-US" sz="2800" b="1" smtClean="0">
                <a:solidFill>
                  <a:srgbClr val="FFFF66"/>
                </a:solidFill>
              </a:rPr>
            </a:br>
            <a:r>
              <a:rPr lang="en-US" sz="2000" b="1" i="1" smtClean="0">
                <a:solidFill>
                  <a:srgbClr val="FF0000"/>
                </a:solidFill>
              </a:rPr>
              <a:t>Research Portfolio</a:t>
            </a:r>
            <a:endParaRPr lang="en-US" sz="2000" b="1" smtClean="0">
              <a:solidFill>
                <a:srgbClr val="FFFF66"/>
              </a:solidFill>
            </a:endParaRP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400" smtClean="0">
                <a:solidFill>
                  <a:srgbClr val="009900"/>
                </a:solidFill>
              </a:rPr>
              <a:t>Currently home to 6 peer-reviewed health research grants and contracts totaling $9 million (historical: 32 and over $20 million)</a:t>
            </a:r>
          </a:p>
          <a:p>
            <a:pPr marL="609600" indent="-609600">
              <a:buFontTx/>
              <a:buAutoNum type="arabicPeriod"/>
            </a:pPr>
            <a:endParaRPr lang="en-US" sz="1200" smtClean="0"/>
          </a:p>
          <a:p>
            <a:pPr marL="609600" indent="-609600">
              <a:buFontTx/>
              <a:buAutoNum type="arabicPeriod"/>
            </a:pPr>
            <a:r>
              <a:rPr lang="en-US" sz="2400" smtClean="0"/>
              <a:t>Collaborative to Improve Native Cancer Outcomes (CINCO) CPHHD P50 – NIH/NCI</a:t>
            </a:r>
          </a:p>
          <a:p>
            <a:pPr marL="609600" indent="-609600">
              <a:buFontTx/>
              <a:buAutoNum type="arabicPeriod"/>
            </a:pPr>
            <a:r>
              <a:rPr lang="en-US" sz="2400" smtClean="0"/>
              <a:t>Native People for Cancer Control Community Networks Program – NIH/NCI</a:t>
            </a:r>
          </a:p>
          <a:p>
            <a:pPr marL="609600" indent="-609600">
              <a:buFontTx/>
              <a:buAutoNum type="arabicPeriod"/>
            </a:pPr>
            <a:r>
              <a:rPr lang="en-US" sz="2400" smtClean="0"/>
              <a:t>Native American Research Centers for Health: Lakota Center for Health Research – NIH/NIGMS/IHS</a:t>
            </a:r>
          </a:p>
          <a:p>
            <a:pPr marL="609600" indent="-609600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>
                <a:solidFill>
                  <a:schemeClr val="tx1"/>
                </a:solidFill>
              </a:rPr>
              <a:t>Black Hills Center for American Indian Health</a:t>
            </a:r>
            <a:r>
              <a:rPr lang="en-US" sz="2800" b="1" smtClean="0">
                <a:solidFill>
                  <a:srgbClr val="FFFF66"/>
                </a:solidFill>
              </a:rPr>
              <a:t/>
            </a:r>
            <a:br>
              <a:rPr lang="en-US" sz="2800" b="1" smtClean="0">
                <a:solidFill>
                  <a:srgbClr val="FFFF66"/>
                </a:solidFill>
              </a:rPr>
            </a:br>
            <a:r>
              <a:rPr lang="en-US" sz="2000" b="1" i="1" smtClean="0">
                <a:solidFill>
                  <a:srgbClr val="FF0000"/>
                </a:solidFill>
              </a:rPr>
              <a:t>Research Portfolio</a:t>
            </a:r>
            <a:endParaRPr lang="en-US" sz="2000" b="1" smtClean="0">
              <a:solidFill>
                <a:srgbClr val="FFFF66"/>
              </a:solidFill>
            </a:endParaRP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US" sz="2800" smtClean="0"/>
              <a:t>Southwest Navajo Tobacco Education and Prevention Project (SNTEPP)– CDC/RWJ/ARNF/AZ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Lakota Oyate Wicozani Pi Kte RCT – NIH/NHLBI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The experience of chest pain among the Lakota pilot project – NIH/NCMHD</a:t>
            </a:r>
          </a:p>
          <a:p>
            <a:pPr marL="609600" indent="-609600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>
                <a:solidFill>
                  <a:schemeClr val="tx1"/>
                </a:solidFill>
              </a:rPr>
              <a:t>Black Hills Center for American Indian Health</a:t>
            </a:r>
            <a:r>
              <a:rPr lang="en-US" sz="2800" b="1" smtClean="0">
                <a:solidFill>
                  <a:srgbClr val="FFFF66"/>
                </a:solidFill>
              </a:rPr>
              <a:t/>
            </a:r>
            <a:br>
              <a:rPr lang="en-US" sz="2800" b="1" smtClean="0">
                <a:solidFill>
                  <a:srgbClr val="FFFF66"/>
                </a:solidFill>
              </a:rPr>
            </a:br>
            <a:r>
              <a:rPr lang="en-US" sz="2000" b="1" i="1" smtClean="0">
                <a:solidFill>
                  <a:srgbClr val="FF0000"/>
                </a:solidFill>
              </a:rPr>
              <a:t>Research Portfolio - Results</a:t>
            </a:r>
            <a:endParaRPr lang="en-US" sz="2000" b="1" smtClean="0">
              <a:solidFill>
                <a:srgbClr val="FFFF66"/>
              </a:solidFill>
            </a:endParaRP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400" smtClean="0"/>
              <a:t>BHCAIH has consented more than 8,000 American Indians into its various studies in the past 8 years</a:t>
            </a:r>
          </a:p>
          <a:p>
            <a:pPr marL="609600" indent="-609600"/>
            <a:r>
              <a:rPr lang="en-US" sz="2400" smtClean="0"/>
              <a:t>Injected more than $5 million directly into impoverished Native communities</a:t>
            </a:r>
          </a:p>
          <a:p>
            <a:pPr marL="609600" indent="-609600"/>
            <a:r>
              <a:rPr lang="en-US" sz="2400" smtClean="0"/>
              <a:t>Directly or indirectly hired more than 40 tribal members to work on our varied projects</a:t>
            </a:r>
          </a:p>
          <a:p>
            <a:pPr marL="609600" indent="-609600"/>
            <a:r>
              <a:rPr lang="en-US" sz="2400" smtClean="0"/>
              <a:t>36 scientific publications and 4 book chapters </a:t>
            </a:r>
          </a:p>
          <a:p>
            <a:pPr marL="609600" indent="-609600" algn="ctr">
              <a:buFontTx/>
              <a:buNone/>
            </a:pPr>
            <a:endParaRPr lang="en-US" sz="2400" i="1" smtClean="0"/>
          </a:p>
          <a:p>
            <a:pPr marL="609600" indent="-609600"/>
            <a:endParaRPr 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Acknowledgements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 Heart Study</a:t>
            </a:r>
          </a:p>
          <a:p>
            <a:pPr eaLnBrk="1" hangingPunct="1"/>
            <a:r>
              <a:rPr lang="en-US" smtClean="0"/>
              <a:t>Stop Atherosclerosis in Native Diabetics Study (SANDS)</a:t>
            </a:r>
          </a:p>
          <a:p>
            <a:pPr eaLnBrk="1" hangingPunct="1"/>
            <a:r>
              <a:rPr lang="en-US" smtClean="0"/>
              <a:t>National Heart, Lung and Blood Institute</a:t>
            </a:r>
          </a:p>
          <a:p>
            <a:pPr eaLnBrk="1" hangingPunct="1"/>
            <a:r>
              <a:rPr lang="en-US" smtClean="0"/>
              <a:t>Dr. Patricia Nez Henderson</a:t>
            </a:r>
          </a:p>
          <a:p>
            <a:pPr eaLnBrk="1" hangingPunct="1">
              <a:buFont typeface="Wingdings" pitchFamily="2" charset="2"/>
              <a:buNone/>
            </a:pPr>
            <a:endParaRPr lang="en-US" sz="2100" smtClean="0">
              <a:solidFill>
                <a:srgbClr val="0099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100" smtClean="0">
                <a:solidFill>
                  <a:srgbClr val="009900"/>
                </a:solidFill>
              </a:rPr>
              <a:t>No Financial Conflicts</a:t>
            </a:r>
          </a:p>
          <a:p>
            <a:pPr eaLnBrk="1" hangingPunct="1"/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3"/>
          <p:cNvSpPr>
            <a:spLocks noGrp="1"/>
          </p:cNvSpPr>
          <p:nvPr>
            <p:ph type="title" idx="4294967295"/>
          </p:nvPr>
        </p:nvSpPr>
        <p:spPr>
          <a:xfrm>
            <a:off x="685800" y="1066800"/>
            <a:ext cx="7772400" cy="1066800"/>
          </a:xfrm>
        </p:spPr>
        <p:txBody>
          <a:bodyPr anchor="ctr"/>
          <a:lstStyle/>
          <a:p>
            <a:pPr eaLnBrk="1" hangingPunct="1"/>
            <a:r>
              <a:rPr lang="en-US" smtClean="0"/>
              <a:t>What’s been/being done?</a:t>
            </a:r>
            <a:br>
              <a:rPr lang="en-US" smtClean="0"/>
            </a:br>
            <a:endParaRPr lang="en-US" smtClean="0"/>
          </a:p>
        </p:txBody>
      </p:sp>
      <p:sp>
        <p:nvSpPr>
          <p:cNvPr id="34819" name="Content Placeholder 4"/>
          <p:cNvSpPr>
            <a:spLocks noGrp="1"/>
          </p:cNvSpPr>
          <p:nvPr>
            <p:ph idx="4294967295"/>
          </p:nvPr>
        </p:nvSpPr>
        <p:spPr>
          <a:xfrm>
            <a:off x="862013" y="2111375"/>
            <a:ext cx="7558087" cy="38735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Varied BHCAIH Efforts</a:t>
            </a:r>
          </a:p>
          <a:p>
            <a:pPr eaLnBrk="1" hangingPunct="1">
              <a:defRPr/>
            </a:pPr>
            <a:r>
              <a:rPr lang="en-US" dirty="0" smtClean="0"/>
              <a:t>SHS CVD Risk Prediction Model</a:t>
            </a:r>
          </a:p>
          <a:p>
            <a:pPr eaLnBrk="1" hangingPunct="1">
              <a:defRPr/>
            </a:pPr>
            <a:r>
              <a:rPr lang="en-US" dirty="0" smtClean="0"/>
              <a:t>Stop Atherosclerosis in Native Diabetics Study (SANDS)</a:t>
            </a:r>
          </a:p>
          <a:p>
            <a:pPr eaLnBrk="1" hangingPunct="1">
              <a:defRPr/>
            </a:pPr>
            <a:r>
              <a:rPr lang="en-US" dirty="0" smtClean="0"/>
              <a:t>Special Diabetes Program for Indians Competitive Grant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3"/>
          <p:cNvSpPr>
            <a:spLocks noGrp="1"/>
          </p:cNvSpPr>
          <p:nvPr>
            <p:ph type="title" idx="4294967295"/>
          </p:nvPr>
        </p:nvSpPr>
        <p:spPr>
          <a:xfrm>
            <a:off x="685800" y="1066800"/>
            <a:ext cx="7772400" cy="1066800"/>
          </a:xfrm>
        </p:spPr>
        <p:txBody>
          <a:bodyPr anchor="ctr"/>
          <a:lstStyle/>
          <a:p>
            <a:pPr eaLnBrk="1" hangingPunct="1"/>
            <a:r>
              <a:rPr lang="en-US" smtClean="0"/>
              <a:t>What’s been/being done?</a:t>
            </a:r>
            <a:br>
              <a:rPr lang="en-US" smtClean="0"/>
            </a:br>
            <a:endParaRPr lang="en-US" smtClean="0"/>
          </a:p>
        </p:txBody>
      </p:sp>
      <p:sp>
        <p:nvSpPr>
          <p:cNvPr id="35843" name="Content Placeholder 4"/>
          <p:cNvSpPr>
            <a:spLocks noGrp="1"/>
          </p:cNvSpPr>
          <p:nvPr>
            <p:ph idx="4294967295"/>
          </p:nvPr>
        </p:nvSpPr>
        <p:spPr>
          <a:xfrm>
            <a:off x="862013" y="2111375"/>
            <a:ext cx="7558087" cy="3873500"/>
          </a:xfrm>
        </p:spPr>
        <p:txBody>
          <a:bodyPr/>
          <a:lstStyle/>
          <a:p>
            <a:pPr eaLnBrk="1" hangingPunct="1"/>
            <a:r>
              <a:rPr lang="en-US" smtClean="0"/>
              <a:t>Community-based interventions to lower CVD risk among AIANs (NHLBI)</a:t>
            </a:r>
          </a:p>
          <a:p>
            <a:pPr eaLnBrk="1" hangingPunct="1"/>
            <a:r>
              <a:rPr lang="en-US" smtClean="0"/>
              <a:t>Economic Development</a:t>
            </a:r>
          </a:p>
          <a:p>
            <a:pPr eaLnBrk="1" hangingPunct="1"/>
            <a:r>
              <a:rPr lang="en-US" smtClean="0"/>
              <a:t>Casino gaming</a:t>
            </a:r>
          </a:p>
          <a:p>
            <a:pPr eaLnBrk="1" hangingPunct="1"/>
            <a:r>
              <a:rPr lang="en-US" smtClean="0"/>
              <a:t>Increasing # of interventions</a:t>
            </a:r>
          </a:p>
          <a:p>
            <a:pPr eaLnBrk="1" hangingPunct="1"/>
            <a:r>
              <a:rPr lang="en-US" smtClean="0"/>
              <a:t>Fitful advances in tribal sovereignty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647700"/>
            <a:ext cx="8001000" cy="952500"/>
          </a:xfrm>
        </p:spPr>
        <p:txBody>
          <a:bodyPr anchor="ctr"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American Indians and Alaska Natives experience a number of health inequities</a:t>
            </a:r>
          </a:p>
          <a:p>
            <a:pPr eaLnBrk="1" hangingPunct="1"/>
            <a:r>
              <a:rPr lang="en-US" sz="2600" smtClean="0"/>
              <a:t>These inequities often have long-established histories</a:t>
            </a:r>
          </a:p>
          <a:p>
            <a:pPr eaLnBrk="1" hangingPunct="1">
              <a:spcBef>
                <a:spcPct val="0"/>
              </a:spcBef>
            </a:pPr>
            <a:r>
              <a:rPr lang="en-US" sz="2600" smtClean="0"/>
              <a:t>Social inequities have a profound impact on health status</a:t>
            </a:r>
          </a:p>
          <a:p>
            <a:pPr eaLnBrk="1" hangingPunct="1">
              <a:spcBef>
                <a:spcPct val="0"/>
              </a:spcBef>
            </a:pPr>
            <a:r>
              <a:rPr lang="en-US" sz="2600" smtClean="0"/>
              <a:t>It is likely that improvements in social condition, more than anything else, will begin to alleviate inequities in health</a:t>
            </a:r>
            <a:endParaRPr lang="en-US" sz="21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848600" cy="990600"/>
          </a:xfrm>
        </p:spPr>
        <p:txBody>
          <a:bodyPr anchor="ctr"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600" smtClean="0"/>
              <a:t>Tribal/community, clinical, and national leadership and governmental financial support are essential</a:t>
            </a:r>
          </a:p>
          <a:p>
            <a:pPr eaLnBrk="1" hangingPunct="1">
              <a:spcBef>
                <a:spcPct val="0"/>
              </a:spcBef>
            </a:pPr>
            <a:r>
              <a:rPr lang="en-US" sz="2600" smtClean="0"/>
              <a:t>Further research is needed to determine effective preventive interventions </a:t>
            </a:r>
          </a:p>
          <a:p>
            <a:pPr eaLnBrk="1" hangingPunct="1">
              <a:spcBef>
                <a:spcPct val="0"/>
              </a:spcBef>
            </a:pPr>
            <a:r>
              <a:rPr lang="en-US" sz="2600" smtClean="0"/>
              <a:t>Successful interventions need to be replicated and/or scaled up</a:t>
            </a:r>
          </a:p>
          <a:p>
            <a:pPr eaLnBrk="1" hangingPunct="1">
              <a:spcBef>
                <a:spcPct val="0"/>
              </a:spcBef>
            </a:pPr>
            <a:r>
              <a:rPr lang="en-US" sz="2600" smtClean="0"/>
              <a:t>Ongoing surveillance of behaviors and conditions is essential to gauge progress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>
                <a:solidFill>
                  <a:schemeClr val="tx1"/>
                </a:solidFill>
              </a:rPr>
              <a:t>CONTACT INFORMATION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/>
              <a:t>Jeff Henderson</a:t>
            </a:r>
          </a:p>
          <a:p>
            <a:pPr>
              <a:buFontTx/>
              <a:buNone/>
            </a:pPr>
            <a:r>
              <a:rPr lang="en-US" sz="2400" smtClean="0"/>
              <a:t>President and CEO</a:t>
            </a:r>
          </a:p>
          <a:p>
            <a:pPr>
              <a:buFontTx/>
              <a:buNone/>
            </a:pPr>
            <a:r>
              <a:rPr lang="en-US" sz="2400" smtClean="0"/>
              <a:t>Black Hills Center for American Indian Health</a:t>
            </a:r>
          </a:p>
          <a:p>
            <a:pPr>
              <a:buFontTx/>
              <a:buNone/>
            </a:pPr>
            <a:r>
              <a:rPr lang="en-US" sz="2400" smtClean="0"/>
              <a:t>701 St. Joseph St., Suite 204</a:t>
            </a:r>
          </a:p>
          <a:p>
            <a:pPr>
              <a:buFontTx/>
              <a:buNone/>
            </a:pPr>
            <a:r>
              <a:rPr lang="en-US" sz="2400" smtClean="0"/>
              <a:t>Rapid City, SD 57701</a:t>
            </a:r>
          </a:p>
          <a:p>
            <a:pPr>
              <a:buFontTx/>
              <a:buNone/>
            </a:pPr>
            <a:r>
              <a:rPr lang="en-US" sz="2400" smtClean="0"/>
              <a:t>(605) 348-6100</a:t>
            </a:r>
          </a:p>
          <a:p>
            <a:pPr>
              <a:buFontTx/>
              <a:buNone/>
            </a:pPr>
            <a:r>
              <a:rPr lang="en-US" sz="2400" smtClean="0"/>
              <a:t>(605) 348-6990 fax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E-mail: jhenderson@bhcaih.org</a:t>
            </a:r>
          </a:p>
          <a:p>
            <a:pPr>
              <a:buFontTx/>
              <a:buNone/>
            </a:pPr>
            <a:endParaRPr lang="en-US" sz="2800" smtClean="0"/>
          </a:p>
          <a:p>
            <a:pPr lvl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Long history of AIAN disparities</a:t>
            </a:r>
          </a:p>
          <a:p>
            <a:pPr eaLnBrk="1" hangingPunct="1"/>
            <a:r>
              <a:rPr lang="en-US" smtClean="0"/>
              <a:t>Multiple disease states and persistent across changing notions of disease causation</a:t>
            </a:r>
          </a:p>
          <a:p>
            <a:pPr eaLnBrk="1" hangingPunct="1"/>
            <a:r>
              <a:rPr lang="en-US" smtClean="0"/>
              <a:t>Prominent social and political causes</a:t>
            </a:r>
          </a:p>
          <a:p>
            <a:pPr eaLnBrk="1" hangingPunct="1">
              <a:buFont typeface="Wingdings" pitchFamily="2" charset="2"/>
              <a:buNone/>
            </a:pPr>
            <a:endParaRPr lang="en-US" sz="210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>
          <a:xfrm>
            <a:off x="574675" y="457200"/>
            <a:ext cx="8001000" cy="990600"/>
          </a:xfrm>
        </p:spPr>
        <p:txBody>
          <a:bodyPr anchor="ctr"/>
          <a:lstStyle/>
          <a:p>
            <a:pPr eaLnBrk="1" hangingPunct="1"/>
            <a:r>
              <a:rPr lang="en-US" sz="3000" smtClean="0"/>
              <a:t>Prominent Observational Studies</a:t>
            </a:r>
          </a:p>
        </p:txBody>
      </p:sp>
      <p:sp>
        <p:nvSpPr>
          <p:cNvPr id="37890" name="Content Placeholder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Strong Heart Study (1988-present)</a:t>
            </a:r>
          </a:p>
          <a:p>
            <a:pPr eaLnBrk="1" hangingPunct="1"/>
            <a:r>
              <a:rPr lang="en-US" sz="2600" smtClean="0"/>
              <a:t>Navajo Health and Nutrition Survey (1991-92)</a:t>
            </a:r>
          </a:p>
          <a:p>
            <a:pPr eaLnBrk="1" hangingPunct="1"/>
            <a:r>
              <a:rPr lang="en-US" sz="2600" smtClean="0"/>
              <a:t>Inter-Tribal Heart Project (1992-94)</a:t>
            </a:r>
          </a:p>
          <a:p>
            <a:pPr eaLnBrk="1" hangingPunct="1"/>
            <a:r>
              <a:rPr lang="en-US" sz="2600" smtClean="0"/>
              <a:t>Education and Research Towards Health (EARTH) Study (2001-2007)</a:t>
            </a:r>
          </a:p>
          <a:p>
            <a:pPr eaLnBrk="1" hangingPunct="1"/>
            <a:r>
              <a:rPr lang="en-US" sz="2600" smtClean="0"/>
              <a:t>BRFSS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4582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Leading Causes of Death, U.S.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0" y="1295400"/>
          <a:ext cx="8245475" cy="5130800"/>
        </p:xfrm>
        <a:graphic>
          <a:graphicData uri="http://schemas.openxmlformats.org/presentationml/2006/ole">
            <p:oleObj spid="_x0000_s1026" name="Chart" r:id="rId4" imgW="7362749" imgH="4581449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276600" y="32004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38%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953000" y="32004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39%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114800" y="4419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23%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886200" y="5867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AHA, 2005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American Indian Cardiac Mortality</a:t>
            </a:r>
            <a:r>
              <a:rPr lang="en-US" smtClean="0"/>
              <a:t/>
            </a:r>
            <a:br>
              <a:rPr lang="en-US" smtClean="0"/>
            </a:br>
            <a:r>
              <a:rPr lang="en-US" sz="2500" smtClean="0"/>
              <a:t>By IHS Area, 1994 - 1996</a:t>
            </a:r>
            <a:endParaRPr lang="en-US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6259513"/>
            <a:ext cx="640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Arial" pitchFamily="34" charset="0"/>
              </a:rPr>
              <a:t>per 100,000; age-adjusted;           US All Races 138.3</a:t>
            </a:r>
          </a:p>
          <a:p>
            <a:pPr algn="ctr" eaLnBrk="0" hangingPunct="0"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Regional Differences in Indian Health - 1998-99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type="chart" idx="1"/>
          </p:nvPr>
        </p:nvGraphicFramePr>
        <p:xfrm>
          <a:off x="566738" y="1752600"/>
          <a:ext cx="7999412" cy="4267200"/>
        </p:xfrm>
        <a:graphic>
          <a:graphicData uri="http://schemas.openxmlformats.org/presentationml/2006/ole">
            <p:oleObj spid="_x0000_s2050" name="Chart" r:id="rId4" imgW="7772435" imgH="4114800" progId="MSGraph.Chart.8">
              <p:embed followColorScheme="full"/>
            </p:oleObj>
          </a:graphicData>
        </a:graphic>
      </p:graphicFrame>
      <p:sp>
        <p:nvSpPr>
          <p:cNvPr id="2053" name="Line 6"/>
          <p:cNvSpPr>
            <a:spLocks noChangeShapeType="1"/>
          </p:cNvSpPr>
          <p:nvPr/>
        </p:nvSpPr>
        <p:spPr bwMode="auto">
          <a:xfrm flipV="1">
            <a:off x="4876800" y="2057400"/>
            <a:ext cx="0" cy="3886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4114800" y="6400800"/>
            <a:ext cx="304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5" name="Group 10"/>
          <p:cNvGrpSpPr>
            <a:grpSpLocks noChangeAspect="1"/>
          </p:cNvGrpSpPr>
          <p:nvPr/>
        </p:nvGrpSpPr>
        <p:grpSpPr bwMode="auto">
          <a:xfrm>
            <a:off x="609600" y="2032000"/>
            <a:ext cx="7531100" cy="4251325"/>
            <a:chOff x="384" y="1280"/>
            <a:chExt cx="4744" cy="2678"/>
          </a:xfrm>
        </p:grpSpPr>
        <p:sp>
          <p:nvSpPr>
            <p:cNvPr id="2057" name="AutoShape 9"/>
            <p:cNvSpPr>
              <a:spLocks noChangeAspect="1" noChangeArrowheads="1" noTextEdit="1"/>
            </p:cNvSpPr>
            <p:nvPr/>
          </p:nvSpPr>
          <p:spPr bwMode="auto">
            <a:xfrm>
              <a:off x="384" y="1280"/>
              <a:ext cx="4704" cy="2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Rectangle 11"/>
            <p:cNvSpPr>
              <a:spLocks noChangeArrowheads="1"/>
            </p:cNvSpPr>
            <p:nvPr/>
          </p:nvSpPr>
          <p:spPr bwMode="auto">
            <a:xfrm>
              <a:off x="1454" y="1288"/>
              <a:ext cx="3625" cy="232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2"/>
            <p:cNvSpPr>
              <a:spLocks/>
            </p:cNvSpPr>
            <p:nvPr/>
          </p:nvSpPr>
          <p:spPr bwMode="auto">
            <a:xfrm>
              <a:off x="1335" y="1288"/>
              <a:ext cx="119" cy="2443"/>
            </a:xfrm>
            <a:custGeom>
              <a:avLst/>
              <a:gdLst>
                <a:gd name="T0" fmla="*/ 39 w 359"/>
                <a:gd name="T1" fmla="*/ 776 h 7327"/>
                <a:gd name="T2" fmla="*/ 0 w 359"/>
                <a:gd name="T3" fmla="*/ 815 h 7327"/>
                <a:gd name="T4" fmla="*/ 0 w 359"/>
                <a:gd name="T5" fmla="*/ 39 h 7327"/>
                <a:gd name="T6" fmla="*/ 39 w 359"/>
                <a:gd name="T7" fmla="*/ 0 h 7327"/>
                <a:gd name="T8" fmla="*/ 39 w 359"/>
                <a:gd name="T9" fmla="*/ 776 h 7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9"/>
                <a:gd name="T16" fmla="*/ 0 h 7327"/>
                <a:gd name="T17" fmla="*/ 359 w 359"/>
                <a:gd name="T18" fmla="*/ 7327 h 73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9" h="7327">
                  <a:moveTo>
                    <a:pt x="359" y="6978"/>
                  </a:moveTo>
                  <a:lnTo>
                    <a:pt x="0" y="7327"/>
                  </a:lnTo>
                  <a:lnTo>
                    <a:pt x="0" y="349"/>
                  </a:lnTo>
                  <a:lnTo>
                    <a:pt x="359" y="0"/>
                  </a:lnTo>
                  <a:lnTo>
                    <a:pt x="359" y="69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3"/>
            <p:cNvSpPr>
              <a:spLocks/>
            </p:cNvSpPr>
            <p:nvPr/>
          </p:nvSpPr>
          <p:spPr bwMode="auto">
            <a:xfrm>
              <a:off x="1335" y="3614"/>
              <a:ext cx="3744" cy="117"/>
            </a:xfrm>
            <a:custGeom>
              <a:avLst/>
              <a:gdLst>
                <a:gd name="T0" fmla="*/ 40 w 11234"/>
                <a:gd name="T1" fmla="*/ 0 h 349"/>
                <a:gd name="T2" fmla="*/ 1248 w 11234"/>
                <a:gd name="T3" fmla="*/ 0 h 349"/>
                <a:gd name="T4" fmla="*/ 1208 w 11234"/>
                <a:gd name="T5" fmla="*/ 39 h 349"/>
                <a:gd name="T6" fmla="*/ 0 w 11234"/>
                <a:gd name="T7" fmla="*/ 39 h 349"/>
                <a:gd name="T8" fmla="*/ 40 w 11234"/>
                <a:gd name="T9" fmla="*/ 0 h 3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34"/>
                <a:gd name="T16" fmla="*/ 0 h 349"/>
                <a:gd name="T17" fmla="*/ 11234 w 11234"/>
                <a:gd name="T18" fmla="*/ 349 h 3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34" h="349">
                  <a:moveTo>
                    <a:pt x="359" y="0"/>
                  </a:moveTo>
                  <a:lnTo>
                    <a:pt x="11234" y="0"/>
                  </a:lnTo>
                  <a:lnTo>
                    <a:pt x="10874" y="349"/>
                  </a:lnTo>
                  <a:lnTo>
                    <a:pt x="0" y="349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Line 14"/>
            <p:cNvSpPr>
              <a:spLocks noChangeShapeType="1"/>
            </p:cNvSpPr>
            <p:nvPr/>
          </p:nvSpPr>
          <p:spPr bwMode="auto">
            <a:xfrm flipV="1">
              <a:off x="1454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Line 15"/>
            <p:cNvSpPr>
              <a:spLocks noChangeShapeType="1"/>
            </p:cNvSpPr>
            <p:nvPr/>
          </p:nvSpPr>
          <p:spPr bwMode="auto">
            <a:xfrm flipV="1">
              <a:off x="2058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16"/>
            <p:cNvSpPr>
              <a:spLocks noChangeShapeType="1"/>
            </p:cNvSpPr>
            <p:nvPr/>
          </p:nvSpPr>
          <p:spPr bwMode="auto">
            <a:xfrm flipV="1">
              <a:off x="2663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17"/>
            <p:cNvSpPr>
              <a:spLocks noChangeShapeType="1"/>
            </p:cNvSpPr>
            <p:nvPr/>
          </p:nvSpPr>
          <p:spPr bwMode="auto">
            <a:xfrm flipV="1">
              <a:off x="3267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18"/>
            <p:cNvSpPr>
              <a:spLocks noChangeShapeType="1"/>
            </p:cNvSpPr>
            <p:nvPr/>
          </p:nvSpPr>
          <p:spPr bwMode="auto">
            <a:xfrm flipV="1">
              <a:off x="3871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19"/>
            <p:cNvSpPr>
              <a:spLocks noChangeShapeType="1"/>
            </p:cNvSpPr>
            <p:nvPr/>
          </p:nvSpPr>
          <p:spPr bwMode="auto">
            <a:xfrm flipV="1">
              <a:off x="4475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20"/>
            <p:cNvSpPr>
              <a:spLocks noChangeShapeType="1"/>
            </p:cNvSpPr>
            <p:nvPr/>
          </p:nvSpPr>
          <p:spPr bwMode="auto">
            <a:xfrm flipV="1">
              <a:off x="5079" y="1288"/>
              <a:ext cx="1" cy="2326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Line 21"/>
            <p:cNvSpPr>
              <a:spLocks noChangeShapeType="1"/>
            </p:cNvSpPr>
            <p:nvPr/>
          </p:nvSpPr>
          <p:spPr bwMode="auto">
            <a:xfrm flipV="1">
              <a:off x="1335" y="3614"/>
              <a:ext cx="119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Line 22"/>
            <p:cNvSpPr>
              <a:spLocks noChangeShapeType="1"/>
            </p:cNvSpPr>
            <p:nvPr/>
          </p:nvSpPr>
          <p:spPr bwMode="auto">
            <a:xfrm flipV="1">
              <a:off x="1939" y="3614"/>
              <a:ext cx="119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23"/>
            <p:cNvSpPr>
              <a:spLocks noChangeShapeType="1"/>
            </p:cNvSpPr>
            <p:nvPr/>
          </p:nvSpPr>
          <p:spPr bwMode="auto">
            <a:xfrm flipV="1">
              <a:off x="2543" y="3614"/>
              <a:ext cx="120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24"/>
            <p:cNvSpPr>
              <a:spLocks noChangeShapeType="1"/>
            </p:cNvSpPr>
            <p:nvPr/>
          </p:nvSpPr>
          <p:spPr bwMode="auto">
            <a:xfrm flipV="1">
              <a:off x="3147" y="3614"/>
              <a:ext cx="120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25"/>
            <p:cNvSpPr>
              <a:spLocks noChangeShapeType="1"/>
            </p:cNvSpPr>
            <p:nvPr/>
          </p:nvSpPr>
          <p:spPr bwMode="auto">
            <a:xfrm flipV="1">
              <a:off x="3751" y="3614"/>
              <a:ext cx="120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26"/>
            <p:cNvSpPr>
              <a:spLocks noChangeShapeType="1"/>
            </p:cNvSpPr>
            <p:nvPr/>
          </p:nvSpPr>
          <p:spPr bwMode="auto">
            <a:xfrm flipV="1">
              <a:off x="4355" y="3614"/>
              <a:ext cx="120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Line 27"/>
            <p:cNvSpPr>
              <a:spLocks noChangeShapeType="1"/>
            </p:cNvSpPr>
            <p:nvPr/>
          </p:nvSpPr>
          <p:spPr bwMode="auto">
            <a:xfrm flipV="1">
              <a:off x="4959" y="3614"/>
              <a:ext cx="120" cy="117"/>
            </a:xfrm>
            <a:prstGeom prst="line">
              <a:avLst/>
            </a:prstGeom>
            <a:noFill/>
            <a:ln w="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28"/>
            <p:cNvSpPr>
              <a:spLocks noChangeShapeType="1"/>
            </p:cNvSpPr>
            <p:nvPr/>
          </p:nvSpPr>
          <p:spPr bwMode="auto">
            <a:xfrm>
              <a:off x="1454" y="3614"/>
              <a:ext cx="3625" cy="1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29"/>
            <p:cNvSpPr>
              <a:spLocks noChangeShapeType="1"/>
            </p:cNvSpPr>
            <p:nvPr/>
          </p:nvSpPr>
          <p:spPr bwMode="auto">
            <a:xfrm flipV="1">
              <a:off x="5079" y="1288"/>
              <a:ext cx="1" cy="2326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30"/>
            <p:cNvSpPr>
              <a:spLocks noChangeShapeType="1"/>
            </p:cNvSpPr>
            <p:nvPr/>
          </p:nvSpPr>
          <p:spPr bwMode="auto">
            <a:xfrm flipH="1">
              <a:off x="1454" y="1288"/>
              <a:ext cx="3625" cy="1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31"/>
            <p:cNvSpPr>
              <a:spLocks noChangeShapeType="1"/>
            </p:cNvSpPr>
            <p:nvPr/>
          </p:nvSpPr>
          <p:spPr bwMode="auto">
            <a:xfrm>
              <a:off x="1454" y="1288"/>
              <a:ext cx="1" cy="2326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32"/>
            <p:cNvSpPr>
              <a:spLocks noChangeShapeType="1"/>
            </p:cNvSpPr>
            <p:nvPr/>
          </p:nvSpPr>
          <p:spPr bwMode="auto">
            <a:xfrm flipH="1">
              <a:off x="1335" y="3614"/>
              <a:ext cx="119" cy="117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Line 33"/>
            <p:cNvSpPr>
              <a:spLocks noChangeShapeType="1"/>
            </p:cNvSpPr>
            <p:nvPr/>
          </p:nvSpPr>
          <p:spPr bwMode="auto">
            <a:xfrm flipV="1">
              <a:off x="1335" y="1405"/>
              <a:ext cx="1" cy="2326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Line 34"/>
            <p:cNvSpPr>
              <a:spLocks noChangeShapeType="1"/>
            </p:cNvSpPr>
            <p:nvPr/>
          </p:nvSpPr>
          <p:spPr bwMode="auto">
            <a:xfrm flipV="1">
              <a:off x="1335" y="1288"/>
              <a:ext cx="119" cy="117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Line 35"/>
            <p:cNvSpPr>
              <a:spLocks noChangeShapeType="1"/>
            </p:cNvSpPr>
            <p:nvPr/>
          </p:nvSpPr>
          <p:spPr bwMode="auto">
            <a:xfrm>
              <a:off x="1454" y="1288"/>
              <a:ext cx="1" cy="2326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36"/>
            <p:cNvSpPr>
              <a:spLocks noChangeShapeType="1"/>
            </p:cNvSpPr>
            <p:nvPr/>
          </p:nvSpPr>
          <p:spPr bwMode="auto">
            <a:xfrm>
              <a:off x="1454" y="3614"/>
              <a:ext cx="3625" cy="1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Line 37"/>
            <p:cNvSpPr>
              <a:spLocks noChangeShapeType="1"/>
            </p:cNvSpPr>
            <p:nvPr/>
          </p:nvSpPr>
          <p:spPr bwMode="auto">
            <a:xfrm flipH="1">
              <a:off x="4959" y="3614"/>
              <a:ext cx="120" cy="117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Line 38"/>
            <p:cNvSpPr>
              <a:spLocks noChangeShapeType="1"/>
            </p:cNvSpPr>
            <p:nvPr/>
          </p:nvSpPr>
          <p:spPr bwMode="auto">
            <a:xfrm flipH="1">
              <a:off x="1335" y="3731"/>
              <a:ext cx="3624" cy="1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Line 39"/>
            <p:cNvSpPr>
              <a:spLocks noChangeShapeType="1"/>
            </p:cNvSpPr>
            <p:nvPr/>
          </p:nvSpPr>
          <p:spPr bwMode="auto">
            <a:xfrm flipV="1">
              <a:off x="1335" y="3614"/>
              <a:ext cx="119" cy="117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40"/>
            <p:cNvSpPr>
              <a:spLocks/>
            </p:cNvSpPr>
            <p:nvPr/>
          </p:nvSpPr>
          <p:spPr bwMode="auto">
            <a:xfrm>
              <a:off x="3047" y="3498"/>
              <a:ext cx="18" cy="170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7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1"/>
            <p:cNvSpPr>
              <a:spLocks/>
            </p:cNvSpPr>
            <p:nvPr/>
          </p:nvSpPr>
          <p:spPr bwMode="auto">
            <a:xfrm>
              <a:off x="3047" y="3498"/>
              <a:ext cx="18" cy="170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7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2"/>
            <p:cNvSpPr>
              <a:spLocks/>
            </p:cNvSpPr>
            <p:nvPr/>
          </p:nvSpPr>
          <p:spPr bwMode="auto">
            <a:xfrm>
              <a:off x="1386" y="3498"/>
              <a:ext cx="1679" cy="18"/>
            </a:xfrm>
            <a:custGeom>
              <a:avLst/>
              <a:gdLst>
                <a:gd name="T0" fmla="*/ 0 w 5037"/>
                <a:gd name="T1" fmla="*/ 6 h 52"/>
                <a:gd name="T2" fmla="*/ 554 w 5037"/>
                <a:gd name="T3" fmla="*/ 6 h 52"/>
                <a:gd name="T4" fmla="*/ 560 w 5037"/>
                <a:gd name="T5" fmla="*/ 0 h 52"/>
                <a:gd name="T6" fmla="*/ 6 w 5037"/>
                <a:gd name="T7" fmla="*/ 0 h 52"/>
                <a:gd name="T8" fmla="*/ 0 w 5037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37"/>
                <a:gd name="T16" fmla="*/ 0 h 52"/>
                <a:gd name="T17" fmla="*/ 5037 w 5037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37" h="52">
                  <a:moveTo>
                    <a:pt x="0" y="52"/>
                  </a:moveTo>
                  <a:lnTo>
                    <a:pt x="4983" y="52"/>
                  </a:lnTo>
                  <a:lnTo>
                    <a:pt x="5037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3"/>
            <p:cNvSpPr>
              <a:spLocks/>
            </p:cNvSpPr>
            <p:nvPr/>
          </p:nvSpPr>
          <p:spPr bwMode="auto">
            <a:xfrm>
              <a:off x="1386" y="3498"/>
              <a:ext cx="1679" cy="18"/>
            </a:xfrm>
            <a:custGeom>
              <a:avLst/>
              <a:gdLst>
                <a:gd name="T0" fmla="*/ 0 w 5037"/>
                <a:gd name="T1" fmla="*/ 6 h 52"/>
                <a:gd name="T2" fmla="*/ 554 w 5037"/>
                <a:gd name="T3" fmla="*/ 6 h 52"/>
                <a:gd name="T4" fmla="*/ 560 w 5037"/>
                <a:gd name="T5" fmla="*/ 0 h 52"/>
                <a:gd name="T6" fmla="*/ 6 w 5037"/>
                <a:gd name="T7" fmla="*/ 0 h 52"/>
                <a:gd name="T8" fmla="*/ 0 w 5037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37"/>
                <a:gd name="T16" fmla="*/ 0 h 52"/>
                <a:gd name="T17" fmla="*/ 5037 w 5037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37" h="52">
                  <a:moveTo>
                    <a:pt x="0" y="52"/>
                  </a:moveTo>
                  <a:lnTo>
                    <a:pt x="4983" y="52"/>
                  </a:lnTo>
                  <a:lnTo>
                    <a:pt x="5037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Rectangle 44"/>
            <p:cNvSpPr>
              <a:spLocks noChangeArrowheads="1"/>
            </p:cNvSpPr>
            <p:nvPr/>
          </p:nvSpPr>
          <p:spPr bwMode="auto">
            <a:xfrm>
              <a:off x="1386" y="3516"/>
              <a:ext cx="1661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Rectangle 45"/>
            <p:cNvSpPr>
              <a:spLocks noChangeArrowheads="1"/>
            </p:cNvSpPr>
            <p:nvPr/>
          </p:nvSpPr>
          <p:spPr bwMode="auto">
            <a:xfrm>
              <a:off x="1386" y="3516"/>
              <a:ext cx="1661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6"/>
            <p:cNvSpPr>
              <a:spLocks/>
            </p:cNvSpPr>
            <p:nvPr/>
          </p:nvSpPr>
          <p:spPr bwMode="auto">
            <a:xfrm>
              <a:off x="3088" y="3319"/>
              <a:ext cx="18" cy="170"/>
            </a:xfrm>
            <a:custGeom>
              <a:avLst/>
              <a:gdLst>
                <a:gd name="T0" fmla="*/ 0 w 54"/>
                <a:gd name="T1" fmla="*/ 6 h 509"/>
                <a:gd name="T2" fmla="*/ 0 w 54"/>
                <a:gd name="T3" fmla="*/ 57 h 509"/>
                <a:gd name="T4" fmla="*/ 6 w 54"/>
                <a:gd name="T5" fmla="*/ 51 h 509"/>
                <a:gd name="T6" fmla="*/ 6 w 54"/>
                <a:gd name="T7" fmla="*/ 0 h 509"/>
                <a:gd name="T8" fmla="*/ 0 w 54"/>
                <a:gd name="T9" fmla="*/ 6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9"/>
                <a:gd name="T17" fmla="*/ 54 w 54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9">
                  <a:moveTo>
                    <a:pt x="0" y="52"/>
                  </a:moveTo>
                  <a:lnTo>
                    <a:pt x="0" y="509"/>
                  </a:lnTo>
                  <a:lnTo>
                    <a:pt x="54" y="457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47"/>
            <p:cNvSpPr>
              <a:spLocks/>
            </p:cNvSpPr>
            <p:nvPr/>
          </p:nvSpPr>
          <p:spPr bwMode="auto">
            <a:xfrm>
              <a:off x="3088" y="3319"/>
              <a:ext cx="18" cy="170"/>
            </a:xfrm>
            <a:custGeom>
              <a:avLst/>
              <a:gdLst>
                <a:gd name="T0" fmla="*/ 0 w 54"/>
                <a:gd name="T1" fmla="*/ 6 h 509"/>
                <a:gd name="T2" fmla="*/ 0 w 54"/>
                <a:gd name="T3" fmla="*/ 57 h 509"/>
                <a:gd name="T4" fmla="*/ 6 w 54"/>
                <a:gd name="T5" fmla="*/ 51 h 509"/>
                <a:gd name="T6" fmla="*/ 6 w 54"/>
                <a:gd name="T7" fmla="*/ 0 h 509"/>
                <a:gd name="T8" fmla="*/ 0 w 54"/>
                <a:gd name="T9" fmla="*/ 6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9"/>
                <a:gd name="T17" fmla="*/ 54 w 54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9">
                  <a:moveTo>
                    <a:pt x="0" y="52"/>
                  </a:moveTo>
                  <a:lnTo>
                    <a:pt x="0" y="509"/>
                  </a:lnTo>
                  <a:lnTo>
                    <a:pt x="54" y="457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48"/>
            <p:cNvSpPr>
              <a:spLocks/>
            </p:cNvSpPr>
            <p:nvPr/>
          </p:nvSpPr>
          <p:spPr bwMode="auto">
            <a:xfrm>
              <a:off x="1386" y="3319"/>
              <a:ext cx="1720" cy="18"/>
            </a:xfrm>
            <a:custGeom>
              <a:avLst/>
              <a:gdLst>
                <a:gd name="T0" fmla="*/ 0 w 5160"/>
                <a:gd name="T1" fmla="*/ 6 h 52"/>
                <a:gd name="T2" fmla="*/ 567 w 5160"/>
                <a:gd name="T3" fmla="*/ 6 h 52"/>
                <a:gd name="T4" fmla="*/ 573 w 5160"/>
                <a:gd name="T5" fmla="*/ 0 h 52"/>
                <a:gd name="T6" fmla="*/ 6 w 5160"/>
                <a:gd name="T7" fmla="*/ 0 h 52"/>
                <a:gd name="T8" fmla="*/ 0 w 5160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60"/>
                <a:gd name="T16" fmla="*/ 0 h 52"/>
                <a:gd name="T17" fmla="*/ 5160 w 51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60" h="52">
                  <a:moveTo>
                    <a:pt x="0" y="52"/>
                  </a:moveTo>
                  <a:lnTo>
                    <a:pt x="5106" y="52"/>
                  </a:lnTo>
                  <a:lnTo>
                    <a:pt x="5160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9"/>
            <p:cNvSpPr>
              <a:spLocks/>
            </p:cNvSpPr>
            <p:nvPr/>
          </p:nvSpPr>
          <p:spPr bwMode="auto">
            <a:xfrm>
              <a:off x="1386" y="3319"/>
              <a:ext cx="1720" cy="18"/>
            </a:xfrm>
            <a:custGeom>
              <a:avLst/>
              <a:gdLst>
                <a:gd name="T0" fmla="*/ 0 w 5160"/>
                <a:gd name="T1" fmla="*/ 6 h 52"/>
                <a:gd name="T2" fmla="*/ 567 w 5160"/>
                <a:gd name="T3" fmla="*/ 6 h 52"/>
                <a:gd name="T4" fmla="*/ 573 w 5160"/>
                <a:gd name="T5" fmla="*/ 0 h 52"/>
                <a:gd name="T6" fmla="*/ 6 w 5160"/>
                <a:gd name="T7" fmla="*/ 0 h 52"/>
                <a:gd name="T8" fmla="*/ 0 w 5160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60"/>
                <a:gd name="T16" fmla="*/ 0 h 52"/>
                <a:gd name="T17" fmla="*/ 5160 w 51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60" h="52">
                  <a:moveTo>
                    <a:pt x="0" y="52"/>
                  </a:moveTo>
                  <a:lnTo>
                    <a:pt x="5106" y="52"/>
                  </a:lnTo>
                  <a:lnTo>
                    <a:pt x="5160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Rectangle 50"/>
            <p:cNvSpPr>
              <a:spLocks noChangeArrowheads="1"/>
            </p:cNvSpPr>
            <p:nvPr/>
          </p:nvSpPr>
          <p:spPr bwMode="auto">
            <a:xfrm>
              <a:off x="1386" y="3337"/>
              <a:ext cx="1702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Rectangle 51"/>
            <p:cNvSpPr>
              <a:spLocks noChangeArrowheads="1"/>
            </p:cNvSpPr>
            <p:nvPr/>
          </p:nvSpPr>
          <p:spPr bwMode="auto">
            <a:xfrm>
              <a:off x="1386" y="3337"/>
              <a:ext cx="1702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2"/>
            <p:cNvSpPr>
              <a:spLocks/>
            </p:cNvSpPr>
            <p:nvPr/>
          </p:nvSpPr>
          <p:spPr bwMode="auto">
            <a:xfrm>
              <a:off x="3148" y="3141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3"/>
            <p:cNvSpPr>
              <a:spLocks/>
            </p:cNvSpPr>
            <p:nvPr/>
          </p:nvSpPr>
          <p:spPr bwMode="auto">
            <a:xfrm>
              <a:off x="3148" y="3141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4"/>
            <p:cNvSpPr>
              <a:spLocks/>
            </p:cNvSpPr>
            <p:nvPr/>
          </p:nvSpPr>
          <p:spPr bwMode="auto">
            <a:xfrm>
              <a:off x="1386" y="3141"/>
              <a:ext cx="1780" cy="17"/>
            </a:xfrm>
            <a:custGeom>
              <a:avLst/>
              <a:gdLst>
                <a:gd name="T0" fmla="*/ 0 w 5342"/>
                <a:gd name="T1" fmla="*/ 6 h 52"/>
                <a:gd name="T2" fmla="*/ 587 w 5342"/>
                <a:gd name="T3" fmla="*/ 6 h 52"/>
                <a:gd name="T4" fmla="*/ 593 w 5342"/>
                <a:gd name="T5" fmla="*/ 0 h 52"/>
                <a:gd name="T6" fmla="*/ 6 w 5342"/>
                <a:gd name="T7" fmla="*/ 0 h 52"/>
                <a:gd name="T8" fmla="*/ 0 w 5342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2"/>
                <a:gd name="T16" fmla="*/ 0 h 52"/>
                <a:gd name="T17" fmla="*/ 5342 w 5342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2" h="52">
                  <a:moveTo>
                    <a:pt x="0" y="52"/>
                  </a:moveTo>
                  <a:lnTo>
                    <a:pt x="5288" y="52"/>
                  </a:lnTo>
                  <a:lnTo>
                    <a:pt x="5342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5"/>
            <p:cNvSpPr>
              <a:spLocks/>
            </p:cNvSpPr>
            <p:nvPr/>
          </p:nvSpPr>
          <p:spPr bwMode="auto">
            <a:xfrm>
              <a:off x="1386" y="3141"/>
              <a:ext cx="1780" cy="17"/>
            </a:xfrm>
            <a:custGeom>
              <a:avLst/>
              <a:gdLst>
                <a:gd name="T0" fmla="*/ 0 w 5342"/>
                <a:gd name="T1" fmla="*/ 6 h 52"/>
                <a:gd name="T2" fmla="*/ 587 w 5342"/>
                <a:gd name="T3" fmla="*/ 6 h 52"/>
                <a:gd name="T4" fmla="*/ 593 w 5342"/>
                <a:gd name="T5" fmla="*/ 0 h 52"/>
                <a:gd name="T6" fmla="*/ 6 w 5342"/>
                <a:gd name="T7" fmla="*/ 0 h 52"/>
                <a:gd name="T8" fmla="*/ 0 w 5342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42"/>
                <a:gd name="T16" fmla="*/ 0 h 52"/>
                <a:gd name="T17" fmla="*/ 5342 w 5342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42" h="52">
                  <a:moveTo>
                    <a:pt x="0" y="52"/>
                  </a:moveTo>
                  <a:lnTo>
                    <a:pt x="5288" y="52"/>
                  </a:lnTo>
                  <a:lnTo>
                    <a:pt x="5342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Rectangle 56"/>
            <p:cNvSpPr>
              <a:spLocks noChangeArrowheads="1"/>
            </p:cNvSpPr>
            <p:nvPr/>
          </p:nvSpPr>
          <p:spPr bwMode="auto">
            <a:xfrm>
              <a:off x="1386" y="3158"/>
              <a:ext cx="1762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Rectangle 57"/>
            <p:cNvSpPr>
              <a:spLocks noChangeArrowheads="1"/>
            </p:cNvSpPr>
            <p:nvPr/>
          </p:nvSpPr>
          <p:spPr bwMode="auto">
            <a:xfrm>
              <a:off x="1386" y="3158"/>
              <a:ext cx="1762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58"/>
            <p:cNvSpPr>
              <a:spLocks/>
            </p:cNvSpPr>
            <p:nvPr/>
          </p:nvSpPr>
          <p:spPr bwMode="auto">
            <a:xfrm>
              <a:off x="3362" y="2962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9"/>
            <p:cNvSpPr>
              <a:spLocks/>
            </p:cNvSpPr>
            <p:nvPr/>
          </p:nvSpPr>
          <p:spPr bwMode="auto">
            <a:xfrm>
              <a:off x="3362" y="2962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60"/>
            <p:cNvSpPr>
              <a:spLocks/>
            </p:cNvSpPr>
            <p:nvPr/>
          </p:nvSpPr>
          <p:spPr bwMode="auto">
            <a:xfrm>
              <a:off x="1386" y="2962"/>
              <a:ext cx="1994" cy="17"/>
            </a:xfrm>
            <a:custGeom>
              <a:avLst/>
              <a:gdLst>
                <a:gd name="T0" fmla="*/ 0 w 5983"/>
                <a:gd name="T1" fmla="*/ 6 h 52"/>
                <a:gd name="T2" fmla="*/ 659 w 5983"/>
                <a:gd name="T3" fmla="*/ 6 h 52"/>
                <a:gd name="T4" fmla="*/ 665 w 5983"/>
                <a:gd name="T5" fmla="*/ 0 h 52"/>
                <a:gd name="T6" fmla="*/ 6 w 5983"/>
                <a:gd name="T7" fmla="*/ 0 h 52"/>
                <a:gd name="T8" fmla="*/ 0 w 5983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83"/>
                <a:gd name="T16" fmla="*/ 0 h 52"/>
                <a:gd name="T17" fmla="*/ 5983 w 5983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83" h="52">
                  <a:moveTo>
                    <a:pt x="0" y="52"/>
                  </a:moveTo>
                  <a:lnTo>
                    <a:pt x="5929" y="52"/>
                  </a:lnTo>
                  <a:lnTo>
                    <a:pt x="5983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1"/>
            <p:cNvSpPr>
              <a:spLocks/>
            </p:cNvSpPr>
            <p:nvPr/>
          </p:nvSpPr>
          <p:spPr bwMode="auto">
            <a:xfrm>
              <a:off x="1386" y="2962"/>
              <a:ext cx="1994" cy="17"/>
            </a:xfrm>
            <a:custGeom>
              <a:avLst/>
              <a:gdLst>
                <a:gd name="T0" fmla="*/ 0 w 5983"/>
                <a:gd name="T1" fmla="*/ 6 h 52"/>
                <a:gd name="T2" fmla="*/ 659 w 5983"/>
                <a:gd name="T3" fmla="*/ 6 h 52"/>
                <a:gd name="T4" fmla="*/ 665 w 5983"/>
                <a:gd name="T5" fmla="*/ 0 h 52"/>
                <a:gd name="T6" fmla="*/ 6 w 5983"/>
                <a:gd name="T7" fmla="*/ 0 h 52"/>
                <a:gd name="T8" fmla="*/ 0 w 5983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83"/>
                <a:gd name="T16" fmla="*/ 0 h 52"/>
                <a:gd name="T17" fmla="*/ 5983 w 5983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83" h="52">
                  <a:moveTo>
                    <a:pt x="0" y="52"/>
                  </a:moveTo>
                  <a:lnTo>
                    <a:pt x="5929" y="52"/>
                  </a:lnTo>
                  <a:lnTo>
                    <a:pt x="5983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Rectangle 62"/>
            <p:cNvSpPr>
              <a:spLocks noChangeArrowheads="1"/>
            </p:cNvSpPr>
            <p:nvPr/>
          </p:nvSpPr>
          <p:spPr bwMode="auto">
            <a:xfrm>
              <a:off x="1386" y="2979"/>
              <a:ext cx="1976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Rectangle 63"/>
            <p:cNvSpPr>
              <a:spLocks noChangeArrowheads="1"/>
            </p:cNvSpPr>
            <p:nvPr/>
          </p:nvSpPr>
          <p:spPr bwMode="auto">
            <a:xfrm>
              <a:off x="1386" y="2979"/>
              <a:ext cx="1976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4"/>
            <p:cNvSpPr>
              <a:spLocks/>
            </p:cNvSpPr>
            <p:nvPr/>
          </p:nvSpPr>
          <p:spPr bwMode="auto">
            <a:xfrm>
              <a:off x="2663" y="2783"/>
              <a:ext cx="17" cy="169"/>
            </a:xfrm>
            <a:custGeom>
              <a:avLst/>
              <a:gdLst>
                <a:gd name="T0" fmla="*/ 0 w 53"/>
                <a:gd name="T1" fmla="*/ 6 h 508"/>
                <a:gd name="T2" fmla="*/ 0 w 53"/>
                <a:gd name="T3" fmla="*/ 56 h 508"/>
                <a:gd name="T4" fmla="*/ 5 w 53"/>
                <a:gd name="T5" fmla="*/ 51 h 508"/>
                <a:gd name="T6" fmla="*/ 5 w 53"/>
                <a:gd name="T7" fmla="*/ 0 h 508"/>
                <a:gd name="T8" fmla="*/ 0 w 53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8"/>
                <a:gd name="T17" fmla="*/ 53 w 53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8">
                  <a:moveTo>
                    <a:pt x="0" y="52"/>
                  </a:moveTo>
                  <a:lnTo>
                    <a:pt x="0" y="508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5"/>
            <p:cNvSpPr>
              <a:spLocks/>
            </p:cNvSpPr>
            <p:nvPr/>
          </p:nvSpPr>
          <p:spPr bwMode="auto">
            <a:xfrm>
              <a:off x="2663" y="2783"/>
              <a:ext cx="17" cy="169"/>
            </a:xfrm>
            <a:custGeom>
              <a:avLst/>
              <a:gdLst>
                <a:gd name="T0" fmla="*/ 0 w 53"/>
                <a:gd name="T1" fmla="*/ 6 h 508"/>
                <a:gd name="T2" fmla="*/ 0 w 53"/>
                <a:gd name="T3" fmla="*/ 56 h 508"/>
                <a:gd name="T4" fmla="*/ 5 w 53"/>
                <a:gd name="T5" fmla="*/ 51 h 508"/>
                <a:gd name="T6" fmla="*/ 5 w 53"/>
                <a:gd name="T7" fmla="*/ 0 h 508"/>
                <a:gd name="T8" fmla="*/ 0 w 53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8"/>
                <a:gd name="T17" fmla="*/ 53 w 53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8">
                  <a:moveTo>
                    <a:pt x="0" y="52"/>
                  </a:moveTo>
                  <a:lnTo>
                    <a:pt x="0" y="508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6"/>
            <p:cNvSpPr>
              <a:spLocks/>
            </p:cNvSpPr>
            <p:nvPr/>
          </p:nvSpPr>
          <p:spPr bwMode="auto">
            <a:xfrm>
              <a:off x="1386" y="2783"/>
              <a:ext cx="1294" cy="17"/>
            </a:xfrm>
            <a:custGeom>
              <a:avLst/>
              <a:gdLst>
                <a:gd name="T0" fmla="*/ 0 w 3884"/>
                <a:gd name="T1" fmla="*/ 6 h 52"/>
                <a:gd name="T2" fmla="*/ 425 w 3884"/>
                <a:gd name="T3" fmla="*/ 6 h 52"/>
                <a:gd name="T4" fmla="*/ 431 w 3884"/>
                <a:gd name="T5" fmla="*/ 0 h 52"/>
                <a:gd name="T6" fmla="*/ 6 w 3884"/>
                <a:gd name="T7" fmla="*/ 0 h 52"/>
                <a:gd name="T8" fmla="*/ 0 w 3884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4"/>
                <a:gd name="T16" fmla="*/ 0 h 52"/>
                <a:gd name="T17" fmla="*/ 3884 w 388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4" h="52">
                  <a:moveTo>
                    <a:pt x="0" y="52"/>
                  </a:moveTo>
                  <a:lnTo>
                    <a:pt x="3831" y="52"/>
                  </a:lnTo>
                  <a:lnTo>
                    <a:pt x="3884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67"/>
            <p:cNvSpPr>
              <a:spLocks/>
            </p:cNvSpPr>
            <p:nvPr/>
          </p:nvSpPr>
          <p:spPr bwMode="auto">
            <a:xfrm>
              <a:off x="1386" y="2783"/>
              <a:ext cx="1294" cy="17"/>
            </a:xfrm>
            <a:custGeom>
              <a:avLst/>
              <a:gdLst>
                <a:gd name="T0" fmla="*/ 0 w 3884"/>
                <a:gd name="T1" fmla="*/ 6 h 52"/>
                <a:gd name="T2" fmla="*/ 425 w 3884"/>
                <a:gd name="T3" fmla="*/ 6 h 52"/>
                <a:gd name="T4" fmla="*/ 431 w 3884"/>
                <a:gd name="T5" fmla="*/ 0 h 52"/>
                <a:gd name="T6" fmla="*/ 6 w 3884"/>
                <a:gd name="T7" fmla="*/ 0 h 52"/>
                <a:gd name="T8" fmla="*/ 0 w 3884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4"/>
                <a:gd name="T16" fmla="*/ 0 h 52"/>
                <a:gd name="T17" fmla="*/ 3884 w 388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4" h="52">
                  <a:moveTo>
                    <a:pt x="0" y="52"/>
                  </a:moveTo>
                  <a:lnTo>
                    <a:pt x="3831" y="52"/>
                  </a:lnTo>
                  <a:lnTo>
                    <a:pt x="3884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Rectangle 68"/>
            <p:cNvSpPr>
              <a:spLocks noChangeArrowheads="1"/>
            </p:cNvSpPr>
            <p:nvPr/>
          </p:nvSpPr>
          <p:spPr bwMode="auto">
            <a:xfrm>
              <a:off x="1386" y="2800"/>
              <a:ext cx="1277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Rectangle 69"/>
            <p:cNvSpPr>
              <a:spLocks noChangeArrowheads="1"/>
            </p:cNvSpPr>
            <p:nvPr/>
          </p:nvSpPr>
          <p:spPr bwMode="auto">
            <a:xfrm>
              <a:off x="1386" y="2800"/>
              <a:ext cx="1277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70"/>
            <p:cNvSpPr>
              <a:spLocks/>
            </p:cNvSpPr>
            <p:nvPr/>
          </p:nvSpPr>
          <p:spPr bwMode="auto">
            <a:xfrm>
              <a:off x="3686" y="2604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7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71"/>
            <p:cNvSpPr>
              <a:spLocks/>
            </p:cNvSpPr>
            <p:nvPr/>
          </p:nvSpPr>
          <p:spPr bwMode="auto">
            <a:xfrm>
              <a:off x="3686" y="2604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7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72"/>
            <p:cNvSpPr>
              <a:spLocks/>
            </p:cNvSpPr>
            <p:nvPr/>
          </p:nvSpPr>
          <p:spPr bwMode="auto">
            <a:xfrm>
              <a:off x="1386" y="2604"/>
              <a:ext cx="2318" cy="17"/>
            </a:xfrm>
            <a:custGeom>
              <a:avLst/>
              <a:gdLst>
                <a:gd name="T0" fmla="*/ 0 w 6955"/>
                <a:gd name="T1" fmla="*/ 6 h 52"/>
                <a:gd name="T2" fmla="*/ 767 w 6955"/>
                <a:gd name="T3" fmla="*/ 6 h 52"/>
                <a:gd name="T4" fmla="*/ 773 w 6955"/>
                <a:gd name="T5" fmla="*/ 0 h 52"/>
                <a:gd name="T6" fmla="*/ 6 w 6955"/>
                <a:gd name="T7" fmla="*/ 0 h 52"/>
                <a:gd name="T8" fmla="*/ 0 w 6955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55"/>
                <a:gd name="T16" fmla="*/ 0 h 52"/>
                <a:gd name="T17" fmla="*/ 6955 w 695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55" h="52">
                  <a:moveTo>
                    <a:pt x="0" y="52"/>
                  </a:moveTo>
                  <a:lnTo>
                    <a:pt x="6901" y="52"/>
                  </a:lnTo>
                  <a:lnTo>
                    <a:pt x="6955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73"/>
            <p:cNvSpPr>
              <a:spLocks/>
            </p:cNvSpPr>
            <p:nvPr/>
          </p:nvSpPr>
          <p:spPr bwMode="auto">
            <a:xfrm>
              <a:off x="1386" y="2604"/>
              <a:ext cx="2318" cy="17"/>
            </a:xfrm>
            <a:custGeom>
              <a:avLst/>
              <a:gdLst>
                <a:gd name="T0" fmla="*/ 0 w 6955"/>
                <a:gd name="T1" fmla="*/ 6 h 52"/>
                <a:gd name="T2" fmla="*/ 767 w 6955"/>
                <a:gd name="T3" fmla="*/ 6 h 52"/>
                <a:gd name="T4" fmla="*/ 773 w 6955"/>
                <a:gd name="T5" fmla="*/ 0 h 52"/>
                <a:gd name="T6" fmla="*/ 6 w 6955"/>
                <a:gd name="T7" fmla="*/ 0 h 52"/>
                <a:gd name="T8" fmla="*/ 0 w 6955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55"/>
                <a:gd name="T16" fmla="*/ 0 h 52"/>
                <a:gd name="T17" fmla="*/ 6955 w 695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55" h="52">
                  <a:moveTo>
                    <a:pt x="0" y="52"/>
                  </a:moveTo>
                  <a:lnTo>
                    <a:pt x="6901" y="52"/>
                  </a:lnTo>
                  <a:lnTo>
                    <a:pt x="6955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Rectangle 74"/>
            <p:cNvSpPr>
              <a:spLocks noChangeArrowheads="1"/>
            </p:cNvSpPr>
            <p:nvPr/>
          </p:nvSpPr>
          <p:spPr bwMode="auto">
            <a:xfrm>
              <a:off x="1386" y="2621"/>
              <a:ext cx="2300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Rectangle 75"/>
            <p:cNvSpPr>
              <a:spLocks noChangeArrowheads="1"/>
            </p:cNvSpPr>
            <p:nvPr/>
          </p:nvSpPr>
          <p:spPr bwMode="auto">
            <a:xfrm>
              <a:off x="1386" y="2621"/>
              <a:ext cx="2300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76"/>
            <p:cNvSpPr>
              <a:spLocks/>
            </p:cNvSpPr>
            <p:nvPr/>
          </p:nvSpPr>
          <p:spPr bwMode="auto">
            <a:xfrm>
              <a:off x="2948" y="2425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1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77"/>
            <p:cNvSpPr>
              <a:spLocks/>
            </p:cNvSpPr>
            <p:nvPr/>
          </p:nvSpPr>
          <p:spPr bwMode="auto">
            <a:xfrm>
              <a:off x="2948" y="2425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1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1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78"/>
            <p:cNvSpPr>
              <a:spLocks/>
            </p:cNvSpPr>
            <p:nvPr/>
          </p:nvSpPr>
          <p:spPr bwMode="auto">
            <a:xfrm>
              <a:off x="1386" y="2425"/>
              <a:ext cx="1580" cy="17"/>
            </a:xfrm>
            <a:custGeom>
              <a:avLst/>
              <a:gdLst>
                <a:gd name="T0" fmla="*/ 0 w 4740"/>
                <a:gd name="T1" fmla="*/ 6 h 51"/>
                <a:gd name="T2" fmla="*/ 521 w 4740"/>
                <a:gd name="T3" fmla="*/ 6 h 51"/>
                <a:gd name="T4" fmla="*/ 527 w 4740"/>
                <a:gd name="T5" fmla="*/ 0 h 51"/>
                <a:gd name="T6" fmla="*/ 6 w 4740"/>
                <a:gd name="T7" fmla="*/ 0 h 51"/>
                <a:gd name="T8" fmla="*/ 0 w 4740"/>
                <a:gd name="T9" fmla="*/ 6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40"/>
                <a:gd name="T16" fmla="*/ 0 h 51"/>
                <a:gd name="T17" fmla="*/ 4740 w 4740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40" h="51">
                  <a:moveTo>
                    <a:pt x="0" y="51"/>
                  </a:moveTo>
                  <a:lnTo>
                    <a:pt x="4686" y="51"/>
                  </a:lnTo>
                  <a:lnTo>
                    <a:pt x="4740" y="0"/>
                  </a:lnTo>
                  <a:lnTo>
                    <a:pt x="53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9"/>
            <p:cNvSpPr>
              <a:spLocks/>
            </p:cNvSpPr>
            <p:nvPr/>
          </p:nvSpPr>
          <p:spPr bwMode="auto">
            <a:xfrm>
              <a:off x="1386" y="2425"/>
              <a:ext cx="1580" cy="17"/>
            </a:xfrm>
            <a:custGeom>
              <a:avLst/>
              <a:gdLst>
                <a:gd name="T0" fmla="*/ 0 w 4740"/>
                <a:gd name="T1" fmla="*/ 6 h 51"/>
                <a:gd name="T2" fmla="*/ 521 w 4740"/>
                <a:gd name="T3" fmla="*/ 6 h 51"/>
                <a:gd name="T4" fmla="*/ 527 w 4740"/>
                <a:gd name="T5" fmla="*/ 0 h 51"/>
                <a:gd name="T6" fmla="*/ 6 w 4740"/>
                <a:gd name="T7" fmla="*/ 0 h 51"/>
                <a:gd name="T8" fmla="*/ 0 w 4740"/>
                <a:gd name="T9" fmla="*/ 6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40"/>
                <a:gd name="T16" fmla="*/ 0 h 51"/>
                <a:gd name="T17" fmla="*/ 4740 w 4740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40" h="51">
                  <a:moveTo>
                    <a:pt x="0" y="51"/>
                  </a:moveTo>
                  <a:lnTo>
                    <a:pt x="4686" y="51"/>
                  </a:lnTo>
                  <a:lnTo>
                    <a:pt x="4740" y="0"/>
                  </a:lnTo>
                  <a:lnTo>
                    <a:pt x="53" y="0"/>
                  </a:lnTo>
                  <a:lnTo>
                    <a:pt x="0" y="51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Rectangle 80"/>
            <p:cNvSpPr>
              <a:spLocks noChangeArrowheads="1"/>
            </p:cNvSpPr>
            <p:nvPr/>
          </p:nvSpPr>
          <p:spPr bwMode="auto">
            <a:xfrm>
              <a:off x="1386" y="2442"/>
              <a:ext cx="1562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Rectangle 81"/>
            <p:cNvSpPr>
              <a:spLocks noChangeArrowheads="1"/>
            </p:cNvSpPr>
            <p:nvPr/>
          </p:nvSpPr>
          <p:spPr bwMode="auto">
            <a:xfrm>
              <a:off x="1386" y="2442"/>
              <a:ext cx="1562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82"/>
            <p:cNvSpPr>
              <a:spLocks/>
            </p:cNvSpPr>
            <p:nvPr/>
          </p:nvSpPr>
          <p:spPr bwMode="auto">
            <a:xfrm>
              <a:off x="3879" y="2246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1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83"/>
            <p:cNvSpPr>
              <a:spLocks/>
            </p:cNvSpPr>
            <p:nvPr/>
          </p:nvSpPr>
          <p:spPr bwMode="auto">
            <a:xfrm>
              <a:off x="3879" y="2246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1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1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4"/>
            <p:cNvSpPr>
              <a:spLocks/>
            </p:cNvSpPr>
            <p:nvPr/>
          </p:nvSpPr>
          <p:spPr bwMode="auto">
            <a:xfrm>
              <a:off x="1386" y="2246"/>
              <a:ext cx="2511" cy="17"/>
            </a:xfrm>
            <a:custGeom>
              <a:avLst/>
              <a:gdLst>
                <a:gd name="T0" fmla="*/ 0 w 7534"/>
                <a:gd name="T1" fmla="*/ 6 h 51"/>
                <a:gd name="T2" fmla="*/ 831 w 7534"/>
                <a:gd name="T3" fmla="*/ 6 h 51"/>
                <a:gd name="T4" fmla="*/ 837 w 7534"/>
                <a:gd name="T5" fmla="*/ 0 h 51"/>
                <a:gd name="T6" fmla="*/ 6 w 7534"/>
                <a:gd name="T7" fmla="*/ 0 h 51"/>
                <a:gd name="T8" fmla="*/ 0 w 7534"/>
                <a:gd name="T9" fmla="*/ 6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34"/>
                <a:gd name="T16" fmla="*/ 0 h 51"/>
                <a:gd name="T17" fmla="*/ 7534 w 7534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34" h="51">
                  <a:moveTo>
                    <a:pt x="0" y="51"/>
                  </a:moveTo>
                  <a:lnTo>
                    <a:pt x="7480" y="51"/>
                  </a:lnTo>
                  <a:lnTo>
                    <a:pt x="7534" y="0"/>
                  </a:lnTo>
                  <a:lnTo>
                    <a:pt x="53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5"/>
            <p:cNvSpPr>
              <a:spLocks/>
            </p:cNvSpPr>
            <p:nvPr/>
          </p:nvSpPr>
          <p:spPr bwMode="auto">
            <a:xfrm>
              <a:off x="1386" y="2246"/>
              <a:ext cx="2511" cy="17"/>
            </a:xfrm>
            <a:custGeom>
              <a:avLst/>
              <a:gdLst>
                <a:gd name="T0" fmla="*/ 0 w 7534"/>
                <a:gd name="T1" fmla="*/ 6 h 51"/>
                <a:gd name="T2" fmla="*/ 831 w 7534"/>
                <a:gd name="T3" fmla="*/ 6 h 51"/>
                <a:gd name="T4" fmla="*/ 837 w 7534"/>
                <a:gd name="T5" fmla="*/ 0 h 51"/>
                <a:gd name="T6" fmla="*/ 6 w 7534"/>
                <a:gd name="T7" fmla="*/ 0 h 51"/>
                <a:gd name="T8" fmla="*/ 0 w 7534"/>
                <a:gd name="T9" fmla="*/ 6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34"/>
                <a:gd name="T16" fmla="*/ 0 h 51"/>
                <a:gd name="T17" fmla="*/ 7534 w 7534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34" h="51">
                  <a:moveTo>
                    <a:pt x="0" y="51"/>
                  </a:moveTo>
                  <a:lnTo>
                    <a:pt x="7480" y="51"/>
                  </a:lnTo>
                  <a:lnTo>
                    <a:pt x="7534" y="0"/>
                  </a:lnTo>
                  <a:lnTo>
                    <a:pt x="53" y="0"/>
                  </a:lnTo>
                  <a:lnTo>
                    <a:pt x="0" y="51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Rectangle 86"/>
            <p:cNvSpPr>
              <a:spLocks noChangeArrowheads="1"/>
            </p:cNvSpPr>
            <p:nvPr/>
          </p:nvSpPr>
          <p:spPr bwMode="auto">
            <a:xfrm>
              <a:off x="1386" y="2263"/>
              <a:ext cx="2493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Rectangle 87"/>
            <p:cNvSpPr>
              <a:spLocks noChangeArrowheads="1"/>
            </p:cNvSpPr>
            <p:nvPr/>
          </p:nvSpPr>
          <p:spPr bwMode="auto">
            <a:xfrm>
              <a:off x="1386" y="2263"/>
              <a:ext cx="2493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88"/>
            <p:cNvSpPr>
              <a:spLocks/>
            </p:cNvSpPr>
            <p:nvPr/>
          </p:nvSpPr>
          <p:spPr bwMode="auto">
            <a:xfrm>
              <a:off x="4853" y="2067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89"/>
            <p:cNvSpPr>
              <a:spLocks/>
            </p:cNvSpPr>
            <p:nvPr/>
          </p:nvSpPr>
          <p:spPr bwMode="auto">
            <a:xfrm>
              <a:off x="4853" y="2067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6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90"/>
            <p:cNvSpPr>
              <a:spLocks/>
            </p:cNvSpPr>
            <p:nvPr/>
          </p:nvSpPr>
          <p:spPr bwMode="auto">
            <a:xfrm>
              <a:off x="1386" y="2067"/>
              <a:ext cx="3485" cy="17"/>
            </a:xfrm>
            <a:custGeom>
              <a:avLst/>
              <a:gdLst>
                <a:gd name="T0" fmla="*/ 0 w 10456"/>
                <a:gd name="T1" fmla="*/ 6 h 52"/>
                <a:gd name="T2" fmla="*/ 1156 w 10456"/>
                <a:gd name="T3" fmla="*/ 6 h 52"/>
                <a:gd name="T4" fmla="*/ 1162 w 10456"/>
                <a:gd name="T5" fmla="*/ 0 h 52"/>
                <a:gd name="T6" fmla="*/ 6 w 10456"/>
                <a:gd name="T7" fmla="*/ 0 h 52"/>
                <a:gd name="T8" fmla="*/ 0 w 10456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56"/>
                <a:gd name="T16" fmla="*/ 0 h 52"/>
                <a:gd name="T17" fmla="*/ 10456 w 10456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56" h="52">
                  <a:moveTo>
                    <a:pt x="0" y="52"/>
                  </a:moveTo>
                  <a:lnTo>
                    <a:pt x="10402" y="52"/>
                  </a:lnTo>
                  <a:lnTo>
                    <a:pt x="10456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91"/>
            <p:cNvSpPr>
              <a:spLocks/>
            </p:cNvSpPr>
            <p:nvPr/>
          </p:nvSpPr>
          <p:spPr bwMode="auto">
            <a:xfrm>
              <a:off x="1386" y="2067"/>
              <a:ext cx="3485" cy="17"/>
            </a:xfrm>
            <a:custGeom>
              <a:avLst/>
              <a:gdLst>
                <a:gd name="T0" fmla="*/ 0 w 10456"/>
                <a:gd name="T1" fmla="*/ 6 h 52"/>
                <a:gd name="T2" fmla="*/ 1156 w 10456"/>
                <a:gd name="T3" fmla="*/ 6 h 52"/>
                <a:gd name="T4" fmla="*/ 1162 w 10456"/>
                <a:gd name="T5" fmla="*/ 0 h 52"/>
                <a:gd name="T6" fmla="*/ 6 w 10456"/>
                <a:gd name="T7" fmla="*/ 0 h 52"/>
                <a:gd name="T8" fmla="*/ 0 w 10456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56"/>
                <a:gd name="T16" fmla="*/ 0 h 52"/>
                <a:gd name="T17" fmla="*/ 10456 w 10456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56" h="52">
                  <a:moveTo>
                    <a:pt x="0" y="52"/>
                  </a:moveTo>
                  <a:lnTo>
                    <a:pt x="10402" y="52"/>
                  </a:lnTo>
                  <a:lnTo>
                    <a:pt x="10456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Rectangle 92"/>
            <p:cNvSpPr>
              <a:spLocks noChangeArrowheads="1"/>
            </p:cNvSpPr>
            <p:nvPr/>
          </p:nvSpPr>
          <p:spPr bwMode="auto">
            <a:xfrm>
              <a:off x="1386" y="2084"/>
              <a:ext cx="3467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Rectangle 93"/>
            <p:cNvSpPr>
              <a:spLocks noChangeArrowheads="1"/>
            </p:cNvSpPr>
            <p:nvPr/>
          </p:nvSpPr>
          <p:spPr bwMode="auto">
            <a:xfrm>
              <a:off x="1386" y="2084"/>
              <a:ext cx="3467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4"/>
            <p:cNvSpPr>
              <a:spLocks/>
            </p:cNvSpPr>
            <p:nvPr/>
          </p:nvSpPr>
          <p:spPr bwMode="auto">
            <a:xfrm>
              <a:off x="2414" y="1888"/>
              <a:ext cx="17" cy="169"/>
            </a:xfrm>
            <a:custGeom>
              <a:avLst/>
              <a:gdLst>
                <a:gd name="T0" fmla="*/ 0 w 53"/>
                <a:gd name="T1" fmla="*/ 6 h 508"/>
                <a:gd name="T2" fmla="*/ 0 w 53"/>
                <a:gd name="T3" fmla="*/ 56 h 508"/>
                <a:gd name="T4" fmla="*/ 5 w 53"/>
                <a:gd name="T5" fmla="*/ 51 h 508"/>
                <a:gd name="T6" fmla="*/ 5 w 53"/>
                <a:gd name="T7" fmla="*/ 0 h 508"/>
                <a:gd name="T8" fmla="*/ 0 w 53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8"/>
                <a:gd name="T17" fmla="*/ 53 w 53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8">
                  <a:moveTo>
                    <a:pt x="0" y="52"/>
                  </a:moveTo>
                  <a:lnTo>
                    <a:pt x="0" y="508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5"/>
            <p:cNvSpPr>
              <a:spLocks/>
            </p:cNvSpPr>
            <p:nvPr/>
          </p:nvSpPr>
          <p:spPr bwMode="auto">
            <a:xfrm>
              <a:off x="2414" y="1888"/>
              <a:ext cx="17" cy="169"/>
            </a:xfrm>
            <a:custGeom>
              <a:avLst/>
              <a:gdLst>
                <a:gd name="T0" fmla="*/ 0 w 53"/>
                <a:gd name="T1" fmla="*/ 6 h 508"/>
                <a:gd name="T2" fmla="*/ 0 w 53"/>
                <a:gd name="T3" fmla="*/ 56 h 508"/>
                <a:gd name="T4" fmla="*/ 5 w 53"/>
                <a:gd name="T5" fmla="*/ 51 h 508"/>
                <a:gd name="T6" fmla="*/ 5 w 53"/>
                <a:gd name="T7" fmla="*/ 0 h 508"/>
                <a:gd name="T8" fmla="*/ 0 w 53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8"/>
                <a:gd name="T17" fmla="*/ 53 w 53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8">
                  <a:moveTo>
                    <a:pt x="0" y="52"/>
                  </a:moveTo>
                  <a:lnTo>
                    <a:pt x="0" y="508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6"/>
            <p:cNvSpPr>
              <a:spLocks/>
            </p:cNvSpPr>
            <p:nvPr/>
          </p:nvSpPr>
          <p:spPr bwMode="auto">
            <a:xfrm>
              <a:off x="1386" y="1888"/>
              <a:ext cx="1045" cy="17"/>
            </a:xfrm>
            <a:custGeom>
              <a:avLst/>
              <a:gdLst>
                <a:gd name="T0" fmla="*/ 0 w 3137"/>
                <a:gd name="T1" fmla="*/ 6 h 52"/>
                <a:gd name="T2" fmla="*/ 342 w 3137"/>
                <a:gd name="T3" fmla="*/ 6 h 52"/>
                <a:gd name="T4" fmla="*/ 348 w 3137"/>
                <a:gd name="T5" fmla="*/ 0 h 52"/>
                <a:gd name="T6" fmla="*/ 6 w 3137"/>
                <a:gd name="T7" fmla="*/ 0 h 52"/>
                <a:gd name="T8" fmla="*/ 0 w 3137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37"/>
                <a:gd name="T16" fmla="*/ 0 h 52"/>
                <a:gd name="T17" fmla="*/ 3137 w 3137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37" h="52">
                  <a:moveTo>
                    <a:pt x="0" y="52"/>
                  </a:moveTo>
                  <a:lnTo>
                    <a:pt x="3084" y="52"/>
                  </a:lnTo>
                  <a:lnTo>
                    <a:pt x="3137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7"/>
            <p:cNvSpPr>
              <a:spLocks/>
            </p:cNvSpPr>
            <p:nvPr/>
          </p:nvSpPr>
          <p:spPr bwMode="auto">
            <a:xfrm>
              <a:off x="1386" y="1888"/>
              <a:ext cx="1045" cy="17"/>
            </a:xfrm>
            <a:custGeom>
              <a:avLst/>
              <a:gdLst>
                <a:gd name="T0" fmla="*/ 0 w 3137"/>
                <a:gd name="T1" fmla="*/ 6 h 52"/>
                <a:gd name="T2" fmla="*/ 342 w 3137"/>
                <a:gd name="T3" fmla="*/ 6 h 52"/>
                <a:gd name="T4" fmla="*/ 348 w 3137"/>
                <a:gd name="T5" fmla="*/ 0 h 52"/>
                <a:gd name="T6" fmla="*/ 6 w 3137"/>
                <a:gd name="T7" fmla="*/ 0 h 52"/>
                <a:gd name="T8" fmla="*/ 0 w 3137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37"/>
                <a:gd name="T16" fmla="*/ 0 h 52"/>
                <a:gd name="T17" fmla="*/ 3137 w 3137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37" h="52">
                  <a:moveTo>
                    <a:pt x="0" y="52"/>
                  </a:moveTo>
                  <a:lnTo>
                    <a:pt x="3084" y="52"/>
                  </a:lnTo>
                  <a:lnTo>
                    <a:pt x="3137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Rectangle 98"/>
            <p:cNvSpPr>
              <a:spLocks noChangeArrowheads="1"/>
            </p:cNvSpPr>
            <p:nvPr/>
          </p:nvSpPr>
          <p:spPr bwMode="auto">
            <a:xfrm>
              <a:off x="1386" y="1905"/>
              <a:ext cx="1028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Rectangle 99"/>
            <p:cNvSpPr>
              <a:spLocks noChangeArrowheads="1"/>
            </p:cNvSpPr>
            <p:nvPr/>
          </p:nvSpPr>
          <p:spPr bwMode="auto">
            <a:xfrm>
              <a:off x="1386" y="1905"/>
              <a:ext cx="1028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100"/>
            <p:cNvSpPr>
              <a:spLocks/>
            </p:cNvSpPr>
            <p:nvPr/>
          </p:nvSpPr>
          <p:spPr bwMode="auto">
            <a:xfrm>
              <a:off x="3217" y="1709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0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5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1"/>
            <p:cNvSpPr>
              <a:spLocks/>
            </p:cNvSpPr>
            <p:nvPr/>
          </p:nvSpPr>
          <p:spPr bwMode="auto">
            <a:xfrm>
              <a:off x="3217" y="1709"/>
              <a:ext cx="18" cy="169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6 h 508"/>
                <a:gd name="T4" fmla="*/ 6 w 54"/>
                <a:gd name="T5" fmla="*/ 50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5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02"/>
            <p:cNvSpPr>
              <a:spLocks/>
            </p:cNvSpPr>
            <p:nvPr/>
          </p:nvSpPr>
          <p:spPr bwMode="auto">
            <a:xfrm>
              <a:off x="1386" y="1709"/>
              <a:ext cx="1849" cy="17"/>
            </a:xfrm>
            <a:custGeom>
              <a:avLst/>
              <a:gdLst>
                <a:gd name="T0" fmla="*/ 0 w 5549"/>
                <a:gd name="T1" fmla="*/ 6 h 52"/>
                <a:gd name="T2" fmla="*/ 610 w 5549"/>
                <a:gd name="T3" fmla="*/ 6 h 52"/>
                <a:gd name="T4" fmla="*/ 616 w 5549"/>
                <a:gd name="T5" fmla="*/ 0 h 52"/>
                <a:gd name="T6" fmla="*/ 6 w 5549"/>
                <a:gd name="T7" fmla="*/ 0 h 52"/>
                <a:gd name="T8" fmla="*/ 0 w 5549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49"/>
                <a:gd name="T16" fmla="*/ 0 h 52"/>
                <a:gd name="T17" fmla="*/ 5549 w 554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49" h="52">
                  <a:moveTo>
                    <a:pt x="0" y="52"/>
                  </a:moveTo>
                  <a:lnTo>
                    <a:pt x="5495" y="52"/>
                  </a:lnTo>
                  <a:lnTo>
                    <a:pt x="5549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03"/>
            <p:cNvSpPr>
              <a:spLocks/>
            </p:cNvSpPr>
            <p:nvPr/>
          </p:nvSpPr>
          <p:spPr bwMode="auto">
            <a:xfrm>
              <a:off x="1386" y="1709"/>
              <a:ext cx="1849" cy="17"/>
            </a:xfrm>
            <a:custGeom>
              <a:avLst/>
              <a:gdLst>
                <a:gd name="T0" fmla="*/ 0 w 5549"/>
                <a:gd name="T1" fmla="*/ 6 h 52"/>
                <a:gd name="T2" fmla="*/ 610 w 5549"/>
                <a:gd name="T3" fmla="*/ 6 h 52"/>
                <a:gd name="T4" fmla="*/ 616 w 5549"/>
                <a:gd name="T5" fmla="*/ 0 h 52"/>
                <a:gd name="T6" fmla="*/ 6 w 5549"/>
                <a:gd name="T7" fmla="*/ 0 h 52"/>
                <a:gd name="T8" fmla="*/ 0 w 5549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49"/>
                <a:gd name="T16" fmla="*/ 0 h 52"/>
                <a:gd name="T17" fmla="*/ 5549 w 554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49" h="52">
                  <a:moveTo>
                    <a:pt x="0" y="52"/>
                  </a:moveTo>
                  <a:lnTo>
                    <a:pt x="5495" y="52"/>
                  </a:lnTo>
                  <a:lnTo>
                    <a:pt x="5549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Rectangle 104"/>
            <p:cNvSpPr>
              <a:spLocks noChangeArrowheads="1"/>
            </p:cNvSpPr>
            <p:nvPr/>
          </p:nvSpPr>
          <p:spPr bwMode="auto">
            <a:xfrm>
              <a:off x="1386" y="1726"/>
              <a:ext cx="1831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Rectangle 105"/>
            <p:cNvSpPr>
              <a:spLocks noChangeArrowheads="1"/>
            </p:cNvSpPr>
            <p:nvPr/>
          </p:nvSpPr>
          <p:spPr bwMode="auto">
            <a:xfrm>
              <a:off x="1386" y="1726"/>
              <a:ext cx="1831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6"/>
            <p:cNvSpPr>
              <a:spLocks/>
            </p:cNvSpPr>
            <p:nvPr/>
          </p:nvSpPr>
          <p:spPr bwMode="auto">
            <a:xfrm>
              <a:off x="4161" y="1530"/>
              <a:ext cx="18" cy="170"/>
            </a:xfrm>
            <a:custGeom>
              <a:avLst/>
              <a:gdLst>
                <a:gd name="T0" fmla="*/ 0 w 53"/>
                <a:gd name="T1" fmla="*/ 6 h 509"/>
                <a:gd name="T2" fmla="*/ 0 w 53"/>
                <a:gd name="T3" fmla="*/ 57 h 509"/>
                <a:gd name="T4" fmla="*/ 6 w 53"/>
                <a:gd name="T5" fmla="*/ 51 h 509"/>
                <a:gd name="T6" fmla="*/ 6 w 53"/>
                <a:gd name="T7" fmla="*/ 0 h 509"/>
                <a:gd name="T8" fmla="*/ 0 w 53"/>
                <a:gd name="T9" fmla="*/ 6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9"/>
                <a:gd name="T17" fmla="*/ 53 w 53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9">
                  <a:moveTo>
                    <a:pt x="0" y="52"/>
                  </a:moveTo>
                  <a:lnTo>
                    <a:pt x="0" y="509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07"/>
            <p:cNvSpPr>
              <a:spLocks/>
            </p:cNvSpPr>
            <p:nvPr/>
          </p:nvSpPr>
          <p:spPr bwMode="auto">
            <a:xfrm>
              <a:off x="4161" y="1530"/>
              <a:ext cx="18" cy="170"/>
            </a:xfrm>
            <a:custGeom>
              <a:avLst/>
              <a:gdLst>
                <a:gd name="T0" fmla="*/ 0 w 53"/>
                <a:gd name="T1" fmla="*/ 6 h 509"/>
                <a:gd name="T2" fmla="*/ 0 w 53"/>
                <a:gd name="T3" fmla="*/ 57 h 509"/>
                <a:gd name="T4" fmla="*/ 6 w 53"/>
                <a:gd name="T5" fmla="*/ 51 h 509"/>
                <a:gd name="T6" fmla="*/ 6 w 53"/>
                <a:gd name="T7" fmla="*/ 0 h 509"/>
                <a:gd name="T8" fmla="*/ 0 w 53"/>
                <a:gd name="T9" fmla="*/ 6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509"/>
                <a:gd name="T17" fmla="*/ 53 w 53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509">
                  <a:moveTo>
                    <a:pt x="0" y="52"/>
                  </a:moveTo>
                  <a:lnTo>
                    <a:pt x="0" y="509"/>
                  </a:lnTo>
                  <a:lnTo>
                    <a:pt x="53" y="456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08"/>
            <p:cNvSpPr>
              <a:spLocks/>
            </p:cNvSpPr>
            <p:nvPr/>
          </p:nvSpPr>
          <p:spPr bwMode="auto">
            <a:xfrm>
              <a:off x="1386" y="1530"/>
              <a:ext cx="2793" cy="17"/>
            </a:xfrm>
            <a:custGeom>
              <a:avLst/>
              <a:gdLst>
                <a:gd name="T0" fmla="*/ 0 w 8379"/>
                <a:gd name="T1" fmla="*/ 6 h 52"/>
                <a:gd name="T2" fmla="*/ 925 w 8379"/>
                <a:gd name="T3" fmla="*/ 6 h 52"/>
                <a:gd name="T4" fmla="*/ 931 w 8379"/>
                <a:gd name="T5" fmla="*/ 0 h 52"/>
                <a:gd name="T6" fmla="*/ 6 w 8379"/>
                <a:gd name="T7" fmla="*/ 0 h 52"/>
                <a:gd name="T8" fmla="*/ 0 w 8379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9"/>
                <a:gd name="T16" fmla="*/ 0 h 52"/>
                <a:gd name="T17" fmla="*/ 8379 w 837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9" h="52">
                  <a:moveTo>
                    <a:pt x="0" y="52"/>
                  </a:moveTo>
                  <a:lnTo>
                    <a:pt x="8326" y="52"/>
                  </a:lnTo>
                  <a:lnTo>
                    <a:pt x="8379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09"/>
            <p:cNvSpPr>
              <a:spLocks/>
            </p:cNvSpPr>
            <p:nvPr/>
          </p:nvSpPr>
          <p:spPr bwMode="auto">
            <a:xfrm>
              <a:off x="1386" y="1530"/>
              <a:ext cx="2793" cy="17"/>
            </a:xfrm>
            <a:custGeom>
              <a:avLst/>
              <a:gdLst>
                <a:gd name="T0" fmla="*/ 0 w 8379"/>
                <a:gd name="T1" fmla="*/ 6 h 52"/>
                <a:gd name="T2" fmla="*/ 925 w 8379"/>
                <a:gd name="T3" fmla="*/ 6 h 52"/>
                <a:gd name="T4" fmla="*/ 931 w 8379"/>
                <a:gd name="T5" fmla="*/ 0 h 52"/>
                <a:gd name="T6" fmla="*/ 6 w 8379"/>
                <a:gd name="T7" fmla="*/ 0 h 52"/>
                <a:gd name="T8" fmla="*/ 0 w 8379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9"/>
                <a:gd name="T16" fmla="*/ 0 h 52"/>
                <a:gd name="T17" fmla="*/ 8379 w 837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9" h="52">
                  <a:moveTo>
                    <a:pt x="0" y="52"/>
                  </a:moveTo>
                  <a:lnTo>
                    <a:pt x="8326" y="52"/>
                  </a:lnTo>
                  <a:lnTo>
                    <a:pt x="8379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Rectangle 110"/>
            <p:cNvSpPr>
              <a:spLocks noChangeArrowheads="1"/>
            </p:cNvSpPr>
            <p:nvPr/>
          </p:nvSpPr>
          <p:spPr bwMode="auto">
            <a:xfrm>
              <a:off x="1386" y="1547"/>
              <a:ext cx="2775" cy="15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Rectangle 111"/>
            <p:cNvSpPr>
              <a:spLocks noChangeArrowheads="1"/>
            </p:cNvSpPr>
            <p:nvPr/>
          </p:nvSpPr>
          <p:spPr bwMode="auto">
            <a:xfrm>
              <a:off x="1386" y="1547"/>
              <a:ext cx="2775" cy="153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12"/>
            <p:cNvSpPr>
              <a:spLocks/>
            </p:cNvSpPr>
            <p:nvPr/>
          </p:nvSpPr>
          <p:spPr bwMode="auto">
            <a:xfrm>
              <a:off x="3270" y="1351"/>
              <a:ext cx="18" cy="170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7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5"/>
                  </a:lnTo>
                  <a:lnTo>
                    <a:pt x="5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13"/>
            <p:cNvSpPr>
              <a:spLocks/>
            </p:cNvSpPr>
            <p:nvPr/>
          </p:nvSpPr>
          <p:spPr bwMode="auto">
            <a:xfrm>
              <a:off x="3270" y="1351"/>
              <a:ext cx="18" cy="170"/>
            </a:xfrm>
            <a:custGeom>
              <a:avLst/>
              <a:gdLst>
                <a:gd name="T0" fmla="*/ 0 w 54"/>
                <a:gd name="T1" fmla="*/ 6 h 508"/>
                <a:gd name="T2" fmla="*/ 0 w 54"/>
                <a:gd name="T3" fmla="*/ 57 h 508"/>
                <a:gd name="T4" fmla="*/ 6 w 54"/>
                <a:gd name="T5" fmla="*/ 51 h 508"/>
                <a:gd name="T6" fmla="*/ 6 w 54"/>
                <a:gd name="T7" fmla="*/ 0 h 508"/>
                <a:gd name="T8" fmla="*/ 0 w 54"/>
                <a:gd name="T9" fmla="*/ 6 h 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08"/>
                <a:gd name="T17" fmla="*/ 54 w 54"/>
                <a:gd name="T18" fmla="*/ 508 h 5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08">
                  <a:moveTo>
                    <a:pt x="0" y="52"/>
                  </a:moveTo>
                  <a:lnTo>
                    <a:pt x="0" y="508"/>
                  </a:lnTo>
                  <a:lnTo>
                    <a:pt x="54" y="455"/>
                  </a:lnTo>
                  <a:lnTo>
                    <a:pt x="54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4"/>
            <p:cNvSpPr>
              <a:spLocks/>
            </p:cNvSpPr>
            <p:nvPr/>
          </p:nvSpPr>
          <p:spPr bwMode="auto">
            <a:xfrm>
              <a:off x="1386" y="1351"/>
              <a:ext cx="1902" cy="18"/>
            </a:xfrm>
            <a:custGeom>
              <a:avLst/>
              <a:gdLst>
                <a:gd name="T0" fmla="*/ 0 w 5708"/>
                <a:gd name="T1" fmla="*/ 6 h 52"/>
                <a:gd name="T2" fmla="*/ 628 w 5708"/>
                <a:gd name="T3" fmla="*/ 6 h 52"/>
                <a:gd name="T4" fmla="*/ 634 w 5708"/>
                <a:gd name="T5" fmla="*/ 0 h 52"/>
                <a:gd name="T6" fmla="*/ 6 w 5708"/>
                <a:gd name="T7" fmla="*/ 0 h 52"/>
                <a:gd name="T8" fmla="*/ 0 w 5708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8"/>
                <a:gd name="T16" fmla="*/ 0 h 52"/>
                <a:gd name="T17" fmla="*/ 5708 w 5708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8" h="52">
                  <a:moveTo>
                    <a:pt x="0" y="52"/>
                  </a:moveTo>
                  <a:lnTo>
                    <a:pt x="5654" y="52"/>
                  </a:lnTo>
                  <a:lnTo>
                    <a:pt x="5708" y="0"/>
                  </a:lnTo>
                  <a:lnTo>
                    <a:pt x="5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5"/>
            <p:cNvSpPr>
              <a:spLocks/>
            </p:cNvSpPr>
            <p:nvPr/>
          </p:nvSpPr>
          <p:spPr bwMode="auto">
            <a:xfrm>
              <a:off x="1386" y="1351"/>
              <a:ext cx="1902" cy="18"/>
            </a:xfrm>
            <a:custGeom>
              <a:avLst/>
              <a:gdLst>
                <a:gd name="T0" fmla="*/ 0 w 5708"/>
                <a:gd name="T1" fmla="*/ 6 h 52"/>
                <a:gd name="T2" fmla="*/ 628 w 5708"/>
                <a:gd name="T3" fmla="*/ 6 h 52"/>
                <a:gd name="T4" fmla="*/ 634 w 5708"/>
                <a:gd name="T5" fmla="*/ 0 h 52"/>
                <a:gd name="T6" fmla="*/ 6 w 5708"/>
                <a:gd name="T7" fmla="*/ 0 h 52"/>
                <a:gd name="T8" fmla="*/ 0 w 5708"/>
                <a:gd name="T9" fmla="*/ 6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8"/>
                <a:gd name="T16" fmla="*/ 0 h 52"/>
                <a:gd name="T17" fmla="*/ 5708 w 5708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8" h="52">
                  <a:moveTo>
                    <a:pt x="0" y="52"/>
                  </a:moveTo>
                  <a:lnTo>
                    <a:pt x="5654" y="52"/>
                  </a:lnTo>
                  <a:lnTo>
                    <a:pt x="5708" y="0"/>
                  </a:lnTo>
                  <a:lnTo>
                    <a:pt x="53" y="0"/>
                  </a:lnTo>
                  <a:lnTo>
                    <a:pt x="0" y="52"/>
                  </a:lnTo>
                </a:path>
              </a:pathLst>
            </a:custGeom>
            <a:noFill/>
            <a:ln w="7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Rectangle 116"/>
            <p:cNvSpPr>
              <a:spLocks noChangeArrowheads="1"/>
            </p:cNvSpPr>
            <p:nvPr/>
          </p:nvSpPr>
          <p:spPr bwMode="auto">
            <a:xfrm>
              <a:off x="1386" y="1369"/>
              <a:ext cx="1884" cy="15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Rectangle 117"/>
            <p:cNvSpPr>
              <a:spLocks noChangeArrowheads="1"/>
            </p:cNvSpPr>
            <p:nvPr/>
          </p:nvSpPr>
          <p:spPr bwMode="auto">
            <a:xfrm>
              <a:off x="1386" y="1369"/>
              <a:ext cx="1884" cy="152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Rectangle 118"/>
            <p:cNvSpPr>
              <a:spLocks noChangeArrowheads="1"/>
            </p:cNvSpPr>
            <p:nvPr/>
          </p:nvSpPr>
          <p:spPr bwMode="auto">
            <a:xfrm>
              <a:off x="2218" y="1376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156</a:t>
              </a:r>
              <a:endParaRPr lang="en-US"/>
            </a:p>
          </p:txBody>
        </p:sp>
        <p:sp>
          <p:nvSpPr>
            <p:cNvPr id="2166" name="Rectangle 119"/>
            <p:cNvSpPr>
              <a:spLocks noChangeArrowheads="1"/>
            </p:cNvSpPr>
            <p:nvPr/>
          </p:nvSpPr>
          <p:spPr bwMode="auto">
            <a:xfrm>
              <a:off x="2608" y="1555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229.7</a:t>
              </a:r>
              <a:endParaRPr lang="en-US"/>
            </a:p>
          </p:txBody>
        </p:sp>
        <p:sp>
          <p:nvSpPr>
            <p:cNvPr id="2167" name="Rectangle 120"/>
            <p:cNvSpPr>
              <a:spLocks noChangeArrowheads="1"/>
            </p:cNvSpPr>
            <p:nvPr/>
          </p:nvSpPr>
          <p:spPr bwMode="auto">
            <a:xfrm>
              <a:off x="2136" y="1734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151.6</a:t>
              </a:r>
              <a:endParaRPr lang="en-US"/>
            </a:p>
          </p:txBody>
        </p:sp>
        <p:sp>
          <p:nvSpPr>
            <p:cNvPr id="2168" name="Rectangle 121"/>
            <p:cNvSpPr>
              <a:spLocks noChangeArrowheads="1"/>
            </p:cNvSpPr>
            <p:nvPr/>
          </p:nvSpPr>
          <p:spPr bwMode="auto">
            <a:xfrm>
              <a:off x="1771" y="1913"/>
              <a:ext cx="315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85.1</a:t>
              </a:r>
              <a:endParaRPr lang="en-US"/>
            </a:p>
          </p:txBody>
        </p:sp>
        <p:sp>
          <p:nvSpPr>
            <p:cNvPr id="2169" name="Rectangle 122"/>
            <p:cNvSpPr>
              <a:spLocks noChangeArrowheads="1"/>
            </p:cNvSpPr>
            <p:nvPr/>
          </p:nvSpPr>
          <p:spPr bwMode="auto">
            <a:xfrm>
              <a:off x="3009" y="2092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287</a:t>
              </a:r>
              <a:endParaRPr lang="en-US"/>
            </a:p>
          </p:txBody>
        </p:sp>
        <p:sp>
          <p:nvSpPr>
            <p:cNvPr id="2170" name="Rectangle 123"/>
            <p:cNvSpPr>
              <a:spLocks noChangeArrowheads="1"/>
            </p:cNvSpPr>
            <p:nvPr/>
          </p:nvSpPr>
          <p:spPr bwMode="auto">
            <a:xfrm>
              <a:off x="2467" y="2271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206.4</a:t>
              </a:r>
              <a:endParaRPr lang="en-US"/>
            </a:p>
          </p:txBody>
        </p:sp>
        <p:sp>
          <p:nvSpPr>
            <p:cNvPr id="2171" name="Rectangle 124"/>
            <p:cNvSpPr>
              <a:spLocks noChangeArrowheads="1"/>
            </p:cNvSpPr>
            <p:nvPr/>
          </p:nvSpPr>
          <p:spPr bwMode="auto">
            <a:xfrm>
              <a:off x="2002" y="2449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129.3</a:t>
              </a:r>
              <a:endParaRPr lang="en-US"/>
            </a:p>
          </p:txBody>
        </p:sp>
        <p:sp>
          <p:nvSpPr>
            <p:cNvPr id="2172" name="Rectangle 125"/>
            <p:cNvSpPr>
              <a:spLocks noChangeArrowheads="1"/>
            </p:cNvSpPr>
            <p:nvPr/>
          </p:nvSpPr>
          <p:spPr bwMode="auto">
            <a:xfrm>
              <a:off x="2371" y="2628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190.4</a:t>
              </a:r>
              <a:endParaRPr lang="en-US"/>
            </a:p>
          </p:txBody>
        </p:sp>
        <p:sp>
          <p:nvSpPr>
            <p:cNvPr id="2173" name="Rectangle 126"/>
            <p:cNvSpPr>
              <a:spLocks noChangeArrowheads="1"/>
            </p:cNvSpPr>
            <p:nvPr/>
          </p:nvSpPr>
          <p:spPr bwMode="auto">
            <a:xfrm>
              <a:off x="1859" y="2807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105.7</a:t>
              </a:r>
              <a:endParaRPr lang="en-US"/>
            </a:p>
          </p:txBody>
        </p:sp>
        <p:sp>
          <p:nvSpPr>
            <p:cNvPr id="2174" name="Rectangle 127"/>
            <p:cNvSpPr>
              <a:spLocks noChangeArrowheads="1"/>
            </p:cNvSpPr>
            <p:nvPr/>
          </p:nvSpPr>
          <p:spPr bwMode="auto">
            <a:xfrm>
              <a:off x="2209" y="2986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163.6</a:t>
              </a:r>
              <a:endParaRPr lang="en-US"/>
            </a:p>
          </p:txBody>
        </p:sp>
        <p:sp>
          <p:nvSpPr>
            <p:cNvPr id="2175" name="Rectangle 128"/>
            <p:cNvSpPr>
              <a:spLocks noChangeArrowheads="1"/>
            </p:cNvSpPr>
            <p:nvPr/>
          </p:nvSpPr>
          <p:spPr bwMode="auto">
            <a:xfrm>
              <a:off x="2102" y="3165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145.9</a:t>
              </a:r>
              <a:endParaRPr lang="en-US"/>
            </a:p>
          </p:txBody>
        </p:sp>
        <p:sp>
          <p:nvSpPr>
            <p:cNvPr id="2176" name="Rectangle 129"/>
            <p:cNvSpPr>
              <a:spLocks noChangeArrowheads="1"/>
            </p:cNvSpPr>
            <p:nvPr/>
          </p:nvSpPr>
          <p:spPr bwMode="auto">
            <a:xfrm>
              <a:off x="2071" y="3344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140.9</a:t>
              </a:r>
              <a:endParaRPr lang="en-US"/>
            </a:p>
          </p:txBody>
        </p:sp>
        <p:sp>
          <p:nvSpPr>
            <p:cNvPr id="2177" name="Rectangle 130"/>
            <p:cNvSpPr>
              <a:spLocks noChangeArrowheads="1"/>
            </p:cNvSpPr>
            <p:nvPr/>
          </p:nvSpPr>
          <p:spPr bwMode="auto">
            <a:xfrm>
              <a:off x="2051" y="3523"/>
              <a:ext cx="38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137.5</a:t>
              </a:r>
              <a:endParaRPr lang="en-US"/>
            </a:p>
          </p:txBody>
        </p:sp>
        <p:sp>
          <p:nvSpPr>
            <p:cNvPr id="2178" name="Line 131"/>
            <p:cNvSpPr>
              <a:spLocks noChangeShapeType="1"/>
            </p:cNvSpPr>
            <p:nvPr/>
          </p:nvSpPr>
          <p:spPr bwMode="auto">
            <a:xfrm>
              <a:off x="1335" y="1405"/>
              <a:ext cx="1" cy="2326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Line 132"/>
            <p:cNvSpPr>
              <a:spLocks noChangeShapeType="1"/>
            </p:cNvSpPr>
            <p:nvPr/>
          </p:nvSpPr>
          <p:spPr bwMode="auto">
            <a:xfrm>
              <a:off x="1335" y="3731"/>
              <a:ext cx="3624" cy="1"/>
            </a:xfrm>
            <a:prstGeom prst="line">
              <a:avLst/>
            </a:prstGeom>
            <a:noFill/>
            <a:ln w="7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Rectangle 133"/>
            <p:cNvSpPr>
              <a:spLocks noChangeArrowheads="1"/>
            </p:cNvSpPr>
            <p:nvPr/>
          </p:nvSpPr>
          <p:spPr bwMode="auto">
            <a:xfrm>
              <a:off x="486" y="1425"/>
              <a:ext cx="8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Total All Areas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1" name="Rectangle 134"/>
            <p:cNvSpPr>
              <a:spLocks noChangeArrowheads="1"/>
            </p:cNvSpPr>
            <p:nvPr/>
          </p:nvSpPr>
          <p:spPr bwMode="auto">
            <a:xfrm>
              <a:off x="678" y="1604"/>
              <a:ext cx="55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Aberdeen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2" name="Rectangle 135"/>
            <p:cNvSpPr>
              <a:spLocks noChangeArrowheads="1"/>
            </p:cNvSpPr>
            <p:nvPr/>
          </p:nvSpPr>
          <p:spPr bwMode="auto">
            <a:xfrm>
              <a:off x="853" y="1783"/>
              <a:ext cx="3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Alaska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3" name="Rectangle 136"/>
            <p:cNvSpPr>
              <a:spLocks noChangeArrowheads="1"/>
            </p:cNvSpPr>
            <p:nvPr/>
          </p:nvSpPr>
          <p:spPr bwMode="auto">
            <a:xfrm>
              <a:off x="502" y="1962"/>
              <a:ext cx="73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Albuquerque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4" name="Rectangle 137"/>
            <p:cNvSpPr>
              <a:spLocks noChangeArrowheads="1"/>
            </p:cNvSpPr>
            <p:nvPr/>
          </p:nvSpPr>
          <p:spPr bwMode="auto">
            <a:xfrm>
              <a:off x="816" y="2141"/>
              <a:ext cx="4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Bemidji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5" name="Rectangle 138"/>
            <p:cNvSpPr>
              <a:spLocks noChangeArrowheads="1"/>
            </p:cNvSpPr>
            <p:nvPr/>
          </p:nvSpPr>
          <p:spPr bwMode="auto">
            <a:xfrm>
              <a:off x="832" y="2320"/>
              <a:ext cx="4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Billings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6" name="Rectangle 139"/>
            <p:cNvSpPr>
              <a:spLocks noChangeArrowheads="1"/>
            </p:cNvSpPr>
            <p:nvPr/>
          </p:nvSpPr>
          <p:spPr bwMode="auto">
            <a:xfrm>
              <a:off x="692" y="249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California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7" name="Rectangle 140"/>
            <p:cNvSpPr>
              <a:spLocks noChangeArrowheads="1"/>
            </p:cNvSpPr>
            <p:nvPr/>
          </p:nvSpPr>
          <p:spPr bwMode="auto">
            <a:xfrm>
              <a:off x="715" y="2677"/>
              <a:ext cx="5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Nashville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8" name="Rectangle 141"/>
            <p:cNvSpPr>
              <a:spLocks noChangeArrowheads="1"/>
            </p:cNvSpPr>
            <p:nvPr/>
          </p:nvSpPr>
          <p:spPr bwMode="auto">
            <a:xfrm>
              <a:off x="840" y="2856"/>
              <a:ext cx="40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Navajo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89" name="Rectangle 142"/>
            <p:cNvSpPr>
              <a:spLocks noChangeArrowheads="1"/>
            </p:cNvSpPr>
            <p:nvPr/>
          </p:nvSpPr>
          <p:spPr bwMode="auto">
            <a:xfrm>
              <a:off x="646" y="3035"/>
              <a:ext cx="5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Oklahoma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90" name="Rectangle 143"/>
            <p:cNvSpPr>
              <a:spLocks noChangeArrowheads="1"/>
            </p:cNvSpPr>
            <p:nvPr/>
          </p:nvSpPr>
          <p:spPr bwMode="auto">
            <a:xfrm>
              <a:off x="774" y="3214"/>
              <a:ext cx="46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Phoenix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91" name="Rectangle 144"/>
            <p:cNvSpPr>
              <a:spLocks noChangeArrowheads="1"/>
            </p:cNvSpPr>
            <p:nvPr/>
          </p:nvSpPr>
          <p:spPr bwMode="auto">
            <a:xfrm>
              <a:off x="759" y="3393"/>
              <a:ext cx="4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Portland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92" name="Rectangle 145"/>
            <p:cNvSpPr>
              <a:spLocks noChangeArrowheads="1"/>
            </p:cNvSpPr>
            <p:nvPr/>
          </p:nvSpPr>
          <p:spPr bwMode="auto">
            <a:xfrm>
              <a:off x="818" y="3572"/>
              <a:ext cx="41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2060"/>
                  </a:solidFill>
                </a:rPr>
                <a:t>Tucson</a:t>
              </a: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193" name="Rectangle 146"/>
            <p:cNvSpPr>
              <a:spLocks noChangeArrowheads="1"/>
            </p:cNvSpPr>
            <p:nvPr/>
          </p:nvSpPr>
          <p:spPr bwMode="auto">
            <a:xfrm>
              <a:off x="1298" y="3788"/>
              <a:ext cx="132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0</a:t>
              </a:r>
              <a:endParaRPr lang="en-US"/>
            </a:p>
          </p:txBody>
        </p:sp>
        <p:sp>
          <p:nvSpPr>
            <p:cNvPr id="2194" name="Rectangle 147"/>
            <p:cNvSpPr>
              <a:spLocks noChangeArrowheads="1"/>
            </p:cNvSpPr>
            <p:nvPr/>
          </p:nvSpPr>
          <p:spPr bwMode="auto">
            <a:xfrm>
              <a:off x="1865" y="3788"/>
              <a:ext cx="205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50</a:t>
              </a:r>
              <a:endParaRPr lang="en-US"/>
            </a:p>
          </p:txBody>
        </p:sp>
        <p:sp>
          <p:nvSpPr>
            <p:cNvPr id="2195" name="Rectangle 148"/>
            <p:cNvSpPr>
              <a:spLocks noChangeArrowheads="1"/>
            </p:cNvSpPr>
            <p:nvPr/>
          </p:nvSpPr>
          <p:spPr bwMode="auto">
            <a:xfrm>
              <a:off x="2433" y="3788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100</a:t>
              </a:r>
              <a:endParaRPr lang="en-US"/>
            </a:p>
          </p:txBody>
        </p:sp>
        <p:sp>
          <p:nvSpPr>
            <p:cNvPr id="2196" name="Rectangle 149"/>
            <p:cNvSpPr>
              <a:spLocks noChangeArrowheads="1"/>
            </p:cNvSpPr>
            <p:nvPr/>
          </p:nvSpPr>
          <p:spPr bwMode="auto">
            <a:xfrm>
              <a:off x="3037" y="3788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150</a:t>
              </a:r>
              <a:endParaRPr lang="en-US"/>
            </a:p>
          </p:txBody>
        </p:sp>
        <p:sp>
          <p:nvSpPr>
            <p:cNvPr id="2197" name="Rectangle 150"/>
            <p:cNvSpPr>
              <a:spLocks noChangeArrowheads="1"/>
            </p:cNvSpPr>
            <p:nvPr/>
          </p:nvSpPr>
          <p:spPr bwMode="auto">
            <a:xfrm>
              <a:off x="3641" y="3788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200</a:t>
              </a:r>
              <a:endParaRPr lang="en-US"/>
            </a:p>
          </p:txBody>
        </p:sp>
        <p:sp>
          <p:nvSpPr>
            <p:cNvPr id="2198" name="Rectangle 151"/>
            <p:cNvSpPr>
              <a:spLocks noChangeArrowheads="1"/>
            </p:cNvSpPr>
            <p:nvPr/>
          </p:nvSpPr>
          <p:spPr bwMode="auto">
            <a:xfrm>
              <a:off x="4245" y="3788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250</a:t>
              </a:r>
              <a:endParaRPr lang="en-US"/>
            </a:p>
          </p:txBody>
        </p:sp>
        <p:sp>
          <p:nvSpPr>
            <p:cNvPr id="2199" name="Rectangle 152"/>
            <p:cNvSpPr>
              <a:spLocks noChangeArrowheads="1"/>
            </p:cNvSpPr>
            <p:nvPr/>
          </p:nvSpPr>
          <p:spPr bwMode="auto">
            <a:xfrm>
              <a:off x="4849" y="3788"/>
              <a:ext cx="279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FFFFFF"/>
                  </a:solidFill>
                </a:rPr>
                <a:t>300</a:t>
              </a:r>
              <a:endParaRPr lang="en-US"/>
            </a:p>
          </p:txBody>
        </p:sp>
      </p:grpSp>
      <p:sp>
        <p:nvSpPr>
          <p:cNvPr id="2056" name="Line 6"/>
          <p:cNvSpPr>
            <a:spLocks noChangeShapeType="1"/>
          </p:cNvSpPr>
          <p:nvPr/>
        </p:nvSpPr>
        <p:spPr bwMode="auto">
          <a:xfrm flipV="1">
            <a:off x="4876800" y="2057400"/>
            <a:ext cx="0" cy="3886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/>
          <a:p>
            <a:pPr eaLnBrk="0" hangingPunct="0">
              <a:defRPr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ＭＳ Ｐゴシック" pitchFamily="48" charset="-128"/>
                <a:cs typeface="+mn-cs"/>
              </a:rPr>
              <a:t>Roman MJ, et al. Circulation 1998;98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Carotid Atherosclerosis </a:t>
            </a:r>
            <a:br>
              <a:rPr lang="en-US" smtClean="0"/>
            </a:br>
            <a:r>
              <a:rPr lang="en-US" smtClean="0"/>
              <a:t>in American Indians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788988" y="1831975"/>
          <a:ext cx="7704137" cy="3948113"/>
        </p:xfrm>
        <a:graphic>
          <a:graphicData uri="http://schemas.openxmlformats.org/presentationml/2006/ole">
            <p:oleObj spid="_x0000_s4098" r:id="rId4" imgW="7486537" imgH="3804234" progId="Excel.Sheet.8">
              <p:embed/>
            </p:oleObj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2895600" y="5410200"/>
            <a:ext cx="4727575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ARIC = Atherosclerotic Risk in Communities Study</a:t>
            </a:r>
          </a:p>
          <a:p>
            <a:r>
              <a:rPr lang="en-US" sz="1600"/>
              <a:t>SHS =  Strong Heart Study</a:t>
            </a:r>
          </a:p>
          <a:p>
            <a:r>
              <a:rPr lang="en-US" sz="1600"/>
              <a:t>CHS = Cardiovascular Health Study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368300"/>
            <a:ext cx="8001000" cy="952500"/>
          </a:xfrm>
        </p:spPr>
        <p:txBody>
          <a:bodyPr anchor="ctr"/>
          <a:lstStyle/>
          <a:p>
            <a:pPr eaLnBrk="1" hangingPunct="1"/>
            <a:r>
              <a:rPr lang="en-US" smtClean="0"/>
              <a:t>INCIDENCE OF CHD</a:t>
            </a:r>
            <a:br>
              <a:rPr lang="en-US" smtClean="0"/>
            </a:br>
            <a:r>
              <a:rPr lang="en-US" sz="2100" smtClean="0"/>
              <a:t>Strong Heart Study vs. ARIC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14400" y="1752600"/>
          <a:ext cx="7162800" cy="4198938"/>
        </p:xfrm>
        <a:graphic>
          <a:graphicData uri="http://schemas.openxmlformats.org/presentationml/2006/ole">
            <p:oleObj spid="_x0000_s5122" r:id="rId4" imgW="7163421" imgH="4194412" progId="Excel.Sheet.8">
              <p:embed/>
            </p:oleObj>
          </a:graphicData>
        </a:graphic>
      </p:graphicFrame>
      <p:sp>
        <p:nvSpPr>
          <p:cNvPr id="1600516" name="Rectangle 4"/>
          <p:cNvSpPr>
            <a:spLocks noChangeArrowheads="1"/>
          </p:cNvSpPr>
          <p:nvPr/>
        </p:nvSpPr>
        <p:spPr bwMode="auto">
          <a:xfrm>
            <a:off x="609600" y="5851525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CHD includes fatal and nonfatal events plus revascularization</a:t>
            </a:r>
          </a:p>
          <a:p>
            <a:pPr>
              <a:spcAft>
                <a:spcPts val="400"/>
              </a:spcAft>
              <a:defRPr/>
            </a:pPr>
            <a:r>
              <a:rPr lang="en-US" sz="1600" dirty="0">
                <a:latin typeface="+mn-lt"/>
              </a:rPr>
              <a:t>Fatal and Nonfatal Rates per 1000 person years. 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The Rising Tide of CVD in AI: The SHS, Circulation, 1999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62&quot;&gt;&lt;property id=&quot;20148&quot; value=&quot;5&quot;/&gt;&lt;property id=&quot;20300&quot; value=&quot;Slide 2&quot;/&gt;&lt;property id=&quot;20307&quot; value=&quot;257&quot;/&gt;&lt;/object&gt;&lt;/object&gt;&lt;/object&gt;&lt;/database&gt;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healthdisparitiessummittemplate</Template>
  <TotalTime>1856</TotalTime>
  <Words>1171</Words>
  <Application>Microsoft Office PowerPoint</Application>
  <PresentationFormat>On-screen Show (4:3)</PresentationFormat>
  <Paragraphs>418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Custom Design</vt:lpstr>
      <vt:lpstr>Profile</vt:lpstr>
      <vt:lpstr>Chart</vt:lpstr>
      <vt:lpstr>Microsoft Office Excel 97-2003 Worksheet</vt:lpstr>
      <vt:lpstr>Slide</vt:lpstr>
      <vt:lpstr>Slide 1</vt:lpstr>
      <vt:lpstr>Presentation Overview</vt:lpstr>
      <vt:lpstr>Acknowledgements</vt:lpstr>
      <vt:lpstr>Background</vt:lpstr>
      <vt:lpstr>Prominent Observational Studies</vt:lpstr>
      <vt:lpstr>Leading Causes of Death, U.S.</vt:lpstr>
      <vt:lpstr>American Indian Cardiac Mortality By IHS Area, 1994 - 1996</vt:lpstr>
      <vt:lpstr>Carotid Atherosclerosis  in American Indians</vt:lpstr>
      <vt:lpstr>INCIDENCE OF CHD Strong Heart Study vs. ARIC</vt:lpstr>
      <vt:lpstr>Slide 10</vt:lpstr>
      <vt:lpstr>State and Contract Health Service Delivery Area (CHSDA) counties by IHS region </vt:lpstr>
      <vt:lpstr>Cancer incidence rates, both sexes combined, CHSDA and all counties</vt:lpstr>
      <vt:lpstr>Incidence rates for AIAN vs. NHW males by IHS region, 1999-2004</vt:lpstr>
      <vt:lpstr>Incidence rates for AIAN vs. NHW females by IHS region, 1999-2004</vt:lpstr>
      <vt:lpstr>AIAN Total Mortality</vt:lpstr>
      <vt:lpstr>Why do these inequities exist? </vt:lpstr>
      <vt:lpstr>A multilevel model of disease causation</vt:lpstr>
      <vt:lpstr>Percent of persons who self-report as AIAN within counties</vt:lpstr>
      <vt:lpstr>Percent of persons within counties living in poverty</vt:lpstr>
      <vt:lpstr>Top 10 poorest counties in America, 2000 US Census</vt:lpstr>
      <vt:lpstr>Association between household income and risk of death</vt:lpstr>
      <vt:lpstr>Slide 22</vt:lpstr>
      <vt:lpstr>Healthcare Expenditures Access</vt:lpstr>
      <vt:lpstr>What’s been/being done? </vt:lpstr>
      <vt:lpstr>Slide 25</vt:lpstr>
      <vt:lpstr>Black Hills Center for American Indian Health</vt:lpstr>
      <vt:lpstr>Black Hills Center for American Indian Health Research Portfolio</vt:lpstr>
      <vt:lpstr>Black Hills Center for American Indian Health Research Portfolio</vt:lpstr>
      <vt:lpstr>Black Hills Center for American Indian Health Research Portfolio - Results</vt:lpstr>
      <vt:lpstr>What’s been/being done? </vt:lpstr>
      <vt:lpstr>What’s been/being done? </vt:lpstr>
      <vt:lpstr>CONCLUSIONS</vt:lpstr>
      <vt:lpstr>CONCLUSIONS</vt:lpstr>
      <vt:lpstr>CONTACT INFORMATION</vt:lpstr>
    </vt:vector>
  </TitlesOfParts>
  <Manager/>
  <Company>BHCAIH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a Future of Good Health and Wellness</dc:title>
  <dc:subject>17th Annual Summer Public Health Research Videoconference on Minority Health, June 7, 2011</dc:subject>
  <dc:creator>J A Henderson</dc:creator>
  <cp:keywords/>
  <dc:description>Received by Vic 6/3/2011</dc:description>
  <cp:lastModifiedBy>Victor J. Schoenbach, vjs@unc.edu</cp:lastModifiedBy>
  <cp:revision>90</cp:revision>
  <dcterms:created xsi:type="dcterms:W3CDTF">2008-11-25T16:13:20Z</dcterms:created>
  <dcterms:modified xsi:type="dcterms:W3CDTF">2011-06-03T17:38:29Z</dcterms:modified>
  <cp:category/>
</cp:coreProperties>
</file>