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32"/>
  </p:notesMasterIdLst>
  <p:handoutMasterIdLst>
    <p:handoutMasterId r:id="rId33"/>
  </p:handoutMasterIdLst>
  <p:sldIdLst>
    <p:sldId id="256" r:id="rId2"/>
    <p:sldId id="316" r:id="rId3"/>
    <p:sldId id="370" r:id="rId4"/>
    <p:sldId id="366" r:id="rId5"/>
    <p:sldId id="325" r:id="rId6"/>
    <p:sldId id="257" r:id="rId7"/>
    <p:sldId id="327" r:id="rId8"/>
    <p:sldId id="328" r:id="rId9"/>
    <p:sldId id="348" r:id="rId10"/>
    <p:sldId id="349" r:id="rId11"/>
    <p:sldId id="329" r:id="rId12"/>
    <p:sldId id="330" r:id="rId13"/>
    <p:sldId id="331" r:id="rId14"/>
    <p:sldId id="360" r:id="rId15"/>
    <p:sldId id="361" r:id="rId16"/>
    <p:sldId id="363" r:id="rId17"/>
    <p:sldId id="364" r:id="rId18"/>
    <p:sldId id="362" r:id="rId19"/>
    <p:sldId id="320" r:id="rId20"/>
    <p:sldId id="350" r:id="rId21"/>
    <p:sldId id="324" r:id="rId22"/>
    <p:sldId id="323" r:id="rId23"/>
    <p:sldId id="322" r:id="rId24"/>
    <p:sldId id="351" r:id="rId25"/>
    <p:sldId id="367" r:id="rId26"/>
    <p:sldId id="352" r:id="rId27"/>
    <p:sldId id="353" r:id="rId28"/>
    <p:sldId id="369" r:id="rId29"/>
    <p:sldId id="354" r:id="rId30"/>
    <p:sldId id="356" r:id="rId3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06" autoAdjust="0"/>
    <p:restoredTop sz="94660" autoAdjust="0"/>
  </p:normalViewPr>
  <p:slideViewPr>
    <p:cSldViewPr>
      <p:cViewPr varScale="1">
        <p:scale>
          <a:sx n="78" d="100"/>
          <a:sy n="78" d="100"/>
        </p:scale>
        <p:origin x="-216" y="-96"/>
      </p:cViewPr>
      <p:guideLst>
        <p:guide orient="horz" pos="2160"/>
        <p:guide pos="2880"/>
      </p:guideLst>
    </p:cSldViewPr>
  </p:slideViewPr>
  <p:outlineViewPr>
    <p:cViewPr>
      <p:scale>
        <a:sx n="33" d="100"/>
        <a:sy n="33" d="100"/>
      </p:scale>
      <p:origin x="0" y="1788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Chart%20in%20Microsoft%20Office%20Word" TargetMode="External"/></Relationships>
</file>

<file path=ppt/charts/_rels/chart2.xml.rels><?xml version="1.0" encoding="UTF-8" standalone="yes"?>
<Relationships xmlns="http://schemas.openxmlformats.org/package/2006/relationships"><Relationship Id="rId2" Type="http://schemas.openxmlformats.org/officeDocument/2006/relationships/oleObject" Target="file:///C:\Users\Brian\Documents\risk%20of%20living%20in%20concentrated%20poverty.xlsx" TargetMode="External"/><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800" b="1" i="0" u="none" strike="noStrike" baseline="0">
                <a:solidFill>
                  <a:srgbClr val="000000"/>
                </a:solidFill>
                <a:latin typeface="Arial"/>
                <a:ea typeface="Arial"/>
                <a:cs typeface="Arial"/>
              </a:defRPr>
            </a:pPr>
            <a:r>
              <a:rPr lang="en-US" sz="2000" dirty="0"/>
              <a:t>Percentage of Poor Families Living in High Poverty (30+% in Poverty) Neighborhoods, 1960-2000</a:t>
            </a:r>
          </a:p>
          <a:p>
            <a:pPr>
              <a:defRPr sz="800" b="1" i="0" u="none" strike="noStrike" baseline="0">
                <a:solidFill>
                  <a:srgbClr val="000000"/>
                </a:solidFill>
                <a:latin typeface="Arial"/>
                <a:ea typeface="Arial"/>
                <a:cs typeface="Arial"/>
              </a:defRPr>
            </a:pPr>
            <a:r>
              <a:rPr lang="en-US" sz="1200" dirty="0"/>
              <a:t>Source:  PRRAC and The Opportunity Agenda,</a:t>
            </a:r>
            <a:r>
              <a:rPr lang="en-US" sz="1200" baseline="0" dirty="0"/>
              <a:t> 2006</a:t>
            </a:r>
            <a:endParaRPr lang="en-US" sz="1200" dirty="0"/>
          </a:p>
        </c:rich>
      </c:tx>
      <c:layout>
        <c:manualLayout>
          <c:xMode val="edge"/>
          <c:yMode val="edge"/>
          <c:x val="0.11698290863248395"/>
          <c:y val="2.0172998940685114E-2"/>
        </c:manualLayout>
      </c:layout>
      <c:spPr>
        <a:noFill/>
        <a:ln w="25400">
          <a:noFill/>
        </a:ln>
      </c:spPr>
    </c:title>
    <c:plotArea>
      <c:layout>
        <c:manualLayout>
          <c:layoutTarget val="inner"/>
          <c:xMode val="edge"/>
          <c:yMode val="edge"/>
          <c:x val="4.4262295081967371E-2"/>
          <c:y val="0.19308357348703195"/>
          <c:w val="0.93934426229508405"/>
          <c:h val="0.66570605187320064"/>
        </c:manualLayout>
      </c:layout>
      <c:barChart>
        <c:barDir val="col"/>
        <c:grouping val="clustered"/>
        <c:ser>
          <c:idx val="0"/>
          <c:order val="0"/>
          <c:tx>
            <c:strRef>
              <c:f>'[Chart in Microsoft Office Word]Sheet3'!$B$33</c:f>
              <c:strCache>
                <c:ptCount val="1"/>
                <c:pt idx="0">
                  <c:v>Total Poor Families</c:v>
                </c:pt>
              </c:strCache>
            </c:strRef>
          </c:tx>
          <c:spPr>
            <a:solidFill>
              <a:srgbClr val="9999FF"/>
            </a:solidFill>
            <a:ln w="12700">
              <a:solidFill>
                <a:srgbClr val="000000"/>
              </a:solidFill>
              <a:prstDash val="solid"/>
            </a:ln>
          </c:spPr>
          <c:cat>
            <c:numRef>
              <c:f>'[Chart in Microsoft Office Word]Sheet3'!$A$34:$A$38</c:f>
              <c:numCache>
                <c:formatCode>General</c:formatCode>
                <c:ptCount val="5"/>
                <c:pt idx="0">
                  <c:v>1960</c:v>
                </c:pt>
                <c:pt idx="1">
                  <c:v>1970</c:v>
                </c:pt>
                <c:pt idx="2">
                  <c:v>1980</c:v>
                </c:pt>
                <c:pt idx="3">
                  <c:v>1990</c:v>
                </c:pt>
                <c:pt idx="4">
                  <c:v>2000</c:v>
                </c:pt>
              </c:numCache>
            </c:numRef>
          </c:cat>
          <c:val>
            <c:numRef>
              <c:f>'[Chart in Microsoft Office Word]Sheet3'!$B$34:$B$38</c:f>
              <c:numCache>
                <c:formatCode>0.00</c:formatCode>
                <c:ptCount val="5"/>
                <c:pt idx="0">
                  <c:v>28.057900000000043</c:v>
                </c:pt>
                <c:pt idx="1">
                  <c:v>32.355899999999998</c:v>
                </c:pt>
                <c:pt idx="2">
                  <c:v>19.744059999999987</c:v>
                </c:pt>
                <c:pt idx="3">
                  <c:v>27.645199999999956</c:v>
                </c:pt>
                <c:pt idx="4">
                  <c:v>20.864730000000002</c:v>
                </c:pt>
              </c:numCache>
            </c:numRef>
          </c:val>
        </c:ser>
        <c:ser>
          <c:idx val="1"/>
          <c:order val="1"/>
          <c:tx>
            <c:strRef>
              <c:f>'[Chart in Microsoft Office Word]Sheet3'!$C$33</c:f>
              <c:strCache>
                <c:ptCount val="1"/>
                <c:pt idx="0">
                  <c:v>Poor Black Families</c:v>
                </c:pt>
              </c:strCache>
            </c:strRef>
          </c:tx>
          <c:spPr>
            <a:solidFill>
              <a:srgbClr val="993366"/>
            </a:solidFill>
            <a:ln w="12700">
              <a:solidFill>
                <a:srgbClr val="000000"/>
              </a:solidFill>
              <a:prstDash val="solid"/>
            </a:ln>
          </c:spPr>
          <c:cat>
            <c:numRef>
              <c:f>'[Chart in Microsoft Office Word]Sheet3'!$A$34:$A$38</c:f>
              <c:numCache>
                <c:formatCode>General</c:formatCode>
                <c:ptCount val="5"/>
                <c:pt idx="0">
                  <c:v>1960</c:v>
                </c:pt>
                <c:pt idx="1">
                  <c:v>1970</c:v>
                </c:pt>
                <c:pt idx="2">
                  <c:v>1980</c:v>
                </c:pt>
                <c:pt idx="3">
                  <c:v>1990</c:v>
                </c:pt>
                <c:pt idx="4">
                  <c:v>2000</c:v>
                </c:pt>
              </c:numCache>
            </c:numRef>
          </c:cat>
          <c:val>
            <c:numRef>
              <c:f>'[Chart in Microsoft Office Word]Sheet3'!$C$34:$C$38</c:f>
              <c:numCache>
                <c:formatCode>0.00</c:formatCode>
                <c:ptCount val="5"/>
                <c:pt idx="0">
                  <c:v>63.966000000000001</c:v>
                </c:pt>
                <c:pt idx="1">
                  <c:v>63.798800000000085</c:v>
                </c:pt>
                <c:pt idx="2">
                  <c:v>43.025600000000011</c:v>
                </c:pt>
                <c:pt idx="3">
                  <c:v>48.740300000000012</c:v>
                </c:pt>
                <c:pt idx="4">
                  <c:v>35.176600000000001</c:v>
                </c:pt>
              </c:numCache>
            </c:numRef>
          </c:val>
        </c:ser>
        <c:ser>
          <c:idx val="2"/>
          <c:order val="2"/>
          <c:tx>
            <c:strRef>
              <c:f>'[Chart in Microsoft Office Word]Sheet3'!$D$33</c:f>
              <c:strCache>
                <c:ptCount val="1"/>
                <c:pt idx="0">
                  <c:v>Poor White Families</c:v>
                </c:pt>
              </c:strCache>
            </c:strRef>
          </c:tx>
          <c:spPr>
            <a:solidFill>
              <a:srgbClr val="FFFFCC"/>
            </a:solidFill>
            <a:ln w="12700">
              <a:solidFill>
                <a:srgbClr val="000000"/>
              </a:solidFill>
              <a:prstDash val="solid"/>
            </a:ln>
          </c:spPr>
          <c:cat>
            <c:numRef>
              <c:f>'[Chart in Microsoft Office Word]Sheet3'!$A$34:$A$38</c:f>
              <c:numCache>
                <c:formatCode>General</c:formatCode>
                <c:ptCount val="5"/>
                <c:pt idx="0">
                  <c:v>1960</c:v>
                </c:pt>
                <c:pt idx="1">
                  <c:v>1970</c:v>
                </c:pt>
                <c:pt idx="2">
                  <c:v>1980</c:v>
                </c:pt>
                <c:pt idx="3">
                  <c:v>1990</c:v>
                </c:pt>
                <c:pt idx="4">
                  <c:v>2000</c:v>
                </c:pt>
              </c:numCache>
            </c:numRef>
          </c:cat>
          <c:val>
            <c:numRef>
              <c:f>'[Chart in Microsoft Office Word]Sheet3'!$D$34:$D$38</c:f>
              <c:numCache>
                <c:formatCode>0.00</c:formatCode>
                <c:ptCount val="5"/>
                <c:pt idx="0">
                  <c:v>16.92991</c:v>
                </c:pt>
                <c:pt idx="1">
                  <c:v>15.955560000000025</c:v>
                </c:pt>
                <c:pt idx="2">
                  <c:v>6.9113899999999999</c:v>
                </c:pt>
                <c:pt idx="3">
                  <c:v>11.321950000000001</c:v>
                </c:pt>
                <c:pt idx="4">
                  <c:v>4.8169799999999965</c:v>
                </c:pt>
              </c:numCache>
            </c:numRef>
          </c:val>
        </c:ser>
        <c:ser>
          <c:idx val="3"/>
          <c:order val="3"/>
          <c:tx>
            <c:strRef>
              <c:f>'[Chart in Microsoft Office Word]Sheet3'!$E$33</c:f>
              <c:strCache>
                <c:ptCount val="1"/>
                <c:pt idx="0">
                  <c:v>Poor Hispanic Families</c:v>
                </c:pt>
              </c:strCache>
            </c:strRef>
          </c:tx>
          <c:spPr>
            <a:solidFill>
              <a:srgbClr val="CCFFFF"/>
            </a:solidFill>
            <a:ln w="12700">
              <a:solidFill>
                <a:srgbClr val="000000"/>
              </a:solidFill>
              <a:prstDash val="solid"/>
            </a:ln>
          </c:spPr>
          <c:cat>
            <c:numRef>
              <c:f>'[Chart in Microsoft Office Word]Sheet3'!$A$34:$A$38</c:f>
              <c:numCache>
                <c:formatCode>General</c:formatCode>
                <c:ptCount val="5"/>
                <c:pt idx="0">
                  <c:v>1960</c:v>
                </c:pt>
                <c:pt idx="1">
                  <c:v>1970</c:v>
                </c:pt>
                <c:pt idx="2">
                  <c:v>1980</c:v>
                </c:pt>
                <c:pt idx="3">
                  <c:v>1990</c:v>
                </c:pt>
                <c:pt idx="4">
                  <c:v>2000</c:v>
                </c:pt>
              </c:numCache>
            </c:numRef>
          </c:cat>
          <c:val>
            <c:numRef>
              <c:f>'[Chart in Microsoft Office Word]Sheet3'!$E$34:$E$38</c:f>
              <c:numCache>
                <c:formatCode>0.00</c:formatCode>
                <c:ptCount val="5"/>
                <c:pt idx="0">
                  <c:v>51.463800000000006</c:v>
                </c:pt>
                <c:pt idx="1">
                  <c:v>50.13580000000001</c:v>
                </c:pt>
                <c:pt idx="2">
                  <c:v>29.1296</c:v>
                </c:pt>
                <c:pt idx="3">
                  <c:v>35.055</c:v>
                </c:pt>
                <c:pt idx="4">
                  <c:v>27.384429999999949</c:v>
                </c:pt>
              </c:numCache>
            </c:numRef>
          </c:val>
        </c:ser>
        <c:axId val="80190848"/>
        <c:axId val="80914304"/>
      </c:barChart>
      <c:catAx>
        <c:axId val="80190848"/>
        <c:scaling>
          <c:orientation val="minMax"/>
        </c:scaling>
        <c:axPos val="b"/>
        <c:numFmt formatCode="General" sourceLinked="1"/>
        <c:tickLblPos val="nextTo"/>
        <c:spPr>
          <a:ln w="3175">
            <a:solidFill>
              <a:srgbClr val="000000"/>
            </a:solidFill>
            <a:prstDash val="solid"/>
          </a:ln>
        </c:spPr>
        <c:txPr>
          <a:bodyPr rot="0" vert="horz"/>
          <a:lstStyle/>
          <a:p>
            <a:pPr>
              <a:defRPr sz="575" b="0" i="0" u="none" strike="noStrike" baseline="0">
                <a:solidFill>
                  <a:srgbClr val="000000"/>
                </a:solidFill>
                <a:latin typeface="Arial"/>
                <a:ea typeface="Arial"/>
                <a:cs typeface="Arial"/>
              </a:defRPr>
            </a:pPr>
            <a:endParaRPr lang="en-US"/>
          </a:p>
        </c:txPr>
        <c:crossAx val="80914304"/>
        <c:crosses val="autoZero"/>
        <c:auto val="1"/>
        <c:lblAlgn val="ctr"/>
        <c:lblOffset val="100"/>
        <c:tickLblSkip val="1"/>
        <c:tickMarkSkip val="1"/>
      </c:catAx>
      <c:valAx>
        <c:axId val="80914304"/>
        <c:scaling>
          <c:orientation val="minMax"/>
        </c:scaling>
        <c:axPos val="l"/>
        <c:majorGridlines>
          <c:spPr>
            <a:ln w="3175">
              <a:solidFill>
                <a:srgbClr val="000000"/>
              </a:solidFill>
              <a:prstDash val="solid"/>
            </a:ln>
          </c:spPr>
        </c:majorGridlines>
        <c:numFmt formatCode="0" sourceLinked="0"/>
        <c:tickLblPos val="nextTo"/>
        <c:spPr>
          <a:ln w="3175">
            <a:solidFill>
              <a:srgbClr val="000000"/>
            </a:solidFill>
            <a:prstDash val="solid"/>
          </a:ln>
        </c:spPr>
        <c:txPr>
          <a:bodyPr rot="0" vert="horz"/>
          <a:lstStyle/>
          <a:p>
            <a:pPr>
              <a:defRPr sz="1400" b="0" i="0" u="none" strike="noStrike" baseline="0">
                <a:solidFill>
                  <a:srgbClr val="000000"/>
                </a:solidFill>
                <a:latin typeface="Arial"/>
                <a:ea typeface="Arial"/>
                <a:cs typeface="Arial"/>
              </a:defRPr>
            </a:pPr>
            <a:endParaRPr lang="en-US"/>
          </a:p>
        </c:txPr>
        <c:crossAx val="80190848"/>
        <c:crosses val="autoZero"/>
        <c:crossBetween val="between"/>
      </c:valAx>
      <c:spPr>
        <a:noFill/>
        <a:ln w="12700">
          <a:solidFill>
            <a:srgbClr val="808080"/>
          </a:solidFill>
          <a:prstDash val="solid"/>
        </a:ln>
      </c:spPr>
    </c:plotArea>
    <c:legend>
      <c:legendPos val="b"/>
      <c:layout>
        <c:manualLayout>
          <c:xMode val="edge"/>
          <c:yMode val="edge"/>
          <c:x val="0.13278688524590171"/>
          <c:y val="0.89998821296163145"/>
          <c:w val="0.76065573770491979"/>
          <c:h val="9.136626851147546E-2"/>
        </c:manualLayout>
      </c:layout>
      <c:spPr>
        <a:solidFill>
          <a:srgbClr val="FFFFFF"/>
        </a:solidFill>
        <a:ln w="3175">
          <a:solidFill>
            <a:srgbClr val="000000"/>
          </a:solidFill>
          <a:prstDash val="solid"/>
        </a:ln>
      </c:spPr>
      <c:txPr>
        <a:bodyPr/>
        <a:lstStyle/>
        <a:p>
          <a:pPr>
            <a:defRPr sz="1500" b="0" i="0" u="none" strike="noStrike" baseline="0">
              <a:solidFill>
                <a:srgbClr val="000000"/>
              </a:solidFill>
              <a:latin typeface="Arial"/>
              <a:ea typeface="Arial"/>
              <a:cs typeface="Arial"/>
            </a:defRPr>
          </a:pPr>
          <a:endParaRPr lang="en-US"/>
        </a:p>
      </c:txPr>
    </c:legend>
    <c:plotVisOnly val="1"/>
    <c:dispBlanksAs val="gap"/>
  </c:chart>
  <c:spPr>
    <a:noFill/>
    <a:ln w="9525">
      <a:noFill/>
    </a:ln>
  </c:spPr>
  <c:txPr>
    <a:bodyPr/>
    <a:lstStyle/>
    <a:p>
      <a:pPr>
        <a:defRPr sz="575" b="0" i="0" u="none" strike="noStrike" baseline="0">
          <a:solidFill>
            <a:srgbClr val="000000"/>
          </a:solidFill>
          <a:latin typeface="Arial"/>
          <a:ea typeface="Arial"/>
          <a:cs typeface="Arial"/>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a:pPr>
            <a:r>
              <a:rPr lang="en-US"/>
              <a:t>Relative Risk of Living</a:t>
            </a:r>
            <a:r>
              <a:rPr lang="en-US" baseline="0"/>
              <a:t> in Concentrated (40% or More) Poverty Neighborhood -- White Families = 1.00</a:t>
            </a:r>
          </a:p>
          <a:p>
            <a:pPr>
              <a:defRPr/>
            </a:pPr>
            <a:r>
              <a:rPr lang="en-US" sz="1600"/>
              <a:t>Source:  PRRAC</a:t>
            </a:r>
            <a:r>
              <a:rPr lang="en-US" sz="1600" baseline="0"/>
              <a:t> and The Opportunity  Agenda, 2006</a:t>
            </a:r>
            <a:endParaRPr lang="en-US" sz="1600"/>
          </a:p>
        </c:rich>
      </c:tx>
      <c:layout/>
    </c:title>
    <c:plotArea>
      <c:layout/>
      <c:barChart>
        <c:barDir val="col"/>
        <c:grouping val="clustered"/>
        <c:ser>
          <c:idx val="0"/>
          <c:order val="0"/>
          <c:tx>
            <c:strRef>
              <c:f>Sheet1!$A$4</c:f>
              <c:strCache>
                <c:ptCount val="1"/>
                <c:pt idx="0">
                  <c:v>1960</c:v>
                </c:pt>
              </c:strCache>
            </c:strRef>
          </c:tx>
          <c:cat>
            <c:multiLvlStrRef>
              <c:f>Sheet1!$B$2:$E$3</c:f>
              <c:multiLvlStrCache>
                <c:ptCount val="4"/>
                <c:lvl>
                  <c:pt idx="0">
                    <c:v>African American</c:v>
                  </c:pt>
                  <c:pt idx="1">
                    <c:v>Hispanic</c:v>
                  </c:pt>
                  <c:pt idx="2">
                    <c:v>African American</c:v>
                  </c:pt>
                  <c:pt idx="3">
                    <c:v>Hispanic</c:v>
                  </c:pt>
                </c:lvl>
                <c:lvl>
                  <c:pt idx="0">
                    <c:v>Total Families</c:v>
                  </c:pt>
                  <c:pt idx="2">
                    <c:v>Poor Families</c:v>
                  </c:pt>
                </c:lvl>
              </c:multiLvlStrCache>
            </c:multiLvlStrRef>
          </c:cat>
          <c:val>
            <c:numRef>
              <c:f>Sheet1!$B$4:$E$4</c:f>
              <c:numCache>
                <c:formatCode>General</c:formatCode>
                <c:ptCount val="4"/>
                <c:pt idx="0">
                  <c:v>13</c:v>
                </c:pt>
                <c:pt idx="1">
                  <c:v>7.4</c:v>
                </c:pt>
                <c:pt idx="2">
                  <c:v>5.9</c:v>
                </c:pt>
                <c:pt idx="3">
                  <c:v>4</c:v>
                </c:pt>
              </c:numCache>
            </c:numRef>
          </c:val>
        </c:ser>
        <c:ser>
          <c:idx val="1"/>
          <c:order val="1"/>
          <c:tx>
            <c:strRef>
              <c:f>Sheet1!$A$5</c:f>
              <c:strCache>
                <c:ptCount val="1"/>
                <c:pt idx="0">
                  <c:v>1970</c:v>
                </c:pt>
              </c:strCache>
            </c:strRef>
          </c:tx>
          <c:cat>
            <c:multiLvlStrRef>
              <c:f>Sheet1!$B$2:$E$3</c:f>
              <c:multiLvlStrCache>
                <c:ptCount val="4"/>
                <c:lvl>
                  <c:pt idx="0">
                    <c:v>African American</c:v>
                  </c:pt>
                  <c:pt idx="1">
                    <c:v>Hispanic</c:v>
                  </c:pt>
                  <c:pt idx="2">
                    <c:v>African American</c:v>
                  </c:pt>
                  <c:pt idx="3">
                    <c:v>Hispanic</c:v>
                  </c:pt>
                </c:lvl>
                <c:lvl>
                  <c:pt idx="0">
                    <c:v>Total Families</c:v>
                  </c:pt>
                  <c:pt idx="2">
                    <c:v>Poor Families</c:v>
                  </c:pt>
                </c:lvl>
              </c:multiLvlStrCache>
            </c:multiLvlStrRef>
          </c:cat>
          <c:val>
            <c:numRef>
              <c:f>Sheet1!$B$5:$E$5</c:f>
              <c:numCache>
                <c:formatCode>General</c:formatCode>
                <c:ptCount val="4"/>
                <c:pt idx="0">
                  <c:v>16.100000000000001</c:v>
                </c:pt>
                <c:pt idx="1">
                  <c:v>9.1</c:v>
                </c:pt>
                <c:pt idx="2">
                  <c:v>4.8</c:v>
                </c:pt>
                <c:pt idx="3">
                  <c:v>3.7</c:v>
                </c:pt>
              </c:numCache>
            </c:numRef>
          </c:val>
        </c:ser>
        <c:ser>
          <c:idx val="2"/>
          <c:order val="2"/>
          <c:tx>
            <c:strRef>
              <c:f>Sheet1!$A$6</c:f>
              <c:strCache>
                <c:ptCount val="1"/>
                <c:pt idx="0">
                  <c:v>1980</c:v>
                </c:pt>
              </c:strCache>
            </c:strRef>
          </c:tx>
          <c:cat>
            <c:multiLvlStrRef>
              <c:f>Sheet1!$B$2:$E$3</c:f>
              <c:multiLvlStrCache>
                <c:ptCount val="4"/>
                <c:lvl>
                  <c:pt idx="0">
                    <c:v>African American</c:v>
                  </c:pt>
                  <c:pt idx="1">
                    <c:v>Hispanic</c:v>
                  </c:pt>
                  <c:pt idx="2">
                    <c:v>African American</c:v>
                  </c:pt>
                  <c:pt idx="3">
                    <c:v>Hispanic</c:v>
                  </c:pt>
                </c:lvl>
                <c:lvl>
                  <c:pt idx="0">
                    <c:v>Total Families</c:v>
                  </c:pt>
                  <c:pt idx="2">
                    <c:v>Poor Families</c:v>
                  </c:pt>
                </c:lvl>
              </c:multiLvlStrCache>
            </c:multiLvlStrRef>
          </c:cat>
          <c:val>
            <c:numRef>
              <c:f>Sheet1!$B$6:$E$6</c:f>
              <c:numCache>
                <c:formatCode>General</c:formatCode>
                <c:ptCount val="4"/>
                <c:pt idx="0">
                  <c:v>25</c:v>
                </c:pt>
                <c:pt idx="1">
                  <c:v>14.9</c:v>
                </c:pt>
                <c:pt idx="2">
                  <c:v>7.7</c:v>
                </c:pt>
                <c:pt idx="3">
                  <c:v>5.3</c:v>
                </c:pt>
              </c:numCache>
            </c:numRef>
          </c:val>
        </c:ser>
        <c:ser>
          <c:idx val="3"/>
          <c:order val="3"/>
          <c:tx>
            <c:strRef>
              <c:f>Sheet1!$A$7</c:f>
              <c:strCache>
                <c:ptCount val="1"/>
                <c:pt idx="0">
                  <c:v>1990</c:v>
                </c:pt>
              </c:strCache>
            </c:strRef>
          </c:tx>
          <c:cat>
            <c:multiLvlStrRef>
              <c:f>Sheet1!$B$2:$E$3</c:f>
              <c:multiLvlStrCache>
                <c:ptCount val="4"/>
                <c:lvl>
                  <c:pt idx="0">
                    <c:v>African American</c:v>
                  </c:pt>
                  <c:pt idx="1">
                    <c:v>Hispanic</c:v>
                  </c:pt>
                  <c:pt idx="2">
                    <c:v>African American</c:v>
                  </c:pt>
                  <c:pt idx="3">
                    <c:v>Hispanic</c:v>
                  </c:pt>
                </c:lvl>
                <c:lvl>
                  <c:pt idx="0">
                    <c:v>Total Families</c:v>
                  </c:pt>
                  <c:pt idx="2">
                    <c:v>Poor Families</c:v>
                  </c:pt>
                </c:lvl>
              </c:multiLvlStrCache>
            </c:multiLvlStrRef>
          </c:cat>
          <c:val>
            <c:numRef>
              <c:f>Sheet1!$B$7:$E$7</c:f>
              <c:numCache>
                <c:formatCode>General</c:formatCode>
                <c:ptCount val="4"/>
                <c:pt idx="0">
                  <c:v>18.7</c:v>
                </c:pt>
                <c:pt idx="1">
                  <c:v>10.5</c:v>
                </c:pt>
                <c:pt idx="2">
                  <c:v>5.8</c:v>
                </c:pt>
                <c:pt idx="3">
                  <c:v>3.5</c:v>
                </c:pt>
              </c:numCache>
            </c:numRef>
          </c:val>
        </c:ser>
        <c:ser>
          <c:idx val="4"/>
          <c:order val="4"/>
          <c:tx>
            <c:strRef>
              <c:f>Sheet1!$A$8</c:f>
              <c:strCache>
                <c:ptCount val="1"/>
                <c:pt idx="0">
                  <c:v>2000</c:v>
                </c:pt>
              </c:strCache>
            </c:strRef>
          </c:tx>
          <c:cat>
            <c:multiLvlStrRef>
              <c:f>Sheet1!$B$2:$E$3</c:f>
              <c:multiLvlStrCache>
                <c:ptCount val="4"/>
                <c:lvl>
                  <c:pt idx="0">
                    <c:v>African American</c:v>
                  </c:pt>
                  <c:pt idx="1">
                    <c:v>Hispanic</c:v>
                  </c:pt>
                  <c:pt idx="2">
                    <c:v>African American</c:v>
                  </c:pt>
                  <c:pt idx="3">
                    <c:v>Hispanic</c:v>
                  </c:pt>
                </c:lvl>
                <c:lvl>
                  <c:pt idx="0">
                    <c:v>Total Families</c:v>
                  </c:pt>
                  <c:pt idx="2">
                    <c:v>Poor Families</c:v>
                  </c:pt>
                </c:lvl>
              </c:multiLvlStrCache>
            </c:multiLvlStrRef>
          </c:cat>
          <c:val>
            <c:numRef>
              <c:f>Sheet1!$B$8:$E$8</c:f>
              <c:numCache>
                <c:formatCode>General</c:formatCode>
                <c:ptCount val="4"/>
                <c:pt idx="0">
                  <c:v>36.4</c:v>
                </c:pt>
                <c:pt idx="1">
                  <c:v>21.8</c:v>
                </c:pt>
                <c:pt idx="2">
                  <c:v>11.2</c:v>
                </c:pt>
                <c:pt idx="3">
                  <c:v>6.7</c:v>
                </c:pt>
              </c:numCache>
            </c:numRef>
          </c:val>
        </c:ser>
        <c:dLbls>
          <c:showVal val="1"/>
        </c:dLbls>
        <c:overlap val="-25"/>
        <c:axId val="84414464"/>
        <c:axId val="84416000"/>
      </c:barChart>
      <c:catAx>
        <c:axId val="84414464"/>
        <c:scaling>
          <c:orientation val="minMax"/>
        </c:scaling>
        <c:axPos val="b"/>
        <c:numFmt formatCode="General" sourceLinked="1"/>
        <c:majorTickMark val="none"/>
        <c:tickLblPos val="nextTo"/>
        <c:crossAx val="84416000"/>
        <c:crosses val="autoZero"/>
        <c:auto val="1"/>
        <c:lblAlgn val="ctr"/>
        <c:lblOffset val="100"/>
      </c:catAx>
      <c:valAx>
        <c:axId val="84416000"/>
        <c:scaling>
          <c:orientation val="minMax"/>
        </c:scaling>
        <c:delete val="1"/>
        <c:axPos val="l"/>
        <c:numFmt formatCode="General" sourceLinked="1"/>
        <c:tickLblPos val="none"/>
        <c:crossAx val="84414464"/>
        <c:crosses val="autoZero"/>
        <c:crossBetween val="between"/>
      </c:valAx>
    </c:plotArea>
    <c:legend>
      <c:legendPos val="b"/>
      <c:layout/>
    </c:legend>
    <c:plotVisOnly val="1"/>
  </c:chart>
  <c:txPr>
    <a:bodyPr/>
    <a:lstStyle/>
    <a:p>
      <a:pPr>
        <a:defRPr sz="1800" baseline="0"/>
      </a:pPr>
      <a:endParaRPr lang="en-US"/>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4"/>
  <c:chart>
    <c:plotArea>
      <c:layout/>
      <c:barChart>
        <c:barDir val="col"/>
        <c:grouping val="stacked"/>
        <c:ser>
          <c:idx val="0"/>
          <c:order val="0"/>
          <c:tx>
            <c:strRef>
              <c:f>Sheet1!$B$1</c:f>
              <c:strCache>
                <c:ptCount val="1"/>
              </c:strCache>
            </c:strRef>
          </c:tx>
          <c:cat>
            <c:strRef>
              <c:f>Sheet1!$A$2:$A$4</c:f>
              <c:strCache>
                <c:ptCount val="3"/>
                <c:pt idx="0">
                  <c:v>White </c:v>
                </c:pt>
                <c:pt idx="1">
                  <c:v>Black</c:v>
                </c:pt>
                <c:pt idx="2">
                  <c:v>Hispanic </c:v>
                </c:pt>
              </c:strCache>
            </c:strRef>
          </c:cat>
          <c:val>
            <c:numRef>
              <c:f>Sheet1!$B$2:$B$4</c:f>
              <c:numCache>
                <c:formatCode>0.0%</c:formatCode>
                <c:ptCount val="3"/>
                <c:pt idx="0">
                  <c:v>1.4000000000000002E-2</c:v>
                </c:pt>
                <c:pt idx="1">
                  <c:v>0.16800000000000004</c:v>
                </c:pt>
                <c:pt idx="2">
                  <c:v>0.20500000000000004</c:v>
                </c:pt>
              </c:numCache>
            </c:numRef>
          </c:val>
        </c:ser>
        <c:ser>
          <c:idx val="1"/>
          <c:order val="1"/>
          <c:tx>
            <c:strRef>
              <c:f>Sheet1!$C$1</c:f>
              <c:strCache>
                <c:ptCount val="1"/>
              </c:strCache>
            </c:strRef>
          </c:tx>
          <c:cat>
            <c:strRef>
              <c:f>Sheet1!$A$2:$A$4</c:f>
              <c:strCache>
                <c:ptCount val="3"/>
                <c:pt idx="0">
                  <c:v>White </c:v>
                </c:pt>
                <c:pt idx="1">
                  <c:v>Black</c:v>
                </c:pt>
                <c:pt idx="2">
                  <c:v>Hispanic </c:v>
                </c:pt>
              </c:strCache>
            </c:strRef>
          </c:cat>
          <c:val>
            <c:numRef>
              <c:f>Sheet1!$C$2:$C$4</c:f>
              <c:numCache>
                <c:formatCode>General</c:formatCode>
                <c:ptCount val="3"/>
              </c:numCache>
            </c:numRef>
          </c:val>
        </c:ser>
        <c:ser>
          <c:idx val="2"/>
          <c:order val="2"/>
          <c:tx>
            <c:strRef>
              <c:f>Sheet1!$D$1</c:f>
              <c:strCache>
                <c:ptCount val="1"/>
              </c:strCache>
            </c:strRef>
          </c:tx>
          <c:cat>
            <c:strRef>
              <c:f>Sheet1!$A$2:$A$4</c:f>
              <c:strCache>
                <c:ptCount val="3"/>
                <c:pt idx="0">
                  <c:v>White </c:v>
                </c:pt>
                <c:pt idx="1">
                  <c:v>Black</c:v>
                </c:pt>
                <c:pt idx="2">
                  <c:v>Hispanic </c:v>
                </c:pt>
              </c:strCache>
            </c:strRef>
          </c:cat>
          <c:val>
            <c:numRef>
              <c:f>Sheet1!$D$2:$D$4</c:f>
              <c:numCache>
                <c:formatCode>General</c:formatCode>
                <c:ptCount val="3"/>
              </c:numCache>
            </c:numRef>
          </c:val>
        </c:ser>
        <c:dLbls>
          <c:showVal val="1"/>
        </c:dLbls>
        <c:overlap val="100"/>
        <c:axId val="89748224"/>
        <c:axId val="89749760"/>
      </c:barChart>
      <c:catAx>
        <c:axId val="89748224"/>
        <c:scaling>
          <c:orientation val="minMax"/>
        </c:scaling>
        <c:axPos val="b"/>
        <c:numFmt formatCode="General" sourceLinked="1"/>
        <c:tickLblPos val="nextTo"/>
        <c:crossAx val="89749760"/>
        <c:crosses val="autoZero"/>
        <c:auto val="1"/>
        <c:lblAlgn val="ctr"/>
        <c:lblOffset val="100"/>
      </c:catAx>
      <c:valAx>
        <c:axId val="89749760"/>
        <c:scaling>
          <c:orientation val="minMax"/>
        </c:scaling>
        <c:axPos val="l"/>
        <c:majorGridlines/>
        <c:numFmt formatCode="0.0%" sourceLinked="1"/>
        <c:tickLblPos val="nextTo"/>
        <c:crossAx val="89748224"/>
        <c:crosses val="autoZero"/>
        <c:crossBetween val="between"/>
      </c:valAx>
    </c:plotArea>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7.2657901707240832E-2"/>
          <c:y val="3.6955648401092805E-2"/>
          <c:w val="0.73468154783404371"/>
          <c:h val="0.7381774599603621"/>
        </c:manualLayout>
      </c:layout>
      <c:barChart>
        <c:barDir val="col"/>
        <c:grouping val="clustered"/>
        <c:ser>
          <c:idx val="0"/>
          <c:order val="0"/>
          <c:tx>
            <c:strRef>
              <c:f>Sheet1!$B$1</c:f>
              <c:strCache>
                <c:ptCount val="1"/>
                <c:pt idx="0">
                  <c:v>White Students</c:v>
                </c:pt>
              </c:strCache>
            </c:strRef>
          </c:tx>
          <c:dLbls>
            <c:txPr>
              <a:bodyPr/>
              <a:lstStyle/>
              <a:p>
                <a:pPr>
                  <a:defRPr sz="1400" baseline="0"/>
                </a:pPr>
                <a:endParaRPr lang="en-US"/>
              </a:p>
            </c:txPr>
            <c:showVal val="1"/>
          </c:dLbls>
          <c:cat>
            <c:strRef>
              <c:f>Sheet1!$A$2:$A$6</c:f>
              <c:strCache>
                <c:ptCount val="5"/>
                <c:pt idx="0">
                  <c:v>0-20</c:v>
                </c:pt>
                <c:pt idx="1">
                  <c:v>21-40</c:v>
                </c:pt>
                <c:pt idx="2">
                  <c:v>41-60</c:v>
                </c:pt>
                <c:pt idx="3">
                  <c:v>61-80</c:v>
                </c:pt>
                <c:pt idx="4">
                  <c:v>81-100</c:v>
                </c:pt>
              </c:strCache>
            </c:strRef>
          </c:cat>
          <c:val>
            <c:numRef>
              <c:f>Sheet1!$B$2:$B$6</c:f>
              <c:numCache>
                <c:formatCode>General</c:formatCode>
                <c:ptCount val="5"/>
                <c:pt idx="0">
                  <c:v>63</c:v>
                </c:pt>
                <c:pt idx="1">
                  <c:v>20.5</c:v>
                </c:pt>
                <c:pt idx="2">
                  <c:v>10</c:v>
                </c:pt>
                <c:pt idx="3">
                  <c:v>4.7</c:v>
                </c:pt>
                <c:pt idx="4">
                  <c:v>1.8</c:v>
                </c:pt>
              </c:numCache>
            </c:numRef>
          </c:val>
        </c:ser>
        <c:ser>
          <c:idx val="1"/>
          <c:order val="1"/>
          <c:tx>
            <c:strRef>
              <c:f>Sheet1!$C$1</c:f>
              <c:strCache>
                <c:ptCount val="1"/>
                <c:pt idx="0">
                  <c:v>Black/Hispanic Students</c:v>
                </c:pt>
              </c:strCache>
            </c:strRef>
          </c:tx>
          <c:dLbls>
            <c:txPr>
              <a:bodyPr/>
              <a:lstStyle/>
              <a:p>
                <a:pPr>
                  <a:defRPr sz="1400"/>
                </a:pPr>
                <a:endParaRPr lang="en-US"/>
              </a:p>
            </c:txPr>
            <c:showVal val="1"/>
          </c:dLbls>
          <c:cat>
            <c:strRef>
              <c:f>Sheet1!$A$2:$A$6</c:f>
              <c:strCache>
                <c:ptCount val="5"/>
                <c:pt idx="0">
                  <c:v>0-20</c:v>
                </c:pt>
                <c:pt idx="1">
                  <c:v>21-40</c:v>
                </c:pt>
                <c:pt idx="2">
                  <c:v>41-60</c:v>
                </c:pt>
                <c:pt idx="3">
                  <c:v>61-80</c:v>
                </c:pt>
                <c:pt idx="4">
                  <c:v>81-100</c:v>
                </c:pt>
              </c:strCache>
            </c:strRef>
          </c:cat>
          <c:val>
            <c:numRef>
              <c:f>Sheet1!$C$2:$C$6</c:f>
              <c:numCache>
                <c:formatCode>General</c:formatCode>
                <c:ptCount val="5"/>
                <c:pt idx="0">
                  <c:v>7.8</c:v>
                </c:pt>
                <c:pt idx="1">
                  <c:v>12.4</c:v>
                </c:pt>
                <c:pt idx="2">
                  <c:v>15.1</c:v>
                </c:pt>
                <c:pt idx="3">
                  <c:v>18.100000000000001</c:v>
                </c:pt>
                <c:pt idx="4">
                  <c:v>46.6</c:v>
                </c:pt>
              </c:numCache>
            </c:numRef>
          </c:val>
        </c:ser>
        <c:dLbls>
          <c:showVal val="1"/>
        </c:dLbls>
        <c:gapWidth val="75"/>
        <c:axId val="99548544"/>
        <c:axId val="100082816"/>
      </c:barChart>
      <c:catAx>
        <c:axId val="99548544"/>
        <c:scaling>
          <c:orientation val="minMax"/>
        </c:scaling>
        <c:axPos val="b"/>
        <c:majorTickMark val="none"/>
        <c:tickLblPos val="nextTo"/>
        <c:crossAx val="100082816"/>
        <c:crosses val="autoZero"/>
        <c:auto val="1"/>
        <c:lblAlgn val="ctr"/>
        <c:lblOffset val="100"/>
      </c:catAx>
      <c:valAx>
        <c:axId val="100082816"/>
        <c:scaling>
          <c:orientation val="minMax"/>
        </c:scaling>
        <c:axPos val="l"/>
        <c:numFmt formatCode="General" sourceLinked="1"/>
        <c:majorTickMark val="none"/>
        <c:tickLblPos val="nextTo"/>
        <c:crossAx val="99548544"/>
        <c:crosses val="autoZero"/>
        <c:crossBetween val="between"/>
      </c:valAx>
    </c:plotArea>
    <c:legend>
      <c:legendPos val="b"/>
      <c:layout>
        <c:manualLayout>
          <c:xMode val="edge"/>
          <c:yMode val="edge"/>
          <c:x val="0.82297854215591471"/>
          <c:y val="9.4096918440750507E-2"/>
          <c:w val="0.14924368006630831"/>
          <c:h val="0.83182900748517929"/>
        </c:manualLayout>
      </c:layout>
    </c:legend>
    <c:plotVisOnly val="1"/>
  </c:chart>
  <c:txPr>
    <a:bodyPr/>
    <a:lstStyle/>
    <a:p>
      <a:pPr>
        <a:defRPr sz="1800"/>
      </a:pPr>
      <a:endParaRPr lang="en-US"/>
    </a:p>
  </c:txPr>
  <c:externalData r:id="rId1"/>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drawing1.xml><?xml version="1.0" encoding="utf-8"?>
<c:userShapes xmlns:c="http://schemas.openxmlformats.org/drawingml/2006/chart">
  <cdr:relSizeAnchor xmlns:cdr="http://schemas.openxmlformats.org/drawingml/2006/chartDrawing">
    <cdr:from>
      <cdr:x>0</cdr:x>
      <cdr:y>0</cdr:y>
    </cdr:from>
    <cdr:to>
      <cdr:x>0.10256</cdr:x>
      <cdr:y>0.22222</cdr:y>
    </cdr:to>
    <cdr:sp macro="" textlink="">
      <cdr:nvSpPr>
        <cdr:cNvPr id="2" name="TextBox 1"/>
        <cdr:cNvSpPr txBox="1"/>
      </cdr:nvSpPr>
      <cdr:spPr>
        <a:xfrm xmlns:a="http://schemas.openxmlformats.org/drawingml/2006/main">
          <a:off x="0" y="-76200"/>
          <a:ext cx="914400" cy="9144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0.36842</cdr:x>
      <cdr:y>0.77778</cdr:y>
    </cdr:from>
    <cdr:to>
      <cdr:x>0.47368</cdr:x>
      <cdr:y>1</cdr:y>
    </cdr:to>
    <cdr:sp macro="" textlink="">
      <cdr:nvSpPr>
        <cdr:cNvPr id="3" name="TextBox 2"/>
        <cdr:cNvSpPr txBox="1"/>
      </cdr:nvSpPr>
      <cdr:spPr>
        <a:xfrm xmlns:a="http://schemas.openxmlformats.org/drawingml/2006/main">
          <a:off x="3200400" y="3962400"/>
          <a:ext cx="914400" cy="9144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14336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14336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14336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F083C6A6-7DF6-4D90-9FA8-DB0503432912}"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174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245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4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174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F4DF7C59-501D-4835-B24B-8595DCFE774D}"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8E1F9FE1-6EA1-470C-9F6F-F9852A999B49}" type="slidenum">
              <a:rPr lang="en-US" smtClean="0"/>
              <a:pPr/>
              <a:t>1</a:t>
            </a:fld>
            <a:endParaRPr lang="en-US" dirty="0"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493E1D0E-5754-4E40-8066-609E8CAA931C}" type="slidenum">
              <a:rPr lang="en-US" smtClean="0"/>
              <a:pPr/>
              <a:t>12</a:t>
            </a:fld>
            <a:endParaRPr lang="en-US" dirty="0"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FE00426C-1A47-454C-A2A5-0CCF2492F158}" type="slidenum">
              <a:rPr lang="en-US" smtClean="0"/>
              <a:pPr/>
              <a:t>13</a:t>
            </a:fld>
            <a:endParaRPr lang="en-US" dirty="0"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4DF7C59-501D-4835-B24B-8595DCFE774D}" type="slidenum">
              <a:rPr lang="en-US" smtClean="0"/>
              <a:pPr>
                <a:defRPr/>
              </a:pPr>
              <a:t>14</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EC4CC864-D5F7-4AF5-B53B-C9ED5B3D223B}" type="slidenum">
              <a:rPr lang="en-US" smtClean="0"/>
              <a:pPr/>
              <a:t>22</a:t>
            </a:fld>
            <a:endParaRPr lang="en-US" dirty="0"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EC4CC864-D5F7-4AF5-B53B-C9ED5B3D223B}" type="slidenum">
              <a:rPr lang="en-US" smtClean="0"/>
              <a:pPr/>
              <a:t>23</a:t>
            </a:fld>
            <a:endParaRPr lang="en-US" dirty="0"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EC4CC864-D5F7-4AF5-B53B-C9ED5B3D223B}" type="slidenum">
              <a:rPr lang="en-US" smtClean="0"/>
              <a:pPr/>
              <a:t>24</a:t>
            </a:fld>
            <a:endParaRPr lang="en-US" dirty="0"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EC4CC864-D5F7-4AF5-B53B-C9ED5B3D223B}" type="slidenum">
              <a:rPr lang="en-US" smtClean="0"/>
              <a:pPr/>
              <a:t>25</a:t>
            </a:fld>
            <a:endParaRPr lang="en-US" dirty="0"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3B1F98DE-9098-4E67-BB05-FDD77A4A14B9}" type="slidenum">
              <a:rPr lang="en-US" smtClean="0"/>
              <a:pPr/>
              <a:t>28</a:t>
            </a:fld>
            <a:endParaRPr lang="en-US" dirty="0"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lnSpc>
                <a:spcPct val="80000"/>
              </a:lnSpc>
            </a:pPr>
            <a:endParaRPr lang="en-US" sz="800" dirty="0" smtClean="0"/>
          </a:p>
          <a:p>
            <a:pPr eaLnBrk="1" hangingPunct="1">
              <a:lnSpc>
                <a:spcPct val="80000"/>
              </a:lnSpc>
            </a:pPr>
            <a:r>
              <a:rPr lang="en-US" sz="800" b="1" dirty="0" smtClean="0"/>
              <a:t>Outline the Issues</a:t>
            </a:r>
          </a:p>
          <a:p>
            <a:pPr eaLnBrk="1" hangingPunct="1">
              <a:lnSpc>
                <a:spcPct val="80000"/>
              </a:lnSpc>
            </a:pPr>
            <a:r>
              <a:rPr lang="en-US" sz="800" dirty="0" smtClean="0"/>
              <a:t>May be helpful to support with examples from recent news or statistics from catchment area (local, state, national area or foundation’s targeted populations).  Some points for elaboration:</a:t>
            </a:r>
          </a:p>
          <a:p>
            <a:pPr eaLnBrk="1" hangingPunct="1">
              <a:lnSpc>
                <a:spcPct val="80000"/>
              </a:lnSpc>
              <a:buFontTx/>
              <a:buChar char="•"/>
            </a:pPr>
            <a:r>
              <a:rPr lang="en-US" sz="800" dirty="0" smtClean="0"/>
              <a:t>Schools – both youth education and higher education</a:t>
            </a:r>
          </a:p>
          <a:p>
            <a:pPr eaLnBrk="1" hangingPunct="1">
              <a:lnSpc>
                <a:spcPct val="80000"/>
              </a:lnSpc>
              <a:buFontTx/>
              <a:buChar char="•"/>
            </a:pPr>
            <a:r>
              <a:rPr lang="en-US" sz="800" dirty="0" smtClean="0"/>
              <a:t>Safety – on many levels, starting with youth safety in the home and at school; safe places for everyone to work, live and play; traffic safety; etc.</a:t>
            </a:r>
          </a:p>
          <a:p>
            <a:pPr eaLnBrk="1" hangingPunct="1">
              <a:lnSpc>
                <a:spcPct val="80000"/>
              </a:lnSpc>
              <a:buFontTx/>
              <a:buChar char="•"/>
            </a:pPr>
            <a:r>
              <a:rPr lang="en-US" sz="800" dirty="0" smtClean="0"/>
              <a:t>Transportation – safe and affordable options for commuting; ability to access needed resources</a:t>
            </a:r>
          </a:p>
          <a:p>
            <a:pPr eaLnBrk="1" hangingPunct="1">
              <a:lnSpc>
                <a:spcPct val="80000"/>
              </a:lnSpc>
              <a:buFontTx/>
              <a:buChar char="•"/>
            </a:pPr>
            <a:r>
              <a:rPr lang="en-US" sz="800" dirty="0" smtClean="0"/>
              <a:t>Pollution – the water we drink, the air we breathe, our food sources</a:t>
            </a:r>
          </a:p>
          <a:p>
            <a:pPr eaLnBrk="1" hangingPunct="1">
              <a:lnSpc>
                <a:spcPct val="80000"/>
              </a:lnSpc>
              <a:buFontTx/>
              <a:buChar char="•"/>
            </a:pPr>
            <a:r>
              <a:rPr lang="en-US" sz="800" dirty="0" smtClean="0"/>
              <a:t>Climate change – critical issue internationally</a:t>
            </a:r>
          </a:p>
          <a:p>
            <a:pPr eaLnBrk="1" hangingPunct="1">
              <a:lnSpc>
                <a:spcPct val="80000"/>
              </a:lnSpc>
              <a:buFontTx/>
              <a:buChar char="•"/>
            </a:pPr>
            <a:r>
              <a:rPr lang="en-US" sz="800" dirty="0" smtClean="0"/>
              <a:t>Access to resources – access to healthy foods, clothing, necessities for living</a:t>
            </a:r>
          </a:p>
          <a:p>
            <a:pPr eaLnBrk="1" hangingPunct="1">
              <a:lnSpc>
                <a:spcPct val="80000"/>
              </a:lnSpc>
            </a:pPr>
            <a:endParaRPr lang="en-US" sz="800" dirty="0" smtClean="0"/>
          </a:p>
          <a:p>
            <a:pPr eaLnBrk="1" hangingPunct="1">
              <a:lnSpc>
                <a:spcPct val="80000"/>
              </a:lnSpc>
            </a:pPr>
            <a:r>
              <a:rPr lang="en-US" sz="800" b="1" dirty="0" smtClean="0"/>
              <a:t>“These issues are complex and interrelated.”</a:t>
            </a:r>
            <a:r>
              <a:rPr lang="en-US" sz="800" dirty="0" smtClean="0"/>
              <a:t>  [</a:t>
            </a:r>
            <a:r>
              <a:rPr lang="en-US" sz="800" b="1" dirty="0" smtClean="0"/>
              <a:t>click</a:t>
            </a:r>
            <a:r>
              <a:rPr lang="en-US" sz="800" dirty="0" smtClean="0"/>
              <a:t>] </a:t>
            </a:r>
          </a:p>
          <a:p>
            <a:pPr eaLnBrk="1" hangingPunct="1">
              <a:lnSpc>
                <a:spcPct val="80000"/>
              </a:lnSpc>
            </a:pPr>
            <a:r>
              <a:rPr lang="en-US" sz="800" dirty="0" smtClean="0"/>
              <a:t>Obvious links between climate change, pollution, and sustainability [</a:t>
            </a:r>
            <a:r>
              <a:rPr lang="en-US" sz="800" b="1" dirty="0" smtClean="0"/>
              <a:t>click</a:t>
            </a:r>
            <a:r>
              <a:rPr lang="en-US" sz="800" dirty="0" smtClean="0"/>
              <a:t>] </a:t>
            </a:r>
          </a:p>
          <a:p>
            <a:pPr eaLnBrk="1" hangingPunct="1">
              <a:lnSpc>
                <a:spcPct val="80000"/>
              </a:lnSpc>
            </a:pPr>
            <a:r>
              <a:rPr lang="en-US" sz="800" dirty="0" smtClean="0"/>
              <a:t>Jobs, education and available resources are factors of the economy [</a:t>
            </a:r>
            <a:r>
              <a:rPr lang="en-US" sz="800" b="1" dirty="0" smtClean="0"/>
              <a:t>click</a:t>
            </a:r>
            <a:r>
              <a:rPr lang="en-US" sz="800" dirty="0" smtClean="0"/>
              <a:t>]</a:t>
            </a:r>
          </a:p>
          <a:p>
            <a:pPr eaLnBrk="1" hangingPunct="1">
              <a:lnSpc>
                <a:spcPct val="80000"/>
              </a:lnSpc>
            </a:pPr>
            <a:r>
              <a:rPr lang="en-US" sz="800" dirty="0" smtClean="0"/>
              <a:t>Health impacted by pollution, safety, ability to transport to get the resources, to get the exercise, to get to the doctor, etc.</a:t>
            </a:r>
          </a:p>
          <a:p>
            <a:pPr eaLnBrk="1" hangingPunct="1">
              <a:lnSpc>
                <a:spcPct val="80000"/>
              </a:lnSpc>
            </a:pPr>
            <a:endParaRPr lang="en-US" sz="800" dirty="0" smtClean="0"/>
          </a:p>
          <a:p>
            <a:pPr eaLnBrk="1" hangingPunct="1">
              <a:lnSpc>
                <a:spcPct val="80000"/>
              </a:lnSpc>
            </a:pPr>
            <a:r>
              <a:rPr lang="en-US" sz="800" dirty="0" smtClean="0"/>
              <a:t>Point out links between Environment, Economy &amp; Health as well </a:t>
            </a:r>
          </a:p>
          <a:p>
            <a:pPr eaLnBrk="1" hangingPunct="1">
              <a:lnSpc>
                <a:spcPct val="80000"/>
              </a:lnSpc>
            </a:pPr>
            <a:r>
              <a:rPr lang="en-US" sz="800" dirty="0" smtClean="0"/>
              <a:t>This diagram does not reflect all of the linkages or all of the factors</a:t>
            </a:r>
          </a:p>
          <a:p>
            <a:pPr eaLnBrk="1" hangingPunct="1">
              <a:lnSpc>
                <a:spcPct val="80000"/>
              </a:lnSpc>
            </a:pPr>
            <a:endParaRPr lang="en-US" sz="800" dirty="0" smtClean="0"/>
          </a:p>
          <a:p>
            <a:pPr eaLnBrk="1" hangingPunct="1">
              <a:lnSpc>
                <a:spcPct val="80000"/>
              </a:lnSpc>
            </a:pPr>
            <a:endParaRPr lang="en-US" sz="800" dirty="0" smtClean="0"/>
          </a:p>
          <a:p>
            <a:pPr eaLnBrk="1" hangingPunct="1">
              <a:lnSpc>
                <a:spcPct val="80000"/>
              </a:lnSpc>
              <a:buFontTx/>
              <a:buChar char="•"/>
            </a:pPr>
            <a:endParaRPr lang="en-US" sz="800" dirty="0" smtClean="0"/>
          </a:p>
          <a:p>
            <a:pPr eaLnBrk="1" hangingPunct="1">
              <a:lnSpc>
                <a:spcPct val="80000"/>
              </a:lnSpc>
              <a:buFontTx/>
              <a:buChar char="•"/>
            </a:pPr>
            <a:endParaRPr lang="en-US" sz="800" dirty="0" smtClean="0"/>
          </a:p>
          <a:p>
            <a:pPr eaLnBrk="1" hangingPunct="1">
              <a:lnSpc>
                <a:spcPct val="80000"/>
              </a:lnSpc>
              <a:buFontTx/>
              <a:buChar char="•"/>
            </a:pPr>
            <a:endParaRPr lang="en-US" sz="800"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621AFDA3-F7DF-44E6-BFA0-D3189E2BD1EF}" type="slidenum">
              <a:rPr lang="en-US" smtClean="0"/>
              <a:pPr/>
              <a:t>2</a:t>
            </a:fld>
            <a:endParaRPr lang="en-US" dirty="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9B8DF764-AC7B-4EE5-A834-76676144D1A4}" type="slidenum">
              <a:rPr lang="en-US" smtClean="0"/>
              <a:pPr/>
              <a:t>5</a:t>
            </a:fld>
            <a:endParaRPr lang="en-US" dirty="0"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C704CE3C-F3F2-406E-B919-619BBCEE3BC2}" type="slidenum">
              <a:rPr lang="en-US" smtClean="0"/>
              <a:pPr/>
              <a:t>6</a:t>
            </a:fld>
            <a:endParaRPr lang="en-US" dirty="0"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E14CCC8D-854D-4781-8D43-D7C015CDE73C}" type="slidenum">
              <a:rPr lang="en-US" smtClean="0"/>
              <a:pPr/>
              <a:t>7</a:t>
            </a:fld>
            <a:endParaRPr lang="en-US" dirty="0"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E8237063-8B9B-43AE-B513-67A730176E96}" type="slidenum">
              <a:rPr lang="en-US" smtClean="0"/>
              <a:pPr/>
              <a:t>8</a:t>
            </a:fld>
            <a:endParaRPr lang="en-US" dirty="0"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E14CCC8D-854D-4781-8D43-D7C015CDE73C}" type="slidenum">
              <a:rPr lang="en-US" smtClean="0"/>
              <a:pPr/>
              <a:t>9</a:t>
            </a:fld>
            <a:endParaRPr lang="en-US" dirty="0"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E14CCC8D-854D-4781-8D43-D7C015CDE73C}" type="slidenum">
              <a:rPr lang="en-US" smtClean="0"/>
              <a:pPr/>
              <a:t>10</a:t>
            </a:fld>
            <a:endParaRPr lang="en-US" dirty="0"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6123E0B0-9F22-4576-AE06-6E8C56F99956}" type="slidenum">
              <a:rPr lang="en-US" smtClean="0"/>
              <a:pPr/>
              <a:t>11</a:t>
            </a:fld>
            <a:endParaRPr lang="en-US" dirty="0"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w="9525">
            <a:noFill/>
            <a:round/>
            <a:headEnd/>
            <a:tailEnd/>
          </a:ln>
        </p:spPr>
        <p:txBody>
          <a:bodyPr/>
          <a:lstStyle/>
          <a:p>
            <a:pPr>
              <a:defRPr/>
            </a:pPr>
            <a:endParaRPr lang="en-US" dirty="0"/>
          </a:p>
        </p:txBody>
      </p:sp>
      <p:sp>
        <p:nvSpPr>
          <p:cNvPr id="11266"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en-US"/>
              <a:t>Click to edit Master title style</a:t>
            </a:r>
          </a:p>
        </p:txBody>
      </p:sp>
      <p:sp>
        <p:nvSpPr>
          <p:cNvPr id="11267"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5" name="Rectangle 5"/>
          <p:cNvSpPr>
            <a:spLocks noGrp="1" noChangeArrowheads="1"/>
          </p:cNvSpPr>
          <p:nvPr>
            <p:ph type="ftr" sz="quarter" idx="10"/>
          </p:nvPr>
        </p:nvSpPr>
        <p:spPr/>
        <p:txBody>
          <a:bodyPr/>
          <a:lstStyle>
            <a:lvl1pPr>
              <a:defRPr/>
            </a:lvl1pPr>
          </a:lstStyle>
          <a:p>
            <a:pPr>
              <a:defRPr/>
            </a:pPr>
            <a:endParaRPr lang="en-US" dirty="0"/>
          </a:p>
        </p:txBody>
      </p:sp>
      <p:sp>
        <p:nvSpPr>
          <p:cNvPr id="6" name="Rectangle 6"/>
          <p:cNvSpPr>
            <a:spLocks noGrp="1" noChangeArrowheads="1"/>
          </p:cNvSpPr>
          <p:nvPr>
            <p:ph type="sldNum" sz="quarter" idx="11"/>
          </p:nvPr>
        </p:nvSpPr>
        <p:spPr/>
        <p:txBody>
          <a:bodyPr/>
          <a:lstStyle>
            <a:lvl1pPr>
              <a:defRPr/>
            </a:lvl1pPr>
          </a:lstStyle>
          <a:p>
            <a:pPr>
              <a:defRPr/>
            </a:pPr>
            <a:fld id="{841E3952-6174-464B-956C-48AF89B07FA0}" type="slidenum">
              <a:rPr lang="en-US"/>
              <a:pPr>
                <a:defRPr/>
              </a:pPr>
              <a:t>‹#›</a:t>
            </a:fld>
            <a:endParaRPr lang="en-US" dirty="0"/>
          </a:p>
        </p:txBody>
      </p:sp>
      <p:sp>
        <p:nvSpPr>
          <p:cNvPr id="7" name="Rectangle 7"/>
          <p:cNvSpPr>
            <a:spLocks noGrp="1" noChangeArrowheads="1"/>
          </p:cNvSpPr>
          <p:nvPr>
            <p:ph type="dt" sz="quarter" idx="12"/>
          </p:nvPr>
        </p:nvSpPr>
        <p:spPr/>
        <p:txBody>
          <a:bodyPr/>
          <a:lstStyle>
            <a:lvl1pPr>
              <a:defRPr/>
            </a:lvl1pPr>
          </a:lstStyle>
          <a:p>
            <a:pPr>
              <a:defRPr/>
            </a:pP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896A9D4-97AD-4BE0-941D-2AC82D63527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53ECA82-46A3-4062-BB54-74FF5C4BF7E6}"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92100"/>
            <a:ext cx="8229600" cy="5727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757F1CA9-3AF7-45A8-833A-7BB5234E199C}"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A276FF2-0EBD-44C0-8390-881811ABFE3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40EED22-D322-4940-8EE9-632BC998ACD6}"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487D230-1B74-4E54-83CD-B7D06D4926BE}"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3C9ABC13-DFF6-401E-935B-5BC726194125}"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F2877360-1B66-4C20-BAB4-8AA8CD7F395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6479A30B-AF4A-410F-88C9-298B07035078}"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5A1E4D2-4AD7-408B-A5BA-BF24A80251E2}"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B551EC8-69AB-4A06-9B3D-3ACDA5C53635}"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43"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a:defRPr/>
            </a:pPr>
            <a:endParaRPr lang="en-US" dirty="0"/>
          </a:p>
        </p:txBody>
      </p:sp>
      <p:sp>
        <p:nvSpPr>
          <p:cNvPr id="102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a:defRPr/>
            </a:pPr>
            <a:endParaRPr lang="en-US" dirty="0"/>
          </a:p>
        </p:txBody>
      </p:sp>
      <p:sp>
        <p:nvSpPr>
          <p:cNvPr id="102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charset="0"/>
              </a:defRPr>
            </a:lvl1pPr>
          </a:lstStyle>
          <a:p>
            <a:pPr>
              <a:defRPr/>
            </a:pPr>
            <a:fld id="{77C681FF-634F-4A65-A9E6-6E58BB228ECE}" type="slidenum">
              <a:rPr lang="en-US"/>
              <a:pPr>
                <a:defRPr/>
              </a:pPr>
              <a:t>‹#›</a:t>
            </a:fld>
            <a:endParaRPr lang="en-US" dirty="0"/>
          </a:p>
        </p:txBody>
      </p:sp>
    </p:spTree>
  </p:cSld>
  <p:clrMap bg1="dk2" tx1="lt1" bg2="dk1" tx2="lt2" accent1="accent1" accent2="accent2" accent3="accent3" accent4="accent4" accent5="accent5" accent6="accent6" hlink="hlink" folHlink="folHlink"/>
  <p:sldLayoutIdLst>
    <p:sldLayoutId id="2147483691"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jointcenter.org/hpi"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chart" Target="../charts/char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jointcenter.org/hpi"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3352800"/>
            <a:ext cx="7772400" cy="381000"/>
          </a:xfrm>
        </p:spPr>
        <p:txBody>
          <a:bodyPr/>
          <a:lstStyle/>
          <a:p>
            <a:pPr eaLnBrk="1" hangingPunct="1">
              <a:defRPr/>
            </a:pPr>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r>
              <a:rPr lang="en-US" sz="3200" dirty="0" smtClean="0"/>
              <a:t>Building Stronger Communities</a:t>
            </a:r>
            <a:br>
              <a:rPr lang="en-US" sz="3200" dirty="0" smtClean="0"/>
            </a:br>
            <a:r>
              <a:rPr lang="en-US" sz="3200" dirty="0" smtClean="0"/>
              <a:t>for Better Health:  Moving from Science to Policy and Practice</a:t>
            </a:r>
            <a:br>
              <a:rPr lang="en-US" sz="3200" dirty="0" smtClean="0"/>
            </a:br>
            <a:endParaRPr lang="en-US" sz="3200" dirty="0" smtClean="0"/>
          </a:p>
        </p:txBody>
      </p:sp>
      <p:sp>
        <p:nvSpPr>
          <p:cNvPr id="2051" name="Rectangle 3"/>
          <p:cNvSpPr>
            <a:spLocks noGrp="1" noChangeArrowheads="1"/>
          </p:cNvSpPr>
          <p:nvPr>
            <p:ph type="subTitle" idx="1"/>
          </p:nvPr>
        </p:nvSpPr>
        <p:spPr/>
        <p:txBody>
          <a:bodyPr/>
          <a:lstStyle/>
          <a:p>
            <a:pPr eaLnBrk="1" hangingPunct="1">
              <a:defRPr/>
            </a:pPr>
            <a:r>
              <a:rPr lang="en-US" sz="2000" dirty="0" smtClean="0"/>
              <a:t>Brian D. Smedley, Ph.D.</a:t>
            </a:r>
          </a:p>
          <a:p>
            <a:pPr eaLnBrk="1" hangingPunct="1">
              <a:defRPr/>
            </a:pPr>
            <a:r>
              <a:rPr lang="en-US" sz="2000" dirty="0" smtClean="0"/>
              <a:t>Health Policy Institute</a:t>
            </a:r>
          </a:p>
          <a:p>
            <a:pPr eaLnBrk="1" hangingPunct="1">
              <a:defRPr/>
            </a:pPr>
            <a:r>
              <a:rPr lang="en-US" sz="2000" dirty="0" smtClean="0"/>
              <a:t>The Joint Center for Political and Economic Studies</a:t>
            </a:r>
          </a:p>
          <a:p>
            <a:pPr eaLnBrk="1" hangingPunct="1">
              <a:defRPr/>
            </a:pPr>
            <a:r>
              <a:rPr lang="en-US" sz="2000" dirty="0" smtClean="0">
                <a:hlinkClick r:id="rId3"/>
              </a:rPr>
              <a:t>www.jointcenter.org/hpi</a:t>
            </a:r>
            <a:r>
              <a:rPr lang="en-US" sz="2000" dirty="0" smtClean="0"/>
              <a:t> </a:t>
            </a:r>
            <a:r>
              <a:rPr lang="en-US" dirty="0" smtClean="0"/>
              <a:t> </a:t>
            </a:r>
          </a:p>
        </p:txBody>
      </p:sp>
      <p:pic>
        <p:nvPicPr>
          <p:cNvPr id="5124" name="Picture 4"/>
          <p:cNvPicPr>
            <a:picLocks noChangeAspect="1" noChangeArrowheads="1"/>
          </p:cNvPicPr>
          <p:nvPr/>
        </p:nvPicPr>
        <p:blipFill>
          <a:blip r:embed="rId4" cstate="print"/>
          <a:srcRect/>
          <a:stretch>
            <a:fillRect/>
          </a:stretch>
        </p:blipFill>
        <p:spPr bwMode="auto">
          <a:xfrm>
            <a:off x="2819400" y="304800"/>
            <a:ext cx="3324225" cy="1104900"/>
          </a:xfrm>
          <a:prstGeom prst="rect">
            <a:avLst/>
          </a:prstGeom>
          <a:noFill/>
          <a:ln w="9525">
            <a:noFill/>
            <a:miter lim="800000"/>
            <a:headEnd/>
            <a:tailEnd/>
          </a:ln>
        </p:spPr>
      </p:pic>
      <p:sp>
        <p:nvSpPr>
          <p:cNvPr id="5" name="TextBox 4"/>
          <p:cNvSpPr txBox="1"/>
          <p:nvPr/>
        </p:nvSpPr>
        <p:spPr>
          <a:xfrm>
            <a:off x="609600" y="5867400"/>
            <a:ext cx="8153400" cy="646331"/>
          </a:xfrm>
          <a:prstGeom prst="rect">
            <a:avLst/>
          </a:prstGeom>
          <a:noFill/>
        </p:spPr>
        <p:txBody>
          <a:bodyPr wrap="square" rtlCol="0">
            <a:spAutoFit/>
          </a:bodyPr>
          <a:lstStyle/>
          <a:p>
            <a:r>
              <a:rPr lang="en-US" dirty="0" smtClean="0"/>
              <a:t>Presented at the 17</a:t>
            </a:r>
            <a:r>
              <a:rPr lang="en-US" baseline="30000" dirty="0" smtClean="0"/>
              <a:t>th</a:t>
            </a:r>
            <a:r>
              <a:rPr lang="en-US" dirty="0" smtClean="0"/>
              <a:t> Annual Summer Public Health Research Videoconference on Minority Health, June 7, 2011, www.minority.unc.edu/institute/2011/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alphaModFix amt="34000"/>
            <a:duotone>
              <a:schemeClr val="bg1"/>
              <a:srgbClr val="FFFFFF"/>
            </a:duotone>
            <a:lum/>
          </a:blip>
          <a:srcRect/>
          <a:stretch>
            <a:fillRect/>
          </a:stretch>
        </a:blipFill>
        <a:effectLst/>
      </p:bgPr>
    </p:bg>
    <p:spTree>
      <p:nvGrpSpPr>
        <p:cNvPr id="1" name=""/>
        <p:cNvGrpSpPr/>
        <p:nvPr/>
      </p:nvGrpSpPr>
      <p:grpSpPr>
        <a:xfrm>
          <a:off x="0" y="0"/>
          <a:ext cx="0" cy="0"/>
          <a:chOff x="0" y="0"/>
          <a:chExt cx="0" cy="0"/>
        </a:xfrm>
      </p:grpSpPr>
      <p:sp>
        <p:nvSpPr>
          <p:cNvPr id="108548" name="Rectangle 4"/>
          <p:cNvSpPr>
            <a:spLocks noGrp="1" noChangeArrowheads="1"/>
          </p:cNvSpPr>
          <p:nvPr>
            <p:ph type="title"/>
          </p:nvPr>
        </p:nvSpPr>
        <p:spPr>
          <a:xfrm>
            <a:off x="228600" y="0"/>
            <a:ext cx="8229600" cy="990600"/>
          </a:xfrm>
        </p:spPr>
        <p:txBody>
          <a:bodyPr/>
          <a:lstStyle/>
          <a:p>
            <a:pPr algn="ctr" eaLnBrk="1" hangingPunct="1">
              <a:defRPr/>
            </a:pPr>
            <a:r>
              <a:rPr lang="en-US" sz="3600" dirty="0" smtClean="0">
                <a:solidFill>
                  <a:schemeClr val="bg1"/>
                </a:solidFill>
              </a:rPr>
              <a:t>. . . </a:t>
            </a:r>
            <a:r>
              <a:rPr lang="en-US" sz="3200" dirty="0" smtClean="0">
                <a:solidFill>
                  <a:schemeClr val="bg1"/>
                </a:solidFill>
              </a:rPr>
              <a:t>But Segregation is Deepening</a:t>
            </a:r>
          </a:p>
        </p:txBody>
      </p:sp>
      <p:graphicFrame>
        <p:nvGraphicFramePr>
          <p:cNvPr id="5" name="Chart 4"/>
          <p:cNvGraphicFramePr>
            <a:graphicFrameLocks noGrp="1"/>
          </p:cNvGraphicFramePr>
          <p:nvPr/>
        </p:nvGraphicFramePr>
        <p:xfrm>
          <a:off x="236904" y="990600"/>
          <a:ext cx="8670192" cy="5584906"/>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defRPr/>
            </a:pPr>
            <a:r>
              <a:rPr lang="en-US" sz="3200" dirty="0" smtClean="0"/>
              <a:t>Negative Effects of Segregation on Health and Human Development</a:t>
            </a:r>
          </a:p>
        </p:txBody>
      </p:sp>
      <p:sp>
        <p:nvSpPr>
          <p:cNvPr id="28675" name="Rectangle 3"/>
          <p:cNvSpPr>
            <a:spLocks noGrp="1" noChangeArrowheads="1"/>
          </p:cNvSpPr>
          <p:nvPr>
            <p:ph type="body" idx="1"/>
          </p:nvPr>
        </p:nvSpPr>
        <p:spPr>
          <a:xfrm>
            <a:off x="457200" y="1905000"/>
            <a:ext cx="8229600" cy="4419600"/>
          </a:xfrm>
        </p:spPr>
        <p:txBody>
          <a:bodyPr/>
          <a:lstStyle/>
          <a:p>
            <a:pPr eaLnBrk="1" hangingPunct="1">
              <a:lnSpc>
                <a:spcPct val="80000"/>
              </a:lnSpc>
              <a:defRPr/>
            </a:pPr>
            <a:r>
              <a:rPr lang="en-US" sz="2800" dirty="0" smtClean="0"/>
              <a:t>Racial segregation</a:t>
            </a:r>
            <a:r>
              <a:rPr lang="en-US" sz="2800" i="1" dirty="0" smtClean="0"/>
              <a:t> concentrates poverty</a:t>
            </a:r>
            <a:r>
              <a:rPr lang="en-US" sz="2800" dirty="0" smtClean="0"/>
              <a:t> and excludes and isolates communities of color from the mainstream resources needed for success. African Americans are more likely to reside in poorer neighborhoods regardless of income level. </a:t>
            </a:r>
          </a:p>
          <a:p>
            <a:pPr eaLnBrk="1" hangingPunct="1">
              <a:lnSpc>
                <a:spcPct val="80000"/>
              </a:lnSpc>
              <a:buFontTx/>
              <a:buNone/>
              <a:defRPr/>
            </a:pPr>
            <a:endParaRPr lang="en-US" sz="2800" dirty="0" smtClean="0"/>
          </a:p>
          <a:p>
            <a:pPr eaLnBrk="1" hangingPunct="1">
              <a:lnSpc>
                <a:spcPct val="80000"/>
              </a:lnSpc>
              <a:defRPr/>
            </a:pPr>
            <a:r>
              <a:rPr lang="en-US" sz="2800" dirty="0" smtClean="0"/>
              <a:t>Segregation also </a:t>
            </a:r>
            <a:r>
              <a:rPr lang="en-US" sz="2800" i="1" dirty="0" smtClean="0"/>
              <a:t>restricts socio-economic opportunity</a:t>
            </a:r>
            <a:r>
              <a:rPr lang="en-US" sz="2800" dirty="0" smtClean="0"/>
              <a:t> by channeling non-whites into neighborhoods with poorer public schools, fewer employment opportunities, and smaller returns on real estate.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defRPr/>
            </a:pPr>
            <a:r>
              <a:rPr lang="en-US" sz="3200" dirty="0" smtClean="0"/>
              <a:t>Negative Effects of Segregation on Health and Human Development (cont’d)</a:t>
            </a:r>
          </a:p>
        </p:txBody>
      </p:sp>
      <p:sp>
        <p:nvSpPr>
          <p:cNvPr id="30723" name="Rectangle 3"/>
          <p:cNvSpPr>
            <a:spLocks noGrp="1" noChangeArrowheads="1"/>
          </p:cNvSpPr>
          <p:nvPr>
            <p:ph type="body" idx="1"/>
          </p:nvPr>
        </p:nvSpPr>
        <p:spPr>
          <a:xfrm>
            <a:off x="457200" y="1905000"/>
            <a:ext cx="8229600" cy="4572000"/>
          </a:xfrm>
        </p:spPr>
        <p:txBody>
          <a:bodyPr/>
          <a:lstStyle/>
          <a:p>
            <a:pPr eaLnBrk="1" hangingPunct="1">
              <a:lnSpc>
                <a:spcPct val="90000"/>
              </a:lnSpc>
              <a:defRPr/>
            </a:pPr>
            <a:r>
              <a:rPr lang="en-US" sz="2800" dirty="0" smtClean="0"/>
              <a:t>African Americans are </a:t>
            </a:r>
            <a:r>
              <a:rPr lang="en-US" sz="2800" i="1" dirty="0" smtClean="0"/>
              <a:t>five times less likely</a:t>
            </a:r>
            <a:r>
              <a:rPr lang="en-US" sz="2800" dirty="0" smtClean="0"/>
              <a:t> than whites to live in census tracts with supermarkets, and are </a:t>
            </a:r>
            <a:r>
              <a:rPr lang="en-US" sz="2800" i="1" dirty="0" smtClean="0"/>
              <a:t>more likely</a:t>
            </a:r>
            <a:r>
              <a:rPr lang="en-US" sz="2800" dirty="0" smtClean="0"/>
              <a:t> to live in communities with a high percentage of fast-food outlets, liquor stores and convenience stores </a:t>
            </a:r>
          </a:p>
          <a:p>
            <a:pPr eaLnBrk="1" hangingPunct="1">
              <a:lnSpc>
                <a:spcPct val="90000"/>
              </a:lnSpc>
              <a:buFontTx/>
              <a:buNone/>
              <a:defRPr/>
            </a:pPr>
            <a:endParaRPr lang="en-US" sz="2800" dirty="0" smtClean="0"/>
          </a:p>
          <a:p>
            <a:pPr eaLnBrk="1" hangingPunct="1">
              <a:lnSpc>
                <a:spcPct val="90000"/>
              </a:lnSpc>
              <a:defRPr/>
            </a:pPr>
            <a:r>
              <a:rPr lang="en-US" sz="2800" dirty="0" smtClean="0"/>
              <a:t>Black and Latino neighborhoods also have </a:t>
            </a:r>
            <a:r>
              <a:rPr lang="en-US" sz="2800" i="1" dirty="0" smtClean="0"/>
              <a:t>fewer parks and green spaces</a:t>
            </a:r>
            <a:r>
              <a:rPr lang="en-US" sz="2800" dirty="0" smtClean="0"/>
              <a:t> than white neighborhoods, and </a:t>
            </a:r>
            <a:r>
              <a:rPr lang="en-US" sz="2800" i="1" dirty="0" smtClean="0"/>
              <a:t>fewer safe places</a:t>
            </a:r>
            <a:r>
              <a:rPr lang="en-US" sz="2800" dirty="0" smtClean="0"/>
              <a:t> to walk, jog, bike or play, including fewer gyms, recreational centers and swimming pools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en-US" sz="3200" dirty="0" smtClean="0"/>
              <a:t>Negative Effects of Segregation on Health and Human Development (cont’d)</a:t>
            </a:r>
          </a:p>
        </p:txBody>
      </p:sp>
      <p:sp>
        <p:nvSpPr>
          <p:cNvPr id="32771" name="Rectangle 3"/>
          <p:cNvSpPr>
            <a:spLocks noGrp="1" noChangeArrowheads="1"/>
          </p:cNvSpPr>
          <p:nvPr>
            <p:ph type="body" idx="1"/>
          </p:nvPr>
        </p:nvSpPr>
        <p:spPr>
          <a:xfrm>
            <a:off x="457200" y="1752600"/>
            <a:ext cx="8229600" cy="4724400"/>
          </a:xfrm>
        </p:spPr>
        <p:txBody>
          <a:bodyPr/>
          <a:lstStyle/>
          <a:p>
            <a:pPr eaLnBrk="1" hangingPunct="1">
              <a:lnSpc>
                <a:spcPct val="80000"/>
              </a:lnSpc>
              <a:defRPr/>
            </a:pPr>
            <a:r>
              <a:rPr lang="en-US" sz="2800" dirty="0" smtClean="0"/>
              <a:t>Low-income communities and communities of color are </a:t>
            </a:r>
            <a:r>
              <a:rPr lang="en-US" sz="2800" i="1" dirty="0" smtClean="0"/>
              <a:t>more likely to be exposed</a:t>
            </a:r>
            <a:r>
              <a:rPr lang="en-US" sz="2800" dirty="0" smtClean="0"/>
              <a:t> to environmental hazards.  For example, 56% of residents in neighborhoods with commercial hazardous waste facilities are people of color even though they comprise less than 30% of the U.S. population </a:t>
            </a:r>
          </a:p>
          <a:p>
            <a:pPr eaLnBrk="1" hangingPunct="1">
              <a:lnSpc>
                <a:spcPct val="80000"/>
              </a:lnSpc>
              <a:buFontTx/>
              <a:buNone/>
              <a:defRPr/>
            </a:pPr>
            <a:endParaRPr lang="en-US" sz="2800" dirty="0" smtClean="0"/>
          </a:p>
          <a:p>
            <a:pPr eaLnBrk="1" hangingPunct="1">
              <a:lnSpc>
                <a:spcPct val="80000"/>
              </a:lnSpc>
              <a:defRPr/>
            </a:pPr>
            <a:r>
              <a:rPr lang="en-US" sz="2800" dirty="0" smtClean="0"/>
              <a:t>The “Poverty Tax:”  Residents of poor communities </a:t>
            </a:r>
            <a:r>
              <a:rPr lang="en-US" sz="2800" i="1" dirty="0" smtClean="0"/>
              <a:t>pay more for the exact same consumer products</a:t>
            </a:r>
            <a:r>
              <a:rPr lang="en-US" sz="2800" dirty="0" smtClean="0"/>
              <a:t> than those in higher income neighborhoods­– more for auto loans, furniture, appliances, bank fees, and even groceries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effectLst>
                  <a:outerShdw blurRad="38100" dist="38100" dir="2700000" algn="tl">
                    <a:srgbClr val="000000">
                      <a:alpha val="43137"/>
                    </a:srgbClr>
                  </a:outerShdw>
                </a:effectLst>
              </a:rPr>
              <a:t>Share of children who experience double jeopardy: Live in BOTH poor families and poor neighborhoods </a:t>
            </a:r>
            <a:br>
              <a:rPr lang="en-US" sz="2400" dirty="0" smtClean="0">
                <a:effectLst>
                  <a:outerShdw blurRad="38100" dist="38100" dir="2700000" algn="tl">
                    <a:srgbClr val="000000">
                      <a:alpha val="43137"/>
                    </a:srgbClr>
                  </a:outerShdw>
                </a:effectLst>
              </a:rPr>
            </a:br>
            <a:r>
              <a:rPr lang="en-US" sz="2000" dirty="0" smtClean="0">
                <a:effectLst>
                  <a:outerShdw blurRad="38100" dist="38100" dir="2700000" algn="tl">
                    <a:srgbClr val="000000">
                      <a:alpha val="43137"/>
                    </a:srgbClr>
                  </a:outerShdw>
                </a:effectLst>
              </a:rPr>
              <a:t>Source: Acevedo-Garcia, Osypuk, McArdle  &amp; Williams, 2008 </a:t>
            </a:r>
            <a:endParaRPr lang="en-US" sz="2000"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457200" y="1905000"/>
          <a:ext cx="7924800" cy="38100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685800" y="5867400"/>
            <a:ext cx="8153400" cy="646331"/>
          </a:xfrm>
          <a:prstGeom prst="rect">
            <a:avLst/>
          </a:prstGeom>
          <a:noFill/>
        </p:spPr>
        <p:txBody>
          <a:bodyPr wrap="square" rtlCol="0">
            <a:spAutoFit/>
          </a:bodyPr>
          <a:lstStyle/>
          <a:p>
            <a:r>
              <a:rPr lang="en-US" dirty="0" smtClean="0"/>
              <a:t>Note: Poor neighborhoods are those with poverty rates over 20%. </a:t>
            </a:r>
          </a:p>
          <a:p>
            <a:r>
              <a:rPr lang="en-US" dirty="0" smtClean="0"/>
              <a:t>Source: 2000 Census.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828800"/>
          </a:xfrm>
        </p:spPr>
        <p:txBody>
          <a:bodyPr/>
          <a:lstStyle/>
          <a:p>
            <a:pPr algn="ctr"/>
            <a:r>
              <a:rPr lang="en-US" sz="2800" dirty="0" smtClean="0"/>
              <a:t>Black/Hispanic Students Attend Schools with Dramatically Different Racial Compositions Than Those of White Students</a:t>
            </a:r>
            <a:br>
              <a:rPr lang="en-US" sz="2800" dirty="0" smtClean="0"/>
            </a:br>
            <a:r>
              <a:rPr lang="en-US" sz="1600" dirty="0" smtClean="0"/>
              <a:t>(Percent of Students Attending Schools by Black/Hispanic Share of Enrollment: 2006-07)</a:t>
            </a:r>
            <a:endParaRPr lang="en-US" sz="1600" dirty="0"/>
          </a:p>
        </p:txBody>
      </p:sp>
      <p:graphicFrame>
        <p:nvGraphicFramePr>
          <p:cNvPr id="4" name="Content Placeholder 3"/>
          <p:cNvGraphicFramePr>
            <a:graphicFrameLocks noGrp="1"/>
          </p:cNvGraphicFramePr>
          <p:nvPr>
            <p:ph idx="1"/>
          </p:nvPr>
        </p:nvGraphicFramePr>
        <p:xfrm>
          <a:off x="152400" y="1828800"/>
          <a:ext cx="86868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457200" y="5791200"/>
            <a:ext cx="8534400" cy="615553"/>
          </a:xfrm>
          <a:prstGeom prst="rect">
            <a:avLst/>
          </a:prstGeom>
          <a:noFill/>
        </p:spPr>
        <p:txBody>
          <a:bodyPr wrap="square" rtlCol="0">
            <a:spAutoFit/>
          </a:bodyPr>
          <a:lstStyle/>
          <a:p>
            <a:pPr algn="ctr"/>
            <a:r>
              <a:rPr lang="en-US" dirty="0" smtClean="0"/>
              <a:t>Black/Hispanic Share of Enrollment</a:t>
            </a:r>
          </a:p>
          <a:p>
            <a:r>
              <a:rPr lang="en-US" sz="1600" dirty="0" smtClean="0"/>
              <a:t>Source: National Center for Education Statistics, Common Core of Data, 2006-07.</a:t>
            </a:r>
            <a:endParaRPr lang="en-US" sz="1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black white.JPG"/>
          <p:cNvPicPr>
            <a:picLocks noGrp="1" noChangeAspect="1"/>
          </p:cNvPicPr>
          <p:nvPr>
            <p:ph idx="1"/>
          </p:nvPr>
        </p:nvPicPr>
        <p:blipFill>
          <a:blip r:embed="rId2" cstate="print"/>
          <a:stretch>
            <a:fillRect/>
          </a:stretch>
        </p:blipFill>
        <p:spPr>
          <a:xfrm>
            <a:off x="381000" y="381000"/>
            <a:ext cx="8153400" cy="6096000"/>
          </a:xfr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poor.JPG"/>
          <p:cNvPicPr>
            <a:picLocks noGrp="1" noChangeAspect="1"/>
          </p:cNvPicPr>
          <p:nvPr>
            <p:ph idx="1"/>
          </p:nvPr>
        </p:nvPicPr>
        <p:blipFill>
          <a:blip r:embed="rId2" cstate="print"/>
          <a:stretch>
            <a:fillRect/>
          </a:stretch>
        </p:blipFill>
        <p:spPr>
          <a:xfrm>
            <a:off x="304800" y="304800"/>
            <a:ext cx="8534400" cy="6019800"/>
          </a:xfr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all black.JPG"/>
          <p:cNvPicPr>
            <a:picLocks noGrp="1" noChangeAspect="1"/>
          </p:cNvPicPr>
          <p:nvPr>
            <p:ph idx="1"/>
          </p:nvPr>
        </p:nvPicPr>
        <p:blipFill>
          <a:blip r:embed="rId2" cstate="print"/>
          <a:stretch>
            <a:fillRect/>
          </a:stretch>
        </p:blipFill>
        <p:spPr>
          <a:xfrm>
            <a:off x="228600" y="381000"/>
            <a:ext cx="8610600" cy="6010486"/>
          </a:xfr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Science to Policy and Practice—What Does the Evidence Suggest?</a:t>
            </a:r>
            <a:endParaRPr lang="en-US" sz="3600" dirty="0"/>
          </a:p>
        </p:txBody>
      </p:sp>
      <p:sp>
        <p:nvSpPr>
          <p:cNvPr id="3" name="Content Placeholder 2"/>
          <p:cNvSpPr>
            <a:spLocks noGrp="1"/>
          </p:cNvSpPr>
          <p:nvPr>
            <p:ph idx="1"/>
          </p:nvPr>
        </p:nvSpPr>
        <p:spPr/>
        <p:txBody>
          <a:bodyPr/>
          <a:lstStyle/>
          <a:p>
            <a:r>
              <a:rPr lang="en-US" dirty="0" smtClean="0"/>
              <a:t>A focus on prevention, particularly on the conditions in which people live, work, play, and </a:t>
            </a:r>
            <a:r>
              <a:rPr lang="en-US" dirty="0" smtClean="0"/>
              <a:t>study</a:t>
            </a:r>
            <a:endParaRPr lang="en-US" dirty="0" smtClean="0"/>
          </a:p>
          <a:p>
            <a:pPr>
              <a:spcBef>
                <a:spcPts val="2400"/>
              </a:spcBef>
            </a:pPr>
            <a:r>
              <a:rPr lang="en-US" dirty="0" smtClean="0"/>
              <a:t>Multiple strategies across </a:t>
            </a:r>
            <a:r>
              <a:rPr lang="en-US" dirty="0" smtClean="0"/>
              <a:t>sectors</a:t>
            </a:r>
            <a:endParaRPr lang="en-US" dirty="0" smtClean="0"/>
          </a:p>
          <a:p>
            <a:pPr>
              <a:spcBef>
                <a:spcPts val="2400"/>
              </a:spcBef>
            </a:pPr>
            <a:r>
              <a:rPr lang="en-US" dirty="0" smtClean="0"/>
              <a:t>Sustained investment and a long-term policy agenda</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228600" y="457200"/>
            <a:ext cx="7772400" cy="838200"/>
          </a:xfrm>
        </p:spPr>
        <p:txBody>
          <a:bodyPr/>
          <a:lstStyle/>
          <a:p>
            <a:pPr eaLnBrk="1" hangingPunct="1">
              <a:defRPr/>
            </a:pPr>
            <a:r>
              <a:rPr lang="en-US" sz="3600" dirty="0" smtClean="0"/>
              <a:t>Challenges:</a:t>
            </a:r>
          </a:p>
        </p:txBody>
      </p:sp>
      <p:sp>
        <p:nvSpPr>
          <p:cNvPr id="104451" name="Rectangle 3"/>
          <p:cNvSpPr>
            <a:spLocks noGrp="1" noChangeArrowheads="1"/>
          </p:cNvSpPr>
          <p:nvPr>
            <p:ph type="body" idx="1"/>
          </p:nvPr>
        </p:nvSpPr>
        <p:spPr>
          <a:xfrm>
            <a:off x="381000" y="1219200"/>
            <a:ext cx="8305800" cy="5181600"/>
          </a:xfrm>
        </p:spPr>
        <p:txBody>
          <a:bodyPr/>
          <a:lstStyle/>
          <a:p>
            <a:pPr eaLnBrk="1" hangingPunct="1">
              <a:lnSpc>
                <a:spcPct val="80000"/>
              </a:lnSpc>
              <a:buClr>
                <a:schemeClr val="tx1"/>
              </a:buClr>
              <a:buFont typeface="Wingdings" pitchFamily="2" charset="2"/>
              <a:buNone/>
              <a:defRPr/>
            </a:pPr>
            <a:endParaRPr lang="en-US" dirty="0" smtClean="0"/>
          </a:p>
          <a:p>
            <a:pPr eaLnBrk="1" hangingPunct="1">
              <a:lnSpc>
                <a:spcPct val="80000"/>
              </a:lnSpc>
              <a:defRPr/>
            </a:pPr>
            <a:r>
              <a:rPr lang="en-US" sz="2800" dirty="0" smtClean="0"/>
              <a:t>Health inequality will get worse as a result of the economic downturn.  </a:t>
            </a:r>
          </a:p>
          <a:p>
            <a:pPr eaLnBrk="1" hangingPunct="1">
              <a:lnSpc>
                <a:spcPct val="80000"/>
              </a:lnSpc>
              <a:defRPr/>
            </a:pPr>
            <a:endParaRPr lang="en-US" sz="2800" dirty="0" smtClean="0"/>
          </a:p>
          <a:p>
            <a:pPr eaLnBrk="1" hangingPunct="1">
              <a:lnSpc>
                <a:spcPct val="80000"/>
              </a:lnSpc>
              <a:defRPr/>
            </a:pPr>
            <a:r>
              <a:rPr lang="en-US" sz="2800" dirty="0" smtClean="0"/>
              <a:t>Despite the historic nature of the 2008 election, the United States is NOT “post-racial” – to the extent that this perception exists, political pressure for action will be diminished. </a:t>
            </a:r>
          </a:p>
          <a:p>
            <a:pPr eaLnBrk="1" hangingPunct="1">
              <a:lnSpc>
                <a:spcPct val="80000"/>
              </a:lnSpc>
              <a:defRPr/>
            </a:pPr>
            <a:endParaRPr lang="en-US" sz="2800" dirty="0" smtClean="0"/>
          </a:p>
          <a:p>
            <a:pPr eaLnBrk="1" hangingPunct="1">
              <a:lnSpc>
                <a:spcPct val="80000"/>
              </a:lnSpc>
              <a:defRPr/>
            </a:pPr>
            <a:r>
              <a:rPr lang="en-US" sz="2800" dirty="0" smtClean="0"/>
              <a:t>The “individual determinist” orientation remains predominant in the United States </a:t>
            </a:r>
          </a:p>
          <a:p>
            <a:pPr eaLnBrk="1" hangingPunct="1">
              <a:lnSpc>
                <a:spcPct val="80000"/>
              </a:lnSpc>
              <a:defRPr/>
            </a:pPr>
            <a:endParaRPr lang="en-US" sz="2800" dirty="0" smtClean="0"/>
          </a:p>
          <a:p>
            <a:pPr eaLnBrk="1" hangingPunct="1">
              <a:lnSpc>
                <a:spcPct val="80000"/>
              </a:lnSpc>
              <a:defRPr/>
            </a:pPr>
            <a:endParaRPr lang="en-US" sz="28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Science to Policy and Practice—What Does the Evidence Suggest?</a:t>
            </a:r>
            <a:endParaRPr lang="en-US" sz="3600" dirty="0"/>
          </a:p>
        </p:txBody>
      </p:sp>
      <p:sp>
        <p:nvSpPr>
          <p:cNvPr id="4" name="Content Placeholder 3"/>
          <p:cNvSpPr>
            <a:spLocks noGrp="1"/>
          </p:cNvSpPr>
          <p:nvPr>
            <p:ph idx="1"/>
          </p:nvPr>
        </p:nvSpPr>
        <p:spPr/>
        <p:txBody>
          <a:bodyPr/>
          <a:lstStyle/>
          <a:p>
            <a:r>
              <a:rPr lang="en-US" dirty="0" smtClean="0"/>
              <a:t>Place-based Strategies: Investments in Communities</a:t>
            </a:r>
          </a:p>
          <a:p>
            <a:pPr>
              <a:buNone/>
            </a:pPr>
            <a:endParaRPr lang="en-US" dirty="0" smtClean="0"/>
          </a:p>
          <a:p>
            <a:r>
              <a:rPr lang="en-US" dirty="0" smtClean="0"/>
              <a:t>People-based Strategies: Increasing Housing Mobility Options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Create Healthier Communities: </a:t>
            </a:r>
            <a:endParaRPr lang="en-US" sz="3600" dirty="0"/>
          </a:p>
        </p:txBody>
      </p:sp>
      <p:sp>
        <p:nvSpPr>
          <p:cNvPr id="3" name="Content Placeholder 2"/>
          <p:cNvSpPr>
            <a:spLocks noGrp="1"/>
          </p:cNvSpPr>
          <p:nvPr>
            <p:ph idx="1"/>
          </p:nvPr>
        </p:nvSpPr>
        <p:spPr>
          <a:xfrm>
            <a:off x="457200" y="1752600"/>
            <a:ext cx="8229600" cy="4114800"/>
          </a:xfrm>
        </p:spPr>
        <p:txBody>
          <a:bodyPr/>
          <a:lstStyle/>
          <a:p>
            <a:pPr eaLnBrk="1" hangingPunct="1">
              <a:lnSpc>
                <a:spcPct val="80000"/>
              </a:lnSpc>
              <a:defRPr/>
            </a:pPr>
            <a:r>
              <a:rPr lang="en-US" sz="2800" dirty="0" smtClean="0"/>
              <a:t>Improve food and nutritional options through incentives for Farmer’s Markers and grocery stores, and regulation of fast food and liquor </a:t>
            </a:r>
            <a:r>
              <a:rPr lang="en-US" sz="2800" dirty="0" smtClean="0"/>
              <a:t>stores</a:t>
            </a:r>
            <a:endParaRPr lang="en-US" sz="2800" dirty="0" smtClean="0"/>
          </a:p>
          <a:p>
            <a:pPr eaLnBrk="1" hangingPunct="1">
              <a:lnSpc>
                <a:spcPct val="80000"/>
              </a:lnSpc>
              <a:spcBef>
                <a:spcPts val="2800"/>
              </a:spcBef>
              <a:defRPr/>
            </a:pPr>
            <a:r>
              <a:rPr lang="en-US" sz="2800" dirty="0" smtClean="0"/>
              <a:t>Structure land use and zoning policy to reduce the concentration of health </a:t>
            </a:r>
            <a:r>
              <a:rPr lang="en-US" sz="2800" dirty="0" smtClean="0"/>
              <a:t>risks</a:t>
            </a:r>
            <a:endParaRPr lang="en-US" sz="2800" dirty="0" smtClean="0"/>
          </a:p>
          <a:p>
            <a:pPr eaLnBrk="1" hangingPunct="1">
              <a:lnSpc>
                <a:spcPct val="80000"/>
              </a:lnSpc>
              <a:spcBef>
                <a:spcPts val="2800"/>
              </a:spcBef>
              <a:defRPr/>
            </a:pPr>
            <a:r>
              <a:rPr lang="en-US" sz="2800" dirty="0" smtClean="0"/>
              <a:t>Institute Health Impact Assessments to determine the public health consequences of any new housing, transportation, labor, education policies</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228600" y="457200"/>
            <a:ext cx="7772400" cy="838200"/>
          </a:xfrm>
        </p:spPr>
        <p:txBody>
          <a:bodyPr/>
          <a:lstStyle/>
          <a:p>
            <a:pPr eaLnBrk="1" hangingPunct="1">
              <a:defRPr/>
            </a:pPr>
            <a:r>
              <a:rPr lang="en-US" sz="3600" dirty="0" smtClean="0"/>
              <a:t>Improve the Physical Environment of Communities:</a:t>
            </a:r>
          </a:p>
        </p:txBody>
      </p:sp>
      <p:sp>
        <p:nvSpPr>
          <p:cNvPr id="104451" name="Rectangle 3"/>
          <p:cNvSpPr>
            <a:spLocks noGrp="1" noChangeArrowheads="1"/>
          </p:cNvSpPr>
          <p:nvPr>
            <p:ph type="body" idx="1"/>
          </p:nvPr>
        </p:nvSpPr>
        <p:spPr>
          <a:xfrm>
            <a:off x="381000" y="1752600"/>
            <a:ext cx="8305800" cy="4419600"/>
          </a:xfrm>
        </p:spPr>
        <p:txBody>
          <a:bodyPr/>
          <a:lstStyle/>
          <a:p>
            <a:pPr>
              <a:spcBef>
                <a:spcPts val="2800"/>
              </a:spcBef>
              <a:defRPr/>
            </a:pPr>
            <a:r>
              <a:rPr lang="en-US" sz="2800" dirty="0" smtClean="0"/>
              <a:t>Improve air quality (e.g., by relocating bus depots further from homes and schools</a:t>
            </a:r>
            <a:r>
              <a:rPr lang="en-US" sz="2800" dirty="0" smtClean="0"/>
              <a:t>)</a:t>
            </a:r>
            <a:endParaRPr lang="en-US" sz="2800" dirty="0" smtClean="0"/>
          </a:p>
          <a:p>
            <a:pPr>
              <a:spcBef>
                <a:spcPts val="2800"/>
              </a:spcBef>
              <a:defRPr/>
            </a:pPr>
            <a:r>
              <a:rPr lang="en-US" sz="2800" dirty="0" smtClean="0"/>
              <a:t>Expand the availability of open space (e.g., encourage exercise- and pedestrian-friendly communities</a:t>
            </a:r>
            <a:r>
              <a:rPr lang="en-US" sz="2800" dirty="0" smtClean="0"/>
              <a:t>)</a:t>
            </a:r>
            <a:endParaRPr lang="en-US" sz="2800" dirty="0" smtClean="0"/>
          </a:p>
          <a:p>
            <a:pPr>
              <a:spcBef>
                <a:spcPts val="2800"/>
              </a:spcBef>
              <a:defRPr/>
            </a:pPr>
            <a:r>
              <a:rPr lang="en-US" sz="2800" dirty="0" smtClean="0"/>
              <a:t>Address disproportionate environmental impacts (e.g., encourage Brownfields redevelopment)</a:t>
            </a:r>
          </a:p>
          <a:p>
            <a:pPr eaLnBrk="1" hangingPunct="1">
              <a:lnSpc>
                <a:spcPct val="80000"/>
              </a:lnSpc>
              <a:defRPr/>
            </a:pPr>
            <a:endParaRPr lang="en-US" sz="28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228600" y="457200"/>
            <a:ext cx="7772400" cy="838200"/>
          </a:xfrm>
        </p:spPr>
        <p:txBody>
          <a:bodyPr/>
          <a:lstStyle/>
          <a:p>
            <a:pPr eaLnBrk="1" hangingPunct="1">
              <a:defRPr/>
            </a:pPr>
            <a:r>
              <a:rPr lang="en-US" sz="3200" dirty="0" smtClean="0"/>
              <a:t>Expand Opportunities for Quality Education:</a:t>
            </a:r>
          </a:p>
        </p:txBody>
      </p:sp>
      <p:sp>
        <p:nvSpPr>
          <p:cNvPr id="104451" name="Rectangle 3"/>
          <p:cNvSpPr>
            <a:spLocks noGrp="1" noChangeArrowheads="1"/>
          </p:cNvSpPr>
          <p:nvPr>
            <p:ph type="body" idx="1"/>
          </p:nvPr>
        </p:nvSpPr>
        <p:spPr>
          <a:xfrm>
            <a:off x="381000" y="1600200"/>
            <a:ext cx="8305800" cy="4648200"/>
          </a:xfrm>
        </p:spPr>
        <p:txBody>
          <a:bodyPr/>
          <a:lstStyle/>
          <a:p>
            <a:pPr eaLnBrk="1" hangingPunct="1">
              <a:spcBef>
                <a:spcPts val="2400"/>
              </a:spcBef>
              <a:defRPr/>
            </a:pPr>
            <a:r>
              <a:rPr lang="en-US" sz="2600" dirty="0" smtClean="0"/>
              <a:t>Expand high-quality preschool </a:t>
            </a:r>
            <a:r>
              <a:rPr lang="en-US" sz="2600" dirty="0" smtClean="0"/>
              <a:t>programs</a:t>
            </a:r>
            <a:endParaRPr lang="en-US" sz="2600" dirty="0" smtClean="0"/>
          </a:p>
          <a:p>
            <a:pPr eaLnBrk="1" hangingPunct="1">
              <a:spcBef>
                <a:spcPts val="2400"/>
              </a:spcBef>
              <a:defRPr/>
            </a:pPr>
            <a:r>
              <a:rPr lang="en-US" sz="2600" dirty="0" smtClean="0"/>
              <a:t>Create incentives to attract experienced, credentialed teachers to work in poor </a:t>
            </a:r>
            <a:r>
              <a:rPr lang="en-US" sz="2600" dirty="0" smtClean="0"/>
              <a:t>schools</a:t>
            </a:r>
            <a:endParaRPr lang="en-US" sz="2600" dirty="0" smtClean="0"/>
          </a:p>
          <a:p>
            <a:pPr eaLnBrk="1" hangingPunct="1">
              <a:spcBef>
                <a:spcPts val="2400"/>
              </a:spcBef>
              <a:defRPr/>
            </a:pPr>
            <a:r>
              <a:rPr lang="en-US" sz="2600" dirty="0" smtClean="0"/>
              <a:t>Take steps to equalize school </a:t>
            </a:r>
            <a:r>
              <a:rPr lang="en-US" sz="2600" dirty="0" smtClean="0"/>
              <a:t>funding</a:t>
            </a:r>
            <a:endParaRPr lang="en-US" sz="2600" dirty="0" smtClean="0"/>
          </a:p>
          <a:p>
            <a:pPr eaLnBrk="1" hangingPunct="1">
              <a:spcBef>
                <a:spcPts val="2400"/>
              </a:spcBef>
              <a:defRPr/>
            </a:pPr>
            <a:r>
              <a:rPr lang="en-US" sz="2600" dirty="0" smtClean="0"/>
              <a:t>Expand and improve curriculum, including better college prep </a:t>
            </a:r>
            <a:r>
              <a:rPr lang="en-US" sz="2600" dirty="0" smtClean="0"/>
              <a:t>coursework</a:t>
            </a:r>
            <a:endParaRPr lang="en-US" sz="2600" dirty="0" smtClean="0"/>
          </a:p>
          <a:p>
            <a:pPr eaLnBrk="1" hangingPunct="1">
              <a:spcBef>
                <a:spcPts val="2400"/>
              </a:spcBef>
              <a:defRPr/>
            </a:pPr>
            <a:r>
              <a:rPr lang="en-US" sz="2600" dirty="0" smtClean="0"/>
              <a:t>Reduce financial barriers to higher education</a:t>
            </a:r>
          </a:p>
          <a:p>
            <a:pPr eaLnBrk="1" hangingPunct="1">
              <a:lnSpc>
                <a:spcPct val="80000"/>
              </a:lnSpc>
              <a:defRPr/>
            </a:pPr>
            <a:endParaRPr lang="en-US" sz="28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228600" y="0"/>
            <a:ext cx="7772400" cy="838200"/>
          </a:xfrm>
        </p:spPr>
        <p:txBody>
          <a:bodyPr/>
          <a:lstStyle/>
          <a:p>
            <a:pPr eaLnBrk="1" hangingPunct="1">
              <a:defRPr/>
            </a:pPr>
            <a:r>
              <a:rPr lang="en-US" sz="3600" dirty="0" smtClean="0"/>
              <a:t>Expanding Housing Mobility Options:</a:t>
            </a:r>
          </a:p>
        </p:txBody>
      </p:sp>
      <p:sp>
        <p:nvSpPr>
          <p:cNvPr id="104451" name="Rectangle 3"/>
          <p:cNvSpPr>
            <a:spLocks noGrp="1" noChangeArrowheads="1"/>
          </p:cNvSpPr>
          <p:nvPr>
            <p:ph type="body" idx="1"/>
          </p:nvPr>
        </p:nvSpPr>
        <p:spPr>
          <a:xfrm>
            <a:off x="381000" y="990600"/>
            <a:ext cx="8305800" cy="5410200"/>
          </a:xfrm>
        </p:spPr>
        <p:txBody>
          <a:bodyPr/>
          <a:lstStyle/>
          <a:p>
            <a:pPr>
              <a:buNone/>
              <a:defRPr/>
            </a:pPr>
            <a:r>
              <a:rPr lang="en-US" sz="2800" dirty="0" smtClean="0"/>
              <a:t>Moving To Opportunity (MTO)</a:t>
            </a:r>
          </a:p>
          <a:p>
            <a:pPr>
              <a:spcBef>
                <a:spcPts val="1600"/>
              </a:spcBef>
            </a:pPr>
            <a:r>
              <a:rPr lang="en-US" sz="2000" dirty="0" smtClean="0"/>
              <a:t>U.S</a:t>
            </a:r>
            <a:r>
              <a:rPr lang="en-US" sz="2000" dirty="0" smtClean="0"/>
              <a:t>. Department of Housing and Urban Development (HUD) launched MTO demonstration in 1994 in five cities: Baltimore, Boston, Chicago, Los Angeles, and New York. </a:t>
            </a:r>
          </a:p>
          <a:p>
            <a:pPr>
              <a:spcBef>
                <a:spcPts val="1600"/>
              </a:spcBef>
            </a:pPr>
            <a:r>
              <a:rPr lang="en-US" sz="2000" dirty="0" smtClean="0"/>
              <a:t>MTO targeted families living in some of the nation’s poorest, highest-crime communities and used housing subsidies to offer them a chance to move to lower-poverty neighborhoods. </a:t>
            </a:r>
          </a:p>
          <a:p>
            <a:pPr>
              <a:spcBef>
                <a:spcPts val="1600"/>
              </a:spcBef>
            </a:pPr>
            <a:r>
              <a:rPr lang="en-US" sz="2000" dirty="0" smtClean="0"/>
              <a:t>Findings from the follow up Three-City Study of MTO, in 2004 and 2005, answer some questions but also highlight the complexity of the MTO experience and the limitations of a relocation-only strategy</a:t>
            </a:r>
            <a:r>
              <a:rPr lang="en-US" sz="2000" dirty="0" smtClean="0"/>
              <a:t>.</a:t>
            </a:r>
            <a:endParaRPr lang="en-US" sz="2000" dirty="0" smtClean="0"/>
          </a:p>
          <a:p>
            <a:pPr>
              <a:spcBef>
                <a:spcPts val="1600"/>
              </a:spcBef>
            </a:pPr>
            <a:r>
              <a:rPr lang="en-US" sz="2000" dirty="0" smtClean="0"/>
              <a:t>Away from concentrated poverty, would families fare better in terms of physical and mental health, risky sexual behavior and delinquency?  Adolescent girls benefited from moving out of high poverty more than boys</a:t>
            </a:r>
            <a:r>
              <a:rPr lang="en-US" sz="2000" dirty="0" smtClean="0"/>
              <a:t>.</a:t>
            </a:r>
            <a:endParaRPr lang="en-US" sz="20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228600" y="0"/>
            <a:ext cx="7772400" cy="838200"/>
          </a:xfrm>
        </p:spPr>
        <p:txBody>
          <a:bodyPr/>
          <a:lstStyle/>
          <a:p>
            <a:pPr eaLnBrk="1" hangingPunct="1">
              <a:defRPr/>
            </a:pPr>
            <a:r>
              <a:rPr lang="en-US" sz="2800" dirty="0" smtClean="0"/>
              <a:t>Other Obama Administration Initiatives</a:t>
            </a:r>
          </a:p>
        </p:txBody>
      </p:sp>
      <p:sp>
        <p:nvSpPr>
          <p:cNvPr id="104451" name="Rectangle 3"/>
          <p:cNvSpPr>
            <a:spLocks noGrp="1" noChangeArrowheads="1"/>
          </p:cNvSpPr>
          <p:nvPr>
            <p:ph type="body" idx="1"/>
          </p:nvPr>
        </p:nvSpPr>
        <p:spPr>
          <a:xfrm>
            <a:off x="381000" y="990600"/>
            <a:ext cx="8305800" cy="5410200"/>
          </a:xfrm>
        </p:spPr>
        <p:txBody>
          <a:bodyPr/>
          <a:lstStyle/>
          <a:p>
            <a:pPr lvl="0"/>
            <a:r>
              <a:rPr lang="en-US" sz="1800" b="1" dirty="0" smtClean="0"/>
              <a:t>Promise Neighborhoods ($210 million) </a:t>
            </a:r>
            <a:r>
              <a:rPr lang="en-US" sz="1800" dirty="0" smtClean="0"/>
              <a:t>attempt to bring the innovative ideas of the Harlem Children’s Zone into communities across the country. By simultaneously focusing on the myriad needs of young children – education, health, mentorship, etc. – Promise Neighborhoods can break the cycle of inter-generational poverty and tap the potential of millions of young people. </a:t>
            </a:r>
          </a:p>
          <a:p>
            <a:pPr lvl="0">
              <a:spcBef>
                <a:spcPts val="800"/>
              </a:spcBef>
            </a:pPr>
            <a:r>
              <a:rPr lang="en-US" sz="1800" b="1" dirty="0" smtClean="0"/>
              <a:t>Healthy Food Financing Initiative ($400 million) </a:t>
            </a:r>
            <a:r>
              <a:rPr lang="en-US" sz="1800" dirty="0" smtClean="0"/>
              <a:t>– would help tackle the dual scourges of joblessness and obesity in underserved communities by helping supermarket operators open new stores, new farmers markets take root, and corner store owners buy the refrigeration units they need to carry fresh food.   </a:t>
            </a:r>
          </a:p>
          <a:p>
            <a:pPr lvl="0">
              <a:spcBef>
                <a:spcPts val="800"/>
              </a:spcBef>
            </a:pPr>
            <a:r>
              <a:rPr lang="en-US" sz="1800" b="1" dirty="0" smtClean="0"/>
              <a:t>Choice Neighborhoods ($250 million) –</a:t>
            </a:r>
            <a:r>
              <a:rPr lang="en-US" sz="1800" dirty="0" smtClean="0"/>
              <a:t> would ensure that housing is linked to school reform, early childhood innovations, and supportive social services, tying housing developments to a range of services and supports leads to improved economic well-being for families.   </a:t>
            </a:r>
          </a:p>
          <a:p>
            <a:pPr lvl="0">
              <a:spcBef>
                <a:spcPts val="800"/>
              </a:spcBef>
            </a:pPr>
            <a:r>
              <a:rPr lang="en-US" sz="1800" b="1" dirty="0" smtClean="0"/>
              <a:t>Sustainable Communities Initiative ($150 million) – </a:t>
            </a:r>
            <a:r>
              <a:rPr lang="en-US" sz="1800" dirty="0" smtClean="0"/>
              <a:t>a joint effort by HUD, the Department of Transportation, and the EPA – is designed to "improve access to affordable housing more transportation options, and lower transportation costs while protecting the environment in communities nationwide." </a:t>
            </a:r>
          </a:p>
          <a:p>
            <a:pPr>
              <a:buNone/>
              <a:defRPr/>
            </a:pPr>
            <a:endParaRPr lang="en-US" sz="2800" dirty="0" smtClean="0"/>
          </a:p>
          <a:p>
            <a:pPr>
              <a:buNone/>
              <a:defRPr/>
            </a:pPr>
            <a:endParaRPr lang="en-US" sz="28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lstStyle/>
          <a:p>
            <a:pPr algn="ctr"/>
            <a:r>
              <a:rPr lang="en-US" sz="3200" dirty="0" smtClean="0">
                <a:effectLst>
                  <a:outerShdw blurRad="38100" dist="38100" dir="2700000" algn="tl">
                    <a:srgbClr val="000000">
                      <a:alpha val="43137"/>
                    </a:srgbClr>
                  </a:outerShdw>
                </a:effectLst>
              </a:rPr>
              <a:t>Moving from Science to Practice – The Joint Center </a:t>
            </a:r>
            <a:r>
              <a:rPr lang="en-US" sz="3200" cap="small" dirty="0" smtClean="0">
                <a:effectLst>
                  <a:outerShdw blurRad="38100" dist="38100" dir="2700000" algn="tl">
                    <a:srgbClr val="000000">
                      <a:alpha val="43137"/>
                    </a:srgbClr>
                  </a:outerShdw>
                </a:effectLst>
              </a:rPr>
              <a:t>Place Matters </a:t>
            </a:r>
            <a:r>
              <a:rPr lang="en-US" sz="3200" dirty="0" smtClean="0">
                <a:effectLst>
                  <a:outerShdw blurRad="38100" dist="38100" dir="2700000" algn="tl">
                    <a:srgbClr val="000000">
                      <a:alpha val="43137"/>
                    </a:srgbClr>
                  </a:outerShdw>
                </a:effectLst>
              </a:rPr>
              <a:t>Initiative</a:t>
            </a:r>
            <a:r>
              <a:rPr lang="en-US" sz="2000" dirty="0" smtClean="0">
                <a:effectLst>
                  <a:outerShdw blurRad="38100" dist="38100" dir="2700000" algn="tl">
                    <a:srgbClr val="000000">
                      <a:alpha val="43137"/>
                    </a:srgbClr>
                  </a:outerShdw>
                </a:effectLst>
              </a:rPr>
              <a:t/>
            </a:r>
            <a:br>
              <a:rPr lang="en-US" sz="2000" dirty="0" smtClean="0">
                <a:effectLst>
                  <a:outerShdw blurRad="38100" dist="38100" dir="2700000" algn="tl">
                    <a:srgbClr val="000000">
                      <a:alpha val="43137"/>
                    </a:srgbClr>
                  </a:outerShdw>
                </a:effectLst>
              </a:rPr>
            </a:br>
            <a:endParaRPr lang="en-US" sz="1600" dirty="0">
              <a:effectLst>
                <a:outerShdw blurRad="38100" dist="38100" dir="2700000" algn="tl">
                  <a:srgbClr val="000000">
                    <a:alpha val="43137"/>
                  </a:srgbClr>
                </a:outerShdw>
              </a:effectLst>
            </a:endParaRPr>
          </a:p>
        </p:txBody>
      </p:sp>
      <p:sp>
        <p:nvSpPr>
          <p:cNvPr id="4" name="Content Placeholder 3"/>
          <p:cNvSpPr>
            <a:spLocks noGrp="1"/>
          </p:cNvSpPr>
          <p:nvPr>
            <p:ph idx="1"/>
          </p:nvPr>
        </p:nvSpPr>
        <p:spPr>
          <a:xfrm>
            <a:off x="457200" y="1371600"/>
            <a:ext cx="8229600" cy="4648200"/>
          </a:xfrm>
        </p:spPr>
        <p:txBody>
          <a:bodyPr/>
          <a:lstStyle/>
          <a:p>
            <a:pPr marL="457200" indent="-457200">
              <a:buNone/>
            </a:pPr>
            <a:r>
              <a:rPr lang="en-US" sz="2400" dirty="0" smtClean="0"/>
              <a:t>Objectives</a:t>
            </a:r>
            <a:r>
              <a:rPr lang="en-US" sz="2400" dirty="0" smtClean="0"/>
              <a:t>:</a:t>
            </a:r>
            <a:endParaRPr lang="en-US" sz="2400" dirty="0" smtClean="0"/>
          </a:p>
          <a:p>
            <a:pPr marL="457200" indent="-457200">
              <a:spcBef>
                <a:spcPts val="1600"/>
              </a:spcBef>
              <a:buFont typeface="Wingdings" pitchFamily="2" charset="2"/>
              <a:buChar char="§"/>
            </a:pPr>
            <a:r>
              <a:rPr lang="en-US" sz="2400" dirty="0" smtClean="0"/>
              <a:t>Build the capacity of local leaders to address the social and economic conditions that shape health; </a:t>
            </a:r>
          </a:p>
          <a:p>
            <a:pPr marL="457200" indent="-457200">
              <a:spcBef>
                <a:spcPts val="1200"/>
              </a:spcBef>
              <a:buFont typeface="Wingdings" pitchFamily="2" charset="2"/>
              <a:buChar char="§"/>
            </a:pPr>
            <a:r>
              <a:rPr lang="en-US" sz="2400" dirty="0" smtClean="0"/>
              <a:t>Engage communities to increase their collective capacity to identify and advocate for community-based strategies to address health disparities; </a:t>
            </a:r>
          </a:p>
          <a:p>
            <a:pPr marL="457200" indent="-457200">
              <a:spcBef>
                <a:spcPts val="1200"/>
              </a:spcBef>
              <a:buFont typeface="Wingdings" pitchFamily="2" charset="2"/>
              <a:buChar char="§"/>
            </a:pPr>
            <a:r>
              <a:rPr lang="en-US" sz="2400" dirty="0" smtClean="0"/>
              <a:t>Support and inform efforts to establish data-driven strategies and data-based outcomes to measure progress; and </a:t>
            </a:r>
          </a:p>
          <a:p>
            <a:pPr marL="457200" indent="-457200">
              <a:spcBef>
                <a:spcPts val="1200"/>
              </a:spcBef>
              <a:buFont typeface="Wingdings" pitchFamily="2" charset="2"/>
              <a:buChar char="§"/>
            </a:pPr>
            <a:r>
              <a:rPr lang="en-US" sz="2400" dirty="0" smtClean="0"/>
              <a:t>Establish a national learning community of practice to accelerate applications of successful strategies </a:t>
            </a:r>
            <a:endParaRPr lang="en-US"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pPr algn="ctr"/>
            <a:r>
              <a:rPr lang="en-US" sz="3200" dirty="0" smtClean="0">
                <a:effectLst>
                  <a:outerShdw blurRad="38100" dist="38100" dir="2700000" algn="tl">
                    <a:srgbClr val="000000">
                      <a:alpha val="43137"/>
                    </a:srgbClr>
                  </a:outerShdw>
                </a:effectLst>
              </a:rPr>
              <a:t>Moving from Science to Practice – The Joint Center </a:t>
            </a:r>
            <a:r>
              <a:rPr lang="en-US" sz="3200" cap="small" dirty="0" smtClean="0">
                <a:effectLst>
                  <a:outerShdw blurRad="38100" dist="38100" dir="2700000" algn="tl">
                    <a:srgbClr val="000000">
                      <a:alpha val="43137"/>
                    </a:srgbClr>
                  </a:outerShdw>
                </a:effectLst>
              </a:rPr>
              <a:t>Place Matters </a:t>
            </a:r>
            <a:r>
              <a:rPr lang="en-US" sz="3200" dirty="0" smtClean="0">
                <a:effectLst>
                  <a:outerShdw blurRad="38100" dist="38100" dir="2700000" algn="tl">
                    <a:srgbClr val="000000">
                      <a:alpha val="43137"/>
                    </a:srgbClr>
                  </a:outerShdw>
                </a:effectLst>
              </a:rPr>
              <a:t>Initiative</a:t>
            </a:r>
            <a:r>
              <a:rPr lang="en-US" sz="2000" dirty="0" smtClean="0">
                <a:effectLst>
                  <a:outerShdw blurRad="38100" dist="38100" dir="2700000" algn="tl">
                    <a:srgbClr val="000000">
                      <a:alpha val="43137"/>
                    </a:srgbClr>
                  </a:outerShdw>
                </a:effectLst>
              </a:rPr>
              <a:t/>
            </a:r>
            <a:br>
              <a:rPr lang="en-US" sz="2000" dirty="0" smtClean="0">
                <a:effectLst>
                  <a:outerShdw blurRad="38100" dist="38100" dir="2700000" algn="tl">
                    <a:srgbClr val="000000">
                      <a:alpha val="43137"/>
                    </a:srgbClr>
                  </a:outerShdw>
                </a:effectLst>
              </a:rPr>
            </a:br>
            <a:endParaRPr lang="en-US" sz="1600" dirty="0">
              <a:effectLst>
                <a:outerShdw blurRad="38100" dist="38100" dir="2700000" algn="tl">
                  <a:srgbClr val="000000">
                    <a:alpha val="43137"/>
                  </a:srgbClr>
                </a:outerShdw>
              </a:effectLst>
            </a:endParaRPr>
          </a:p>
        </p:txBody>
      </p:sp>
      <p:sp>
        <p:nvSpPr>
          <p:cNvPr id="4" name="Content Placeholder 3"/>
          <p:cNvSpPr>
            <a:spLocks noGrp="1"/>
          </p:cNvSpPr>
          <p:nvPr>
            <p:ph idx="1"/>
          </p:nvPr>
        </p:nvSpPr>
        <p:spPr>
          <a:xfrm>
            <a:off x="457200" y="1143000"/>
            <a:ext cx="8229600" cy="4876800"/>
          </a:xfrm>
        </p:spPr>
        <p:txBody>
          <a:bodyPr/>
          <a:lstStyle/>
          <a:p>
            <a:pPr>
              <a:buNone/>
            </a:pPr>
            <a:endParaRPr lang="en-US" dirty="0" smtClean="0"/>
          </a:p>
          <a:p>
            <a:endParaRPr lang="en-US" dirty="0"/>
          </a:p>
        </p:txBody>
      </p:sp>
      <p:pic>
        <p:nvPicPr>
          <p:cNvPr id="5" name="Picture 4" descr="Design Lab Counties-Map 10"/>
          <p:cNvPicPr/>
          <p:nvPr/>
        </p:nvPicPr>
        <p:blipFill>
          <a:blip r:embed="rId2" cstate="print"/>
          <a:srcRect/>
          <a:stretch>
            <a:fillRect/>
          </a:stretch>
        </p:blipFill>
        <p:spPr bwMode="auto">
          <a:xfrm>
            <a:off x="762000" y="1371600"/>
            <a:ext cx="7620000" cy="5257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49" name="Oval 17"/>
          <p:cNvSpPr>
            <a:spLocks noChangeArrowheads="1"/>
          </p:cNvSpPr>
          <p:nvPr/>
        </p:nvSpPr>
        <p:spPr bwMode="auto">
          <a:xfrm>
            <a:off x="4343400" y="3352800"/>
            <a:ext cx="2286000" cy="2133600"/>
          </a:xfrm>
          <a:prstGeom prst="ellipse">
            <a:avLst/>
          </a:prstGeom>
          <a:solidFill>
            <a:schemeClr val="hlink">
              <a:alpha val="78822"/>
            </a:schemeClr>
          </a:solidFill>
          <a:ln w="9525">
            <a:noFill/>
            <a:round/>
            <a:headEnd/>
            <a:tailEnd/>
          </a:ln>
        </p:spPr>
        <p:txBody>
          <a:bodyPr wrap="none" anchor="ctr"/>
          <a:lstStyle/>
          <a:p>
            <a:pPr algn="ctr"/>
            <a:r>
              <a:rPr lang="en-US" sz="2400" b="1" dirty="0">
                <a:solidFill>
                  <a:schemeClr val="bg1"/>
                </a:solidFill>
              </a:rPr>
              <a:t>  </a:t>
            </a:r>
            <a:r>
              <a:rPr lang="en-US" sz="2400" b="1" dirty="0" smtClean="0"/>
              <a:t>Equity</a:t>
            </a:r>
            <a:endParaRPr lang="en-US" sz="2400" b="1" dirty="0"/>
          </a:p>
        </p:txBody>
      </p:sp>
      <p:sp>
        <p:nvSpPr>
          <p:cNvPr id="95250" name="Oval 18"/>
          <p:cNvSpPr>
            <a:spLocks noChangeArrowheads="1"/>
          </p:cNvSpPr>
          <p:nvPr/>
        </p:nvSpPr>
        <p:spPr bwMode="auto">
          <a:xfrm>
            <a:off x="2667000" y="3352800"/>
            <a:ext cx="2286000" cy="2133600"/>
          </a:xfrm>
          <a:prstGeom prst="ellipse">
            <a:avLst/>
          </a:prstGeom>
          <a:solidFill>
            <a:schemeClr val="hlink">
              <a:alpha val="78822"/>
            </a:schemeClr>
          </a:solidFill>
          <a:ln w="9525">
            <a:noFill/>
            <a:round/>
            <a:headEnd/>
            <a:tailEnd/>
          </a:ln>
        </p:spPr>
        <p:txBody>
          <a:bodyPr wrap="none" anchor="ctr"/>
          <a:lstStyle/>
          <a:p>
            <a:pPr algn="ctr"/>
            <a:r>
              <a:rPr lang="en-US" sz="2400" b="1" dirty="0"/>
              <a:t>Environment</a:t>
            </a:r>
          </a:p>
        </p:txBody>
      </p:sp>
      <p:sp>
        <p:nvSpPr>
          <p:cNvPr id="95235" name="Oval 3"/>
          <p:cNvSpPr>
            <a:spLocks noChangeArrowheads="1"/>
          </p:cNvSpPr>
          <p:nvPr/>
        </p:nvSpPr>
        <p:spPr bwMode="auto">
          <a:xfrm>
            <a:off x="3505200" y="1981200"/>
            <a:ext cx="2286000" cy="2133600"/>
          </a:xfrm>
          <a:prstGeom prst="ellipse">
            <a:avLst/>
          </a:prstGeom>
          <a:solidFill>
            <a:schemeClr val="hlink">
              <a:alpha val="78822"/>
            </a:schemeClr>
          </a:solidFill>
          <a:ln w="9525">
            <a:noFill/>
            <a:round/>
            <a:headEnd/>
            <a:tailEnd/>
          </a:ln>
        </p:spPr>
        <p:txBody>
          <a:bodyPr wrap="none" anchor="ctr"/>
          <a:lstStyle/>
          <a:p>
            <a:pPr algn="ctr"/>
            <a:r>
              <a:rPr lang="en-US" sz="2400" b="1" dirty="0" smtClean="0"/>
              <a:t>Health</a:t>
            </a:r>
            <a:endParaRPr lang="en-US" sz="2400" b="1" dirty="0"/>
          </a:p>
        </p:txBody>
      </p:sp>
      <p:sp>
        <p:nvSpPr>
          <p:cNvPr id="7173" name="Rectangle 5"/>
          <p:cNvSpPr>
            <a:spLocks noGrp="1" noChangeArrowheads="1"/>
          </p:cNvSpPr>
          <p:nvPr>
            <p:ph type="title"/>
          </p:nvPr>
        </p:nvSpPr>
        <p:spPr/>
        <p:txBody>
          <a:bodyPr/>
          <a:lstStyle/>
          <a:p>
            <a:pPr eaLnBrk="1" hangingPunct="1"/>
            <a:r>
              <a:rPr lang="en-US" sz="2600" dirty="0" smtClean="0"/>
              <a:t>Intersection of Health, Place &amp; Equity</a:t>
            </a:r>
          </a:p>
        </p:txBody>
      </p:sp>
      <p:sp>
        <p:nvSpPr>
          <p:cNvPr id="95239" name="Oval 7"/>
          <p:cNvSpPr>
            <a:spLocks noChangeArrowheads="1"/>
          </p:cNvSpPr>
          <p:nvPr/>
        </p:nvSpPr>
        <p:spPr bwMode="auto">
          <a:xfrm>
            <a:off x="2209800" y="1676400"/>
            <a:ext cx="1524000" cy="1447800"/>
          </a:xfrm>
          <a:prstGeom prst="ellipse">
            <a:avLst/>
          </a:prstGeom>
          <a:solidFill>
            <a:schemeClr val="bg2">
              <a:lumMod val="40000"/>
              <a:lumOff val="60000"/>
            </a:schemeClr>
          </a:solidFill>
          <a:ln w="63500">
            <a:solidFill>
              <a:schemeClr val="bg1"/>
            </a:solidFill>
            <a:round/>
            <a:headEnd/>
            <a:tailEnd/>
          </a:ln>
        </p:spPr>
        <p:txBody>
          <a:bodyPr wrap="none" anchor="ctr"/>
          <a:lstStyle/>
          <a:p>
            <a:pPr algn="ctr">
              <a:defRPr/>
            </a:pPr>
            <a:r>
              <a:rPr lang="en-US" sz="1600" b="1" dirty="0"/>
              <a:t>Access to</a:t>
            </a:r>
          </a:p>
          <a:p>
            <a:pPr algn="ctr">
              <a:defRPr/>
            </a:pPr>
            <a:r>
              <a:rPr lang="en-US" sz="1600" b="1" dirty="0"/>
              <a:t>Healthy</a:t>
            </a:r>
          </a:p>
          <a:p>
            <a:pPr algn="ctr">
              <a:defRPr/>
            </a:pPr>
            <a:r>
              <a:rPr lang="en-US" sz="1600" b="1" dirty="0"/>
              <a:t>Food</a:t>
            </a:r>
          </a:p>
        </p:txBody>
      </p:sp>
      <p:sp>
        <p:nvSpPr>
          <p:cNvPr id="95240" name="Oval 8"/>
          <p:cNvSpPr>
            <a:spLocks noChangeArrowheads="1"/>
          </p:cNvSpPr>
          <p:nvPr/>
        </p:nvSpPr>
        <p:spPr bwMode="auto">
          <a:xfrm>
            <a:off x="5562600" y="1676400"/>
            <a:ext cx="1524000" cy="1447800"/>
          </a:xfrm>
          <a:prstGeom prst="ellipse">
            <a:avLst/>
          </a:prstGeom>
          <a:solidFill>
            <a:schemeClr val="bg2">
              <a:lumMod val="40000"/>
              <a:lumOff val="60000"/>
            </a:schemeClr>
          </a:solidFill>
          <a:ln w="63500">
            <a:solidFill>
              <a:schemeClr val="bg1"/>
            </a:solidFill>
            <a:round/>
            <a:headEnd/>
            <a:tailEnd/>
          </a:ln>
        </p:spPr>
        <p:txBody>
          <a:bodyPr wrap="none" anchor="ctr"/>
          <a:lstStyle/>
          <a:p>
            <a:pPr algn="ctr">
              <a:defRPr/>
            </a:pPr>
            <a:r>
              <a:rPr lang="en-US" sz="1600" b="1" dirty="0"/>
              <a:t>Schools/</a:t>
            </a:r>
          </a:p>
          <a:p>
            <a:pPr algn="ctr">
              <a:defRPr/>
            </a:pPr>
            <a:r>
              <a:rPr lang="en-US" sz="1600" b="1" dirty="0" smtClean="0"/>
              <a:t>Child care</a:t>
            </a:r>
            <a:endParaRPr lang="en-US" sz="1600" b="1" dirty="0"/>
          </a:p>
        </p:txBody>
      </p:sp>
      <p:sp>
        <p:nvSpPr>
          <p:cNvPr id="95241" name="Oval 9"/>
          <p:cNvSpPr>
            <a:spLocks noChangeArrowheads="1"/>
          </p:cNvSpPr>
          <p:nvPr/>
        </p:nvSpPr>
        <p:spPr bwMode="auto">
          <a:xfrm>
            <a:off x="3886200" y="1219200"/>
            <a:ext cx="1524000" cy="1447800"/>
          </a:xfrm>
          <a:prstGeom prst="ellipse">
            <a:avLst/>
          </a:prstGeom>
          <a:solidFill>
            <a:schemeClr val="bg2">
              <a:lumMod val="40000"/>
              <a:lumOff val="60000"/>
            </a:schemeClr>
          </a:solidFill>
          <a:ln w="63500">
            <a:solidFill>
              <a:schemeClr val="bg1"/>
            </a:solidFill>
            <a:round/>
            <a:headEnd/>
            <a:tailEnd/>
          </a:ln>
        </p:spPr>
        <p:txBody>
          <a:bodyPr wrap="none" anchor="ctr"/>
          <a:lstStyle/>
          <a:p>
            <a:pPr algn="ctr">
              <a:defRPr/>
            </a:pPr>
            <a:r>
              <a:rPr lang="en-US" sz="1600" b="1" dirty="0" smtClean="0"/>
              <a:t>Health </a:t>
            </a:r>
            <a:br>
              <a:rPr lang="en-US" sz="1600" b="1" dirty="0" smtClean="0"/>
            </a:br>
            <a:r>
              <a:rPr lang="en-US" sz="1600" b="1" dirty="0" smtClean="0"/>
              <a:t>facilities</a:t>
            </a:r>
            <a:endParaRPr lang="en-US" sz="1600" b="1" dirty="0"/>
          </a:p>
        </p:txBody>
      </p:sp>
      <p:sp>
        <p:nvSpPr>
          <p:cNvPr id="95242" name="Oval 10"/>
          <p:cNvSpPr>
            <a:spLocks noChangeArrowheads="1"/>
          </p:cNvSpPr>
          <p:nvPr/>
        </p:nvSpPr>
        <p:spPr bwMode="auto">
          <a:xfrm>
            <a:off x="6172200" y="3124200"/>
            <a:ext cx="1524000" cy="1447800"/>
          </a:xfrm>
          <a:prstGeom prst="ellipse">
            <a:avLst/>
          </a:prstGeom>
          <a:solidFill>
            <a:schemeClr val="bg2">
              <a:lumMod val="40000"/>
              <a:lumOff val="60000"/>
            </a:schemeClr>
          </a:solidFill>
          <a:ln w="63500">
            <a:solidFill>
              <a:schemeClr val="bg1"/>
            </a:solidFill>
            <a:round/>
            <a:headEnd/>
            <a:tailEnd/>
          </a:ln>
        </p:spPr>
        <p:txBody>
          <a:bodyPr wrap="none" anchor="ctr"/>
          <a:lstStyle/>
          <a:p>
            <a:pPr algn="ctr">
              <a:defRPr/>
            </a:pPr>
            <a:r>
              <a:rPr lang="en-US" sz="1600" b="1" dirty="0"/>
              <a:t>Community</a:t>
            </a:r>
          </a:p>
          <a:p>
            <a:pPr algn="ctr">
              <a:defRPr/>
            </a:pPr>
            <a:r>
              <a:rPr lang="en-US" sz="1600" b="1" dirty="0" smtClean="0"/>
              <a:t>Safety/ violence</a:t>
            </a:r>
            <a:endParaRPr lang="en-US" sz="1600" b="1" dirty="0"/>
          </a:p>
        </p:txBody>
      </p:sp>
      <p:sp>
        <p:nvSpPr>
          <p:cNvPr id="95243" name="Oval 11"/>
          <p:cNvSpPr>
            <a:spLocks noChangeArrowheads="1"/>
          </p:cNvSpPr>
          <p:nvPr/>
        </p:nvSpPr>
        <p:spPr bwMode="auto">
          <a:xfrm>
            <a:off x="5638800" y="4648200"/>
            <a:ext cx="1524000" cy="1447800"/>
          </a:xfrm>
          <a:prstGeom prst="ellipse">
            <a:avLst/>
          </a:prstGeom>
          <a:solidFill>
            <a:schemeClr val="bg2">
              <a:lumMod val="40000"/>
              <a:lumOff val="60000"/>
            </a:schemeClr>
          </a:solidFill>
          <a:ln w="63500">
            <a:solidFill>
              <a:schemeClr val="bg1"/>
            </a:solidFill>
            <a:round/>
            <a:headEnd/>
            <a:tailEnd/>
          </a:ln>
        </p:spPr>
        <p:txBody>
          <a:bodyPr wrap="none" anchor="ctr"/>
          <a:lstStyle/>
          <a:p>
            <a:pPr algn="ctr">
              <a:defRPr/>
            </a:pPr>
            <a:r>
              <a:rPr lang="en-US" sz="1600" b="1" dirty="0" smtClean="0"/>
              <a:t>Transportation</a:t>
            </a:r>
            <a:br>
              <a:rPr lang="en-US" sz="1600" b="1" dirty="0" smtClean="0"/>
            </a:br>
            <a:r>
              <a:rPr lang="en-US" sz="1600" b="1" dirty="0" smtClean="0"/>
              <a:t>Traffic patterns</a:t>
            </a:r>
            <a:endParaRPr lang="en-US" sz="1600" b="1" dirty="0"/>
          </a:p>
        </p:txBody>
      </p:sp>
      <p:sp>
        <p:nvSpPr>
          <p:cNvPr id="95244" name="Oval 12"/>
          <p:cNvSpPr>
            <a:spLocks noChangeArrowheads="1"/>
          </p:cNvSpPr>
          <p:nvPr/>
        </p:nvSpPr>
        <p:spPr bwMode="auto">
          <a:xfrm>
            <a:off x="3886200" y="5105400"/>
            <a:ext cx="1524000" cy="1447800"/>
          </a:xfrm>
          <a:prstGeom prst="ellipse">
            <a:avLst/>
          </a:prstGeom>
          <a:solidFill>
            <a:schemeClr val="bg2">
              <a:lumMod val="40000"/>
              <a:lumOff val="60000"/>
            </a:schemeClr>
          </a:solidFill>
          <a:ln w="63500">
            <a:solidFill>
              <a:schemeClr val="bg1"/>
            </a:solidFill>
            <a:round/>
            <a:headEnd/>
            <a:tailEnd/>
          </a:ln>
        </p:spPr>
        <p:txBody>
          <a:bodyPr wrap="none" anchor="ctr"/>
          <a:lstStyle/>
          <a:p>
            <a:pPr algn="ctr">
              <a:defRPr/>
            </a:pPr>
            <a:r>
              <a:rPr lang="en-US" sz="1600" b="1" dirty="0" smtClean="0"/>
              <a:t>Work environments</a:t>
            </a:r>
            <a:endParaRPr lang="en-US" sz="1600" b="1" dirty="0"/>
          </a:p>
        </p:txBody>
      </p:sp>
      <p:sp>
        <p:nvSpPr>
          <p:cNvPr id="95246" name="Oval 14"/>
          <p:cNvSpPr>
            <a:spLocks noChangeArrowheads="1"/>
          </p:cNvSpPr>
          <p:nvPr/>
        </p:nvSpPr>
        <p:spPr bwMode="auto">
          <a:xfrm>
            <a:off x="1524000" y="3048000"/>
            <a:ext cx="1524000" cy="1447800"/>
          </a:xfrm>
          <a:prstGeom prst="ellipse">
            <a:avLst/>
          </a:prstGeom>
          <a:solidFill>
            <a:schemeClr val="bg2">
              <a:lumMod val="40000"/>
              <a:lumOff val="60000"/>
            </a:schemeClr>
          </a:solidFill>
          <a:ln w="63500">
            <a:solidFill>
              <a:schemeClr val="bg1"/>
            </a:solidFill>
            <a:round/>
            <a:headEnd/>
            <a:tailEnd/>
          </a:ln>
        </p:spPr>
        <p:txBody>
          <a:bodyPr wrap="none" anchor="ctr"/>
          <a:lstStyle/>
          <a:p>
            <a:pPr algn="ctr">
              <a:defRPr/>
            </a:pPr>
            <a:r>
              <a:rPr lang="en-US" sz="1600" b="1" dirty="0" smtClean="0"/>
              <a:t>Housing</a:t>
            </a:r>
            <a:endParaRPr lang="en-US" sz="1600" b="1" dirty="0"/>
          </a:p>
        </p:txBody>
      </p:sp>
      <p:sp>
        <p:nvSpPr>
          <p:cNvPr id="95247" name="Oval 15"/>
          <p:cNvSpPr>
            <a:spLocks noChangeArrowheads="1"/>
          </p:cNvSpPr>
          <p:nvPr/>
        </p:nvSpPr>
        <p:spPr bwMode="auto">
          <a:xfrm>
            <a:off x="1981200" y="4648200"/>
            <a:ext cx="1524000" cy="1447800"/>
          </a:xfrm>
          <a:prstGeom prst="ellipse">
            <a:avLst/>
          </a:prstGeom>
          <a:solidFill>
            <a:schemeClr val="bg2">
              <a:lumMod val="40000"/>
              <a:lumOff val="60000"/>
            </a:schemeClr>
          </a:solidFill>
          <a:ln w="63500">
            <a:solidFill>
              <a:schemeClr val="bg1"/>
            </a:solidFill>
            <a:round/>
            <a:headEnd/>
            <a:tailEnd/>
          </a:ln>
        </p:spPr>
        <p:txBody>
          <a:bodyPr wrap="none" anchor="ctr"/>
          <a:lstStyle/>
          <a:p>
            <a:pPr algn="ctr">
              <a:defRPr/>
            </a:pPr>
            <a:r>
              <a:rPr lang="en-US" sz="1600" b="1" dirty="0" smtClean="0"/>
              <a:t>Parks/Open</a:t>
            </a:r>
            <a:br>
              <a:rPr lang="en-US" sz="1600" b="1" dirty="0" smtClean="0"/>
            </a:br>
            <a:r>
              <a:rPr lang="en-US" sz="1600" b="1" dirty="0" smtClean="0"/>
              <a:t>Space playgrounds</a:t>
            </a:r>
            <a:endParaRPr lang="en-US" sz="1600" b="1" dirty="0"/>
          </a:p>
        </p:txBody>
      </p:sp>
      <p:sp>
        <p:nvSpPr>
          <p:cNvPr id="7182" name="Slide Number Placeholder 13"/>
          <p:cNvSpPr>
            <a:spLocks noGrp="1"/>
          </p:cNvSpPr>
          <p:nvPr>
            <p:ph type="sldNum" sz="quarter" idx="12"/>
          </p:nvPr>
        </p:nvSpPr>
        <p:spPr>
          <a:noFill/>
        </p:spPr>
        <p:txBody>
          <a:bodyPr/>
          <a:lstStyle/>
          <a:p>
            <a:fld id="{AEB52521-B45A-45D5-BFA0-497DD3E97CAA}" type="slidenum">
              <a:rPr lang="en-US" smtClean="0"/>
              <a:pPr/>
              <a:t>28</a:t>
            </a:fld>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5241"/>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500"/>
                                  </p:stCondLst>
                                  <p:childTnLst>
                                    <p:set>
                                      <p:cBhvr>
                                        <p:cTn id="9" dur="1" fill="hold">
                                          <p:stCondLst>
                                            <p:cond delay="0"/>
                                          </p:stCondLst>
                                        </p:cTn>
                                        <p:tgtEl>
                                          <p:spTgt spid="95240"/>
                                        </p:tgtEl>
                                        <p:attrNameLst>
                                          <p:attrName>style.visibility</p:attrName>
                                        </p:attrNameLst>
                                      </p:cBhvr>
                                      <p:to>
                                        <p:strVal val="visible"/>
                                      </p:to>
                                    </p:set>
                                  </p:childTnLst>
                                </p:cTn>
                              </p:par>
                            </p:childTnLst>
                          </p:cTn>
                        </p:par>
                        <p:par>
                          <p:cTn id="10" fill="hold">
                            <p:stCondLst>
                              <p:cond delay="500"/>
                            </p:stCondLst>
                            <p:childTnLst>
                              <p:par>
                                <p:cTn id="11" presetID="1" presetClass="entr" presetSubtype="0" fill="hold" grpId="0" nodeType="afterEffect">
                                  <p:stCondLst>
                                    <p:cond delay="500"/>
                                  </p:stCondLst>
                                  <p:childTnLst>
                                    <p:set>
                                      <p:cBhvr>
                                        <p:cTn id="12" dur="1" fill="hold">
                                          <p:stCondLst>
                                            <p:cond delay="0"/>
                                          </p:stCondLst>
                                        </p:cTn>
                                        <p:tgtEl>
                                          <p:spTgt spid="95242"/>
                                        </p:tgtEl>
                                        <p:attrNameLst>
                                          <p:attrName>style.visibility</p:attrName>
                                        </p:attrNameLst>
                                      </p:cBhvr>
                                      <p:to>
                                        <p:strVal val="visible"/>
                                      </p:to>
                                    </p:set>
                                  </p:childTnLst>
                                </p:cTn>
                              </p:par>
                            </p:childTnLst>
                          </p:cTn>
                        </p:par>
                        <p:par>
                          <p:cTn id="13" fill="hold">
                            <p:stCondLst>
                              <p:cond delay="1000"/>
                            </p:stCondLst>
                            <p:childTnLst>
                              <p:par>
                                <p:cTn id="14" presetID="1" presetClass="entr" presetSubtype="0" fill="hold" grpId="0" nodeType="afterEffect">
                                  <p:stCondLst>
                                    <p:cond delay="500"/>
                                  </p:stCondLst>
                                  <p:childTnLst>
                                    <p:set>
                                      <p:cBhvr>
                                        <p:cTn id="15" dur="1" fill="hold">
                                          <p:stCondLst>
                                            <p:cond delay="0"/>
                                          </p:stCondLst>
                                        </p:cTn>
                                        <p:tgtEl>
                                          <p:spTgt spid="95243"/>
                                        </p:tgtEl>
                                        <p:attrNameLst>
                                          <p:attrName>style.visibility</p:attrName>
                                        </p:attrNameLst>
                                      </p:cBhvr>
                                      <p:to>
                                        <p:strVal val="visible"/>
                                      </p:to>
                                    </p:set>
                                  </p:childTnLst>
                                </p:cTn>
                              </p:par>
                            </p:childTnLst>
                          </p:cTn>
                        </p:par>
                        <p:par>
                          <p:cTn id="16" fill="hold">
                            <p:stCondLst>
                              <p:cond delay="1500"/>
                            </p:stCondLst>
                            <p:childTnLst>
                              <p:par>
                                <p:cTn id="17" presetID="1" presetClass="entr" presetSubtype="0" fill="hold" grpId="0" nodeType="afterEffect">
                                  <p:stCondLst>
                                    <p:cond delay="500"/>
                                  </p:stCondLst>
                                  <p:childTnLst>
                                    <p:set>
                                      <p:cBhvr>
                                        <p:cTn id="18" dur="1" fill="hold">
                                          <p:stCondLst>
                                            <p:cond delay="0"/>
                                          </p:stCondLst>
                                        </p:cTn>
                                        <p:tgtEl>
                                          <p:spTgt spid="95244"/>
                                        </p:tgtEl>
                                        <p:attrNameLst>
                                          <p:attrName>style.visibility</p:attrName>
                                        </p:attrNameLst>
                                      </p:cBhvr>
                                      <p:to>
                                        <p:strVal val="visible"/>
                                      </p:to>
                                    </p:set>
                                  </p:childTnLst>
                                </p:cTn>
                              </p:par>
                            </p:childTnLst>
                          </p:cTn>
                        </p:par>
                        <p:par>
                          <p:cTn id="19" fill="hold">
                            <p:stCondLst>
                              <p:cond delay="2000"/>
                            </p:stCondLst>
                            <p:childTnLst>
                              <p:par>
                                <p:cTn id="20" presetID="1" presetClass="entr" presetSubtype="0" fill="hold" grpId="0" nodeType="afterEffect">
                                  <p:stCondLst>
                                    <p:cond delay="500"/>
                                  </p:stCondLst>
                                  <p:childTnLst>
                                    <p:set>
                                      <p:cBhvr>
                                        <p:cTn id="21" dur="1" fill="hold">
                                          <p:stCondLst>
                                            <p:cond delay="0"/>
                                          </p:stCondLst>
                                        </p:cTn>
                                        <p:tgtEl>
                                          <p:spTgt spid="95247"/>
                                        </p:tgtEl>
                                        <p:attrNameLst>
                                          <p:attrName>style.visibility</p:attrName>
                                        </p:attrNameLst>
                                      </p:cBhvr>
                                      <p:to>
                                        <p:strVal val="visible"/>
                                      </p:to>
                                    </p:set>
                                  </p:childTnLst>
                                </p:cTn>
                              </p:par>
                            </p:childTnLst>
                          </p:cTn>
                        </p:par>
                        <p:par>
                          <p:cTn id="22" fill="hold">
                            <p:stCondLst>
                              <p:cond delay="2500"/>
                            </p:stCondLst>
                            <p:childTnLst>
                              <p:par>
                                <p:cTn id="23" presetID="1" presetClass="entr" presetSubtype="0" fill="hold" grpId="0" nodeType="afterEffect">
                                  <p:stCondLst>
                                    <p:cond delay="500"/>
                                  </p:stCondLst>
                                  <p:childTnLst>
                                    <p:set>
                                      <p:cBhvr>
                                        <p:cTn id="24" dur="1" fill="hold">
                                          <p:stCondLst>
                                            <p:cond delay="0"/>
                                          </p:stCondLst>
                                        </p:cTn>
                                        <p:tgtEl>
                                          <p:spTgt spid="95246"/>
                                        </p:tgtEl>
                                        <p:attrNameLst>
                                          <p:attrName>style.visibility</p:attrName>
                                        </p:attrNameLst>
                                      </p:cBhvr>
                                      <p:to>
                                        <p:strVal val="visible"/>
                                      </p:to>
                                    </p:set>
                                  </p:childTnLst>
                                </p:cTn>
                              </p:par>
                            </p:childTnLst>
                          </p:cTn>
                        </p:par>
                        <p:par>
                          <p:cTn id="25" fill="hold">
                            <p:stCondLst>
                              <p:cond delay="3000"/>
                            </p:stCondLst>
                            <p:childTnLst>
                              <p:par>
                                <p:cTn id="26" presetID="1" presetClass="entr" presetSubtype="0" fill="hold" grpId="0" nodeType="afterEffect">
                                  <p:stCondLst>
                                    <p:cond delay="500"/>
                                  </p:stCondLst>
                                  <p:childTnLst>
                                    <p:set>
                                      <p:cBhvr>
                                        <p:cTn id="27" dur="1" fill="hold">
                                          <p:stCondLst>
                                            <p:cond delay="0"/>
                                          </p:stCondLst>
                                        </p:cTn>
                                        <p:tgtEl>
                                          <p:spTgt spid="95239"/>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95250"/>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95235"/>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952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49" grpId="0" animBg="1"/>
      <p:bldP spid="95250" grpId="0" animBg="1"/>
      <p:bldP spid="95235" grpId="0" animBg="1"/>
      <p:bldP spid="95239" grpId="0" animBg="1"/>
      <p:bldP spid="95240" grpId="0" animBg="1"/>
      <p:bldP spid="95241" grpId="0" animBg="1"/>
      <p:bldP spid="95242" grpId="0" animBg="1"/>
      <p:bldP spid="95243" grpId="0" animBg="1"/>
      <p:bldP spid="95244" grpId="0" animBg="1"/>
      <p:bldP spid="95246" grpId="0" animBg="1"/>
      <p:bldP spid="9524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p:spPr>
        <p:txBody>
          <a:bodyPr/>
          <a:lstStyle/>
          <a:p>
            <a:pPr algn="ctr"/>
            <a:r>
              <a:rPr lang="en-US" sz="3200" dirty="0" smtClean="0">
                <a:effectLst>
                  <a:outerShdw blurRad="38100" dist="38100" dir="2700000" algn="tl">
                    <a:srgbClr val="000000">
                      <a:alpha val="43137"/>
                    </a:srgbClr>
                  </a:outerShdw>
                </a:effectLst>
              </a:rPr>
              <a:t>Moving from Science to Practice – The Joint Center </a:t>
            </a:r>
            <a:r>
              <a:rPr lang="en-US" sz="3200" cap="small" dirty="0" smtClean="0">
                <a:effectLst>
                  <a:outerShdw blurRad="38100" dist="38100" dir="2700000" algn="tl">
                    <a:srgbClr val="000000">
                      <a:alpha val="43137"/>
                    </a:srgbClr>
                  </a:outerShdw>
                </a:effectLst>
              </a:rPr>
              <a:t>Place Matters </a:t>
            </a:r>
            <a:r>
              <a:rPr lang="en-US" sz="3200" dirty="0" smtClean="0">
                <a:effectLst>
                  <a:outerShdw blurRad="38100" dist="38100" dir="2700000" algn="tl">
                    <a:srgbClr val="000000">
                      <a:alpha val="43137"/>
                    </a:srgbClr>
                  </a:outerShdw>
                </a:effectLst>
              </a:rPr>
              <a:t>Initiative</a:t>
            </a:r>
            <a:r>
              <a:rPr lang="en-US" sz="2000" dirty="0" smtClean="0">
                <a:effectLst>
                  <a:outerShdw blurRad="38100" dist="38100" dir="2700000" algn="tl">
                    <a:srgbClr val="000000">
                      <a:alpha val="43137"/>
                    </a:srgbClr>
                  </a:outerShdw>
                </a:effectLst>
              </a:rPr>
              <a:t/>
            </a:r>
            <a:br>
              <a:rPr lang="en-US" sz="2000" dirty="0" smtClean="0">
                <a:effectLst>
                  <a:outerShdw blurRad="38100" dist="38100" dir="2700000" algn="tl">
                    <a:srgbClr val="000000">
                      <a:alpha val="43137"/>
                    </a:srgbClr>
                  </a:outerShdw>
                </a:effectLst>
              </a:rPr>
            </a:br>
            <a:endParaRPr lang="en-US" sz="1600" dirty="0">
              <a:effectLst>
                <a:outerShdw blurRad="38100" dist="38100" dir="2700000" algn="tl">
                  <a:srgbClr val="000000">
                    <a:alpha val="43137"/>
                  </a:srgbClr>
                </a:outerShdw>
              </a:effectLst>
            </a:endParaRPr>
          </a:p>
        </p:txBody>
      </p:sp>
      <p:sp>
        <p:nvSpPr>
          <p:cNvPr id="4" name="Content Placeholder 3"/>
          <p:cNvSpPr>
            <a:spLocks noGrp="1"/>
          </p:cNvSpPr>
          <p:nvPr>
            <p:ph idx="1"/>
          </p:nvPr>
        </p:nvSpPr>
        <p:spPr>
          <a:xfrm>
            <a:off x="457200" y="1524000"/>
            <a:ext cx="8229600" cy="4495800"/>
          </a:xfrm>
        </p:spPr>
        <p:txBody>
          <a:bodyPr/>
          <a:lstStyle/>
          <a:p>
            <a:pPr>
              <a:buNone/>
            </a:pPr>
            <a:r>
              <a:rPr lang="en-US" sz="2800" dirty="0" smtClean="0"/>
              <a:t>Progress to Date—</a:t>
            </a:r>
            <a:r>
              <a:rPr lang="en-US" sz="2800" cap="small" dirty="0" smtClean="0"/>
              <a:t>Place Matters</a:t>
            </a:r>
            <a:r>
              <a:rPr lang="en-US" sz="2800" dirty="0" smtClean="0"/>
              <a:t> teams are</a:t>
            </a:r>
            <a:r>
              <a:rPr lang="en-US" sz="2800" dirty="0" smtClean="0"/>
              <a:t>:</a:t>
            </a:r>
            <a:endParaRPr lang="en-US" sz="2800" dirty="0" smtClean="0"/>
          </a:p>
          <a:p>
            <a:pPr>
              <a:spcBef>
                <a:spcPts val="1200"/>
              </a:spcBef>
              <a:buFont typeface="Wingdings" pitchFamily="2" charset="2"/>
              <a:buChar char="§"/>
            </a:pPr>
            <a:r>
              <a:rPr lang="en-US" sz="2800" dirty="0" smtClean="0"/>
              <a:t>Identifying key social determinants and health outcomes that must be addressed at community levels</a:t>
            </a:r>
          </a:p>
          <a:p>
            <a:pPr>
              <a:spcBef>
                <a:spcPts val="1200"/>
              </a:spcBef>
              <a:buFont typeface="Wingdings" pitchFamily="2" charset="2"/>
              <a:buChar char="§"/>
            </a:pPr>
            <a:r>
              <a:rPr lang="en-US" sz="2800" dirty="0" smtClean="0"/>
              <a:t>Building multi-sector alliances</a:t>
            </a:r>
          </a:p>
          <a:p>
            <a:pPr>
              <a:spcBef>
                <a:spcPts val="1200"/>
              </a:spcBef>
              <a:buFont typeface="Wingdings" pitchFamily="2" charset="2"/>
              <a:buChar char="§"/>
            </a:pPr>
            <a:r>
              <a:rPr lang="en-US" sz="2800" dirty="0" smtClean="0"/>
              <a:t>Engaging policymakers and other key stakeholders</a:t>
            </a:r>
          </a:p>
          <a:p>
            <a:pPr>
              <a:spcBef>
                <a:spcPts val="1200"/>
              </a:spcBef>
              <a:buFont typeface="Wingdings" pitchFamily="2" charset="2"/>
              <a:buChar char="§"/>
            </a:pPr>
            <a:r>
              <a:rPr lang="en-US" sz="2800" dirty="0" smtClean="0"/>
              <a:t>Evaluating practices</a:t>
            </a: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The Economic Burden of Health Inequalities in the United States </a:t>
            </a:r>
            <a:r>
              <a:rPr lang="en-US" sz="2400" dirty="0" smtClean="0"/>
              <a:t>(</a:t>
            </a:r>
            <a:r>
              <a:rPr lang="en-US" sz="2400" dirty="0" smtClean="0">
                <a:hlinkClick r:id="rId2"/>
              </a:rPr>
              <a:t>www.jointcenter.org/hpi</a:t>
            </a:r>
            <a:r>
              <a:rPr lang="en-US" sz="2400" dirty="0" smtClean="0"/>
              <a:t>) </a:t>
            </a:r>
            <a:endParaRPr lang="en-US" sz="2400" dirty="0"/>
          </a:p>
        </p:txBody>
      </p:sp>
      <p:sp>
        <p:nvSpPr>
          <p:cNvPr id="3" name="Content Placeholder 2"/>
          <p:cNvSpPr>
            <a:spLocks noGrp="1"/>
          </p:cNvSpPr>
          <p:nvPr>
            <p:ph idx="1"/>
          </p:nvPr>
        </p:nvSpPr>
        <p:spPr>
          <a:xfrm>
            <a:off x="457200" y="2286000"/>
            <a:ext cx="4800600" cy="3733800"/>
          </a:xfrm>
        </p:spPr>
        <p:txBody>
          <a:bodyPr/>
          <a:lstStyle/>
          <a:p>
            <a:r>
              <a:rPr lang="en-US" sz="2800" dirty="0" smtClean="0"/>
              <a:t>Direct medical costs of health inequalities</a:t>
            </a:r>
          </a:p>
          <a:p>
            <a:endParaRPr lang="en-US" sz="2800" dirty="0" smtClean="0"/>
          </a:p>
          <a:p>
            <a:r>
              <a:rPr lang="en-US" sz="2800" dirty="0" smtClean="0"/>
              <a:t>Indirect costs of health inequalities</a:t>
            </a:r>
          </a:p>
          <a:p>
            <a:endParaRPr lang="en-US" sz="2800" dirty="0" smtClean="0"/>
          </a:p>
          <a:p>
            <a:r>
              <a:rPr lang="en-US" sz="2800" dirty="0" smtClean="0"/>
              <a:t>Costs of premature death</a:t>
            </a:r>
            <a:endParaRPr lang="en-US" sz="2800" dirty="0"/>
          </a:p>
        </p:txBody>
      </p:sp>
      <p:pic>
        <p:nvPicPr>
          <p:cNvPr id="81924" name="Picture 4" descr="C:\Users\Brain\Documents\Brian's Folder\Burden_Of_Health_FINALpic.jpg"/>
          <p:cNvPicPr>
            <a:picLocks noChangeAspect="1" noChangeArrowheads="1"/>
          </p:cNvPicPr>
          <p:nvPr/>
        </p:nvPicPr>
        <p:blipFill>
          <a:blip r:embed="rId3" cstate="print"/>
          <a:srcRect/>
          <a:stretch>
            <a:fillRect/>
          </a:stretch>
        </p:blipFill>
        <p:spPr bwMode="auto">
          <a:xfrm>
            <a:off x="5700915" y="1981200"/>
            <a:ext cx="2300085" cy="3657600"/>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90800"/>
            <a:ext cx="8229600" cy="1752600"/>
          </a:xfrm>
        </p:spPr>
        <p:txBody>
          <a:bodyPr/>
          <a:lstStyle/>
          <a:p>
            <a:r>
              <a:rPr lang="en-US" sz="2400" dirty="0" smtClean="0"/>
              <a:t/>
            </a:r>
            <a:br>
              <a:rPr lang="en-US" sz="2400" dirty="0" smtClean="0"/>
            </a:br>
            <a:r>
              <a:rPr lang="en-US" sz="2800" dirty="0" smtClean="0"/>
              <a:t/>
            </a:r>
            <a:br>
              <a:rPr lang="en-US" sz="2800" dirty="0" smtClean="0"/>
            </a:br>
            <a:r>
              <a:rPr lang="en-US" sz="2800" dirty="0" smtClean="0"/>
              <a:t>“[I]</a:t>
            </a:r>
            <a:r>
              <a:rPr lang="en-US" sz="2800" dirty="0" err="1" smtClean="0"/>
              <a:t>nequities</a:t>
            </a:r>
            <a:r>
              <a:rPr lang="en-US" sz="2800" dirty="0" smtClean="0"/>
              <a:t> in health [and] avoidable health inequalities arise because of the circumstances in which people grow, live, work, and age, and the systems put in place to deal with illness. The conditions in which people live and die are, in turn, shaped by political, social, and economic forces.” </a:t>
            </a:r>
            <a:br>
              <a:rPr lang="en-US" sz="2800" dirty="0" smtClean="0"/>
            </a:br>
            <a:r>
              <a:rPr lang="en-US" sz="2400" dirty="0" smtClean="0"/>
              <a:t/>
            </a:r>
            <a:br>
              <a:rPr lang="en-US" sz="2400" dirty="0" smtClean="0"/>
            </a:br>
            <a:r>
              <a:rPr lang="en-US" sz="2400" dirty="0" smtClean="0"/>
              <a:t>World Health Organization Commission on the Social Determinants of Health (2008)</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The Economic Burden of Health Inequalities in the United States</a:t>
            </a:r>
            <a:endParaRPr lang="en-US" sz="3600" dirty="0"/>
          </a:p>
        </p:txBody>
      </p:sp>
      <p:sp>
        <p:nvSpPr>
          <p:cNvPr id="3" name="Content Placeholder 2"/>
          <p:cNvSpPr>
            <a:spLocks noGrp="1"/>
          </p:cNvSpPr>
          <p:nvPr>
            <p:ph idx="1"/>
          </p:nvPr>
        </p:nvSpPr>
        <p:spPr>
          <a:xfrm>
            <a:off x="457200" y="1752600"/>
            <a:ext cx="8229600" cy="4267200"/>
          </a:xfrm>
        </p:spPr>
        <p:txBody>
          <a:bodyPr/>
          <a:lstStyle/>
          <a:p>
            <a:r>
              <a:rPr lang="en-US" sz="2400" dirty="0" smtClean="0"/>
              <a:t>Between 2003 and 2006, 30.6% of direct medical care expenditures for African Americans, Asians, and Hispanics were excess costs due to health inequalities.</a:t>
            </a:r>
          </a:p>
          <a:p>
            <a:endParaRPr lang="en-US" sz="2400" dirty="0" smtClean="0"/>
          </a:p>
          <a:p>
            <a:r>
              <a:rPr lang="en-US" sz="2400" dirty="0" smtClean="0"/>
              <a:t>Eliminating health inequalities for minorities would have reduced direct medical care expenditures by $229.4 billion for the years 2003-2006.</a:t>
            </a:r>
          </a:p>
          <a:p>
            <a:endParaRPr lang="en-US" sz="2400" dirty="0" smtClean="0"/>
          </a:p>
          <a:p>
            <a:r>
              <a:rPr lang="en-US" sz="2400" dirty="0" smtClean="0"/>
              <a:t>Between 2003 and 2006 the combined costs of health inequalities and premature death were $1.24 trillion.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228600" y="304800"/>
            <a:ext cx="7772400" cy="1143000"/>
          </a:xfrm>
        </p:spPr>
        <p:txBody>
          <a:bodyPr/>
          <a:lstStyle/>
          <a:p>
            <a:pPr eaLnBrk="1" hangingPunct="1">
              <a:defRPr/>
            </a:pPr>
            <a:r>
              <a:rPr lang="en-US" sz="3200" dirty="0" smtClean="0"/>
              <a:t>What Factors Contribute to Racial and Ethnic Health Disparities?</a:t>
            </a:r>
          </a:p>
        </p:txBody>
      </p:sp>
      <p:sp>
        <p:nvSpPr>
          <p:cNvPr id="63491" name="Rectangle 3"/>
          <p:cNvSpPr>
            <a:spLocks noGrp="1" noChangeArrowheads="1"/>
          </p:cNvSpPr>
          <p:nvPr>
            <p:ph type="body" idx="1"/>
          </p:nvPr>
        </p:nvSpPr>
        <p:spPr>
          <a:xfrm>
            <a:off x="381000" y="1752600"/>
            <a:ext cx="8229600" cy="4724400"/>
          </a:xfrm>
        </p:spPr>
        <p:txBody>
          <a:bodyPr/>
          <a:lstStyle/>
          <a:p>
            <a:pPr eaLnBrk="1" hangingPunct="1">
              <a:defRPr/>
            </a:pPr>
            <a:r>
              <a:rPr lang="en-US" sz="2800" dirty="0" smtClean="0">
                <a:solidFill>
                  <a:srgbClr val="FFCCFF"/>
                </a:solidFill>
              </a:rPr>
              <a:t>Socioeconomic position </a:t>
            </a:r>
          </a:p>
          <a:p>
            <a:pPr eaLnBrk="1" hangingPunct="1">
              <a:defRPr/>
            </a:pPr>
            <a:r>
              <a:rPr lang="en-US" sz="2800" dirty="0" smtClean="0">
                <a:solidFill>
                  <a:srgbClr val="FFCCFF"/>
                </a:solidFill>
              </a:rPr>
              <a:t>Residential segregation and environmental living conditions</a:t>
            </a:r>
          </a:p>
          <a:p>
            <a:pPr eaLnBrk="1" hangingPunct="1">
              <a:defRPr/>
            </a:pPr>
            <a:r>
              <a:rPr lang="en-US" sz="2800" dirty="0" smtClean="0">
                <a:solidFill>
                  <a:srgbClr val="FFCCFF"/>
                </a:solidFill>
              </a:rPr>
              <a:t>Occupational risks and exposures</a:t>
            </a:r>
          </a:p>
          <a:p>
            <a:pPr eaLnBrk="1" hangingPunct="1">
              <a:defRPr/>
            </a:pPr>
            <a:r>
              <a:rPr lang="en-US" sz="2800" dirty="0" smtClean="0">
                <a:solidFill>
                  <a:srgbClr val="FFCCFF"/>
                </a:solidFill>
              </a:rPr>
              <a:t>Health risk and health-seeking behaviors</a:t>
            </a:r>
          </a:p>
          <a:p>
            <a:pPr eaLnBrk="1" hangingPunct="1">
              <a:defRPr/>
            </a:pPr>
            <a:r>
              <a:rPr lang="en-US" sz="2800" dirty="0" smtClean="0"/>
              <a:t>Differences in access to health care</a:t>
            </a:r>
          </a:p>
          <a:p>
            <a:pPr eaLnBrk="1" hangingPunct="1">
              <a:defRPr/>
            </a:pPr>
            <a:r>
              <a:rPr lang="en-US" sz="2800" dirty="0" smtClean="0"/>
              <a:t>Differences in health care quality</a:t>
            </a:r>
          </a:p>
          <a:p>
            <a:pPr eaLnBrk="1" hangingPunct="1">
              <a:buFontTx/>
              <a:buNone/>
              <a:defRPr/>
            </a:pPr>
            <a:endParaRPr lang="en-US" sz="2800" dirty="0" smtClean="0"/>
          </a:p>
          <a:p>
            <a:pPr eaLnBrk="1" hangingPunct="1">
              <a:lnSpc>
                <a:spcPct val="80000"/>
              </a:lnSpc>
              <a:buFontTx/>
              <a:buNone/>
              <a:defRPr/>
            </a:pPr>
            <a:r>
              <a:rPr lang="en-US" sz="2400" i="1" dirty="0" smtClean="0"/>
              <a:t>Structural inequality – including historic and contemporary racism and discrimination – influences all of the above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en-US" sz="3600" dirty="0" smtClean="0"/>
              <a:t>Neighborhood Factors Influence Health Through:</a:t>
            </a:r>
          </a:p>
        </p:txBody>
      </p:sp>
      <p:sp>
        <p:nvSpPr>
          <p:cNvPr id="13315" name="Rectangle 3"/>
          <p:cNvSpPr>
            <a:spLocks noGrp="1" noChangeArrowheads="1"/>
          </p:cNvSpPr>
          <p:nvPr>
            <p:ph type="body" idx="1"/>
          </p:nvPr>
        </p:nvSpPr>
        <p:spPr>
          <a:xfrm>
            <a:off x="457200" y="1676400"/>
            <a:ext cx="8229600" cy="4724400"/>
          </a:xfrm>
        </p:spPr>
        <p:txBody>
          <a:bodyPr/>
          <a:lstStyle/>
          <a:p>
            <a:pPr eaLnBrk="1" hangingPunct="1">
              <a:defRPr/>
            </a:pPr>
            <a:r>
              <a:rPr lang="en-US" sz="2800" dirty="0" smtClean="0"/>
              <a:t>Direct effects on both physical and mental health</a:t>
            </a:r>
          </a:p>
          <a:p>
            <a:pPr eaLnBrk="1" hangingPunct="1">
              <a:defRPr/>
            </a:pPr>
            <a:r>
              <a:rPr lang="en-US" sz="2800" dirty="0" smtClean="0"/>
              <a:t>Indirect influences on behaviors that have health consequences</a:t>
            </a:r>
          </a:p>
          <a:p>
            <a:pPr eaLnBrk="1" hangingPunct="1">
              <a:defRPr/>
            </a:pPr>
            <a:r>
              <a:rPr lang="en-US" sz="2800" dirty="0" smtClean="0"/>
              <a:t>Health impacts resulting from the quality and availability of health care</a:t>
            </a:r>
          </a:p>
          <a:p>
            <a:pPr eaLnBrk="1" hangingPunct="1">
              <a:defRPr/>
            </a:pPr>
            <a:r>
              <a:rPr lang="en-US" sz="2800" dirty="0" smtClean="0"/>
              <a:t>Health impacts associated with the availability of opportunity structures (e.g., access to healthy food, safe spaces, capital, transportation)</a:t>
            </a:r>
          </a:p>
          <a:p>
            <a:pPr eaLnBrk="1" hangingPunct="1">
              <a:defRPr/>
            </a:pPr>
            <a:endParaRPr lang="en-US" sz="2800" dirty="0" smtClean="0"/>
          </a:p>
          <a:p>
            <a:pPr eaLnBrk="1" hangingPunct="1">
              <a:defRPr/>
            </a:pPr>
            <a:endParaRPr lang="en-US" sz="2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8" name="Rectangle 4"/>
          <p:cNvSpPr>
            <a:spLocks noGrp="1" noChangeArrowheads="1"/>
          </p:cNvSpPr>
          <p:nvPr>
            <p:ph type="title"/>
          </p:nvPr>
        </p:nvSpPr>
        <p:spPr>
          <a:xfrm>
            <a:off x="533400" y="2362200"/>
            <a:ext cx="8229600" cy="1384300"/>
          </a:xfrm>
        </p:spPr>
        <p:txBody>
          <a:bodyPr/>
          <a:lstStyle/>
          <a:p>
            <a:pPr algn="ctr" eaLnBrk="1" hangingPunct="1">
              <a:defRPr/>
            </a:pPr>
            <a:r>
              <a:rPr lang="en-US" sz="3600" dirty="0" smtClean="0"/>
              <a:t>The Role of Segregation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292100"/>
            <a:ext cx="8229600" cy="1536700"/>
          </a:xfrm>
        </p:spPr>
        <p:txBody>
          <a:bodyPr/>
          <a:lstStyle/>
          <a:p>
            <a:pPr eaLnBrk="1" hangingPunct="1">
              <a:defRPr/>
            </a:pPr>
            <a:r>
              <a:rPr lang="en-US" sz="3200" dirty="0" smtClean="0"/>
              <a:t>Racial Residential Segregation – Apartheid-era South Africa (1991) and the US (2001)</a:t>
            </a:r>
            <a:r>
              <a:rPr lang="en-US" sz="1800" dirty="0" smtClean="0"/>
              <a:t/>
            </a:r>
            <a:br>
              <a:rPr lang="en-US" sz="1800" dirty="0" smtClean="0"/>
            </a:br>
            <a:r>
              <a:rPr lang="en-US" sz="1800" dirty="0" smtClean="0"/>
              <a:t>Source:  Massey 2004; Iceland et al 2002; Glaeser and Vigitor 2001</a:t>
            </a:r>
            <a:r>
              <a:rPr lang="en-US" sz="4000" dirty="0" smtClean="0"/>
              <a:t> </a:t>
            </a:r>
          </a:p>
        </p:txBody>
      </p:sp>
      <p:graphicFrame>
        <p:nvGraphicFramePr>
          <p:cNvPr id="2050" name="Object 4"/>
          <p:cNvGraphicFramePr>
            <a:graphicFrameLocks noChangeAspect="1"/>
          </p:cNvGraphicFramePr>
          <p:nvPr>
            <p:ph idx="1"/>
          </p:nvPr>
        </p:nvGraphicFramePr>
        <p:xfrm>
          <a:off x="158750" y="1911350"/>
          <a:ext cx="8813800" cy="4344988"/>
        </p:xfrm>
        <a:graphic>
          <a:graphicData uri="http://schemas.openxmlformats.org/presentationml/2006/ole">
            <p:oleObj spid="_x0000_s1026" name="Chart" r:id="rId4" imgW="8848725" imgH="4362450" progId="MSGraph.Chart.8">
              <p:embed followColorScheme="full"/>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alphaModFix amt="34000"/>
            <a:duotone>
              <a:schemeClr val="bg1"/>
              <a:srgbClr val="FFFFFF"/>
            </a:duotone>
            <a:lum/>
          </a:blip>
          <a:srcRect/>
          <a:stretch>
            <a:fillRect/>
          </a:stretch>
        </a:blipFill>
        <a:effectLst/>
      </p:bgPr>
    </p:bg>
    <p:spTree>
      <p:nvGrpSpPr>
        <p:cNvPr id="1" name=""/>
        <p:cNvGrpSpPr/>
        <p:nvPr/>
      </p:nvGrpSpPr>
      <p:grpSpPr>
        <a:xfrm>
          <a:off x="0" y="0"/>
          <a:ext cx="0" cy="0"/>
          <a:chOff x="0" y="0"/>
          <a:chExt cx="0" cy="0"/>
        </a:xfrm>
      </p:grpSpPr>
      <p:sp>
        <p:nvSpPr>
          <p:cNvPr id="108548" name="Rectangle 4"/>
          <p:cNvSpPr>
            <a:spLocks noGrp="1" noChangeArrowheads="1"/>
          </p:cNvSpPr>
          <p:nvPr>
            <p:ph type="title"/>
          </p:nvPr>
        </p:nvSpPr>
        <p:spPr>
          <a:xfrm>
            <a:off x="228600" y="0"/>
            <a:ext cx="8229600" cy="990600"/>
          </a:xfrm>
        </p:spPr>
        <p:txBody>
          <a:bodyPr/>
          <a:lstStyle/>
          <a:p>
            <a:pPr algn="ctr" eaLnBrk="1" hangingPunct="1">
              <a:defRPr/>
            </a:pPr>
            <a:r>
              <a:rPr lang="en-US" sz="2400" dirty="0" smtClean="0">
                <a:solidFill>
                  <a:schemeClr val="bg1"/>
                </a:solidFill>
              </a:rPr>
              <a:t>The Share of Poor Families Living in High Poverty Neighborhoods is Declining . . . </a:t>
            </a:r>
            <a:endParaRPr lang="en-US" sz="3600" dirty="0" smtClean="0">
              <a:solidFill>
                <a:schemeClr val="bg1"/>
              </a:solidFill>
            </a:endParaRPr>
          </a:p>
        </p:txBody>
      </p:sp>
      <p:graphicFrame>
        <p:nvGraphicFramePr>
          <p:cNvPr id="10" name="Shape"/>
          <p:cNvGraphicFramePr>
            <a:graphicFrameLocks noGrp="1"/>
          </p:cNvGraphicFramePr>
          <p:nvPr/>
        </p:nvGraphicFramePr>
        <p:xfrm>
          <a:off x="152400" y="1066800"/>
          <a:ext cx="8991600" cy="56388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1939</TotalTime>
  <Words>1595</Words>
  <Application>Microsoft Office PowerPoint</Application>
  <PresentationFormat>On-screen Show (4:3)</PresentationFormat>
  <Paragraphs>166</Paragraphs>
  <Slides>30</Slides>
  <Notes>17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Ocean</vt:lpstr>
      <vt:lpstr>Chart</vt:lpstr>
      <vt:lpstr>    Building Stronger Communities for Better Health:  Moving from Science to Policy and Practice </vt:lpstr>
      <vt:lpstr>Challenges:</vt:lpstr>
      <vt:lpstr>The Economic Burden of Health Inequalities in the United States (www.jointcenter.org/hpi) </vt:lpstr>
      <vt:lpstr>The Economic Burden of Health Inequalities in the United States</vt:lpstr>
      <vt:lpstr>What Factors Contribute to Racial and Ethnic Health Disparities?</vt:lpstr>
      <vt:lpstr>Neighborhood Factors Influence Health Through:</vt:lpstr>
      <vt:lpstr>The Role of Segregation</vt:lpstr>
      <vt:lpstr>Racial Residential Segregation – Apartheid-era South Africa (1991) and the US (2001) Source:  Massey 2004; Iceland et al 2002; Glaeser and Vigitor 2001 </vt:lpstr>
      <vt:lpstr>The Share of Poor Families Living in High Poverty Neighborhoods is Declining . . . </vt:lpstr>
      <vt:lpstr>. . . But Segregation is Deepening</vt:lpstr>
      <vt:lpstr>Negative Effects of Segregation on Health and Human Development</vt:lpstr>
      <vt:lpstr>Negative Effects of Segregation on Health and Human Development (cont’d)</vt:lpstr>
      <vt:lpstr>Negative Effects of Segregation on Health and Human Development (cont’d)</vt:lpstr>
      <vt:lpstr>Share of children who experience double jeopardy: Live in BOTH poor families and poor neighborhoods  Source: Acevedo-Garcia, Osypuk, McArdle  &amp; Williams, 2008 </vt:lpstr>
      <vt:lpstr>Black/Hispanic Students Attend Schools with Dramatically Different Racial Compositions Than Those of White Students (Percent of Students Attending Schools by Black/Hispanic Share of Enrollment: 2006-07)</vt:lpstr>
      <vt:lpstr>Slide 16</vt:lpstr>
      <vt:lpstr>Slide 17</vt:lpstr>
      <vt:lpstr>Slide 18</vt:lpstr>
      <vt:lpstr>Science to Policy and Practice—What Does the Evidence Suggest?</vt:lpstr>
      <vt:lpstr>Science to Policy and Practice—What Does the Evidence Suggest?</vt:lpstr>
      <vt:lpstr>Create Healthier Communities: </vt:lpstr>
      <vt:lpstr>Improve the Physical Environment of Communities:</vt:lpstr>
      <vt:lpstr>Expand Opportunities for Quality Education:</vt:lpstr>
      <vt:lpstr>Expanding Housing Mobility Options:</vt:lpstr>
      <vt:lpstr>Other Obama Administration Initiatives</vt:lpstr>
      <vt:lpstr>Moving from Science to Practice – The Joint Center Place Matters Initiative </vt:lpstr>
      <vt:lpstr>Moving from Science to Practice – The Joint Center Place Matters Initiative </vt:lpstr>
      <vt:lpstr>Intersection of Health, Place &amp; Equity</vt:lpstr>
      <vt:lpstr>Moving from Science to Practice – The Joint Center Place Matters Initiative </vt:lpstr>
      <vt:lpstr>  “[I]nequities in health [and] avoidable health inequalities arise because of the circumstances in which people grow, live, work, and age, and the systems put in place to deal with illness. The conditions in which people live and die are, in turn, shaped by political, social, and economic forces.”   World Health Organization Commission on the Social Determinants of Health (2008) </vt:lpstr>
    </vt:vector>
  </TitlesOfParts>
  <Company>OA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Stronger Communities for Better Health:  Moving from Science to Policy and Practice</dc:title>
  <dc:subject>17th Annual Summer Public Health Research Videoconference on Minority Health</dc:subject>
  <dc:creator>Brian D. Smedley</dc:creator>
  <dc:description>Received 5/31/2011 by Vic</dc:description>
  <cp:lastModifiedBy>Victor J. Schoenbach, vjs@unc.edu</cp:lastModifiedBy>
  <cp:revision>194</cp:revision>
  <dcterms:created xsi:type="dcterms:W3CDTF">2008-04-08T19:58:40Z</dcterms:created>
  <dcterms:modified xsi:type="dcterms:W3CDTF">2011-05-31T16:38:03Z</dcterms:modified>
</cp:coreProperties>
</file>