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3" r:id="rId1"/>
    <p:sldMasterId id="2147483736" r:id="rId2"/>
    <p:sldMasterId id="2147483749" r:id="rId3"/>
  </p:sldMasterIdLst>
  <p:notesMasterIdLst>
    <p:notesMasterId r:id="rId53"/>
  </p:notesMasterIdLst>
  <p:handoutMasterIdLst>
    <p:handoutMasterId r:id="rId54"/>
  </p:handoutMasterIdLst>
  <p:sldIdLst>
    <p:sldId id="1033" r:id="rId4"/>
    <p:sldId id="1084" r:id="rId5"/>
    <p:sldId id="1082" r:id="rId6"/>
    <p:sldId id="892" r:id="rId7"/>
    <p:sldId id="893" r:id="rId8"/>
    <p:sldId id="894" r:id="rId9"/>
    <p:sldId id="895" r:id="rId10"/>
    <p:sldId id="896" r:id="rId11"/>
    <p:sldId id="897" r:id="rId12"/>
    <p:sldId id="898" r:id="rId13"/>
    <p:sldId id="899" r:id="rId14"/>
    <p:sldId id="900" r:id="rId15"/>
    <p:sldId id="901" r:id="rId16"/>
    <p:sldId id="902" r:id="rId17"/>
    <p:sldId id="903" r:id="rId18"/>
    <p:sldId id="904" r:id="rId19"/>
    <p:sldId id="905" r:id="rId20"/>
    <p:sldId id="906" r:id="rId21"/>
    <p:sldId id="907" r:id="rId22"/>
    <p:sldId id="908" r:id="rId23"/>
    <p:sldId id="909" r:id="rId24"/>
    <p:sldId id="910" r:id="rId25"/>
    <p:sldId id="911" r:id="rId26"/>
    <p:sldId id="912" r:id="rId27"/>
    <p:sldId id="913" r:id="rId28"/>
    <p:sldId id="914" r:id="rId29"/>
    <p:sldId id="915" r:id="rId30"/>
    <p:sldId id="916" r:id="rId31"/>
    <p:sldId id="917" r:id="rId32"/>
    <p:sldId id="918" r:id="rId33"/>
    <p:sldId id="919" r:id="rId34"/>
    <p:sldId id="445" r:id="rId35"/>
    <p:sldId id="446" r:id="rId36"/>
    <p:sldId id="447" r:id="rId37"/>
    <p:sldId id="448" r:id="rId38"/>
    <p:sldId id="455" r:id="rId39"/>
    <p:sldId id="456" r:id="rId40"/>
    <p:sldId id="1107" r:id="rId41"/>
    <p:sldId id="1035" r:id="rId42"/>
    <p:sldId id="1036" r:id="rId43"/>
    <p:sldId id="1037" r:id="rId44"/>
    <p:sldId id="1038" r:id="rId45"/>
    <p:sldId id="1105" r:id="rId46"/>
    <p:sldId id="1100" r:id="rId47"/>
    <p:sldId id="1092" r:id="rId48"/>
    <p:sldId id="1098" r:id="rId49"/>
    <p:sldId id="1101" r:id="rId50"/>
    <p:sldId id="1102" r:id="rId51"/>
    <p:sldId id="1081" r:id="rId52"/>
  </p:sldIdLst>
  <p:sldSz cx="9144000" cy="6858000" type="screen4x3"/>
  <p:notesSz cx="7315200" cy="9601200"/>
  <p:embeddedFontLst>
    <p:embeddedFont>
      <p:font typeface="Myriad Web Pro" charset="0"/>
      <p:regular r:id="rId55"/>
      <p:bold r:id="rId56"/>
      <p:italic r:id="rId57"/>
    </p:embeddedFont>
    <p:embeddedFont>
      <p:font typeface="Tahoma" pitchFamily="34" charset="0"/>
      <p:regular r:id="rId58"/>
      <p:bold r:id="rId59"/>
    </p:embeddedFont>
    <p:embeddedFont>
      <p:font typeface="Calibri" pitchFamily="34" charset="0"/>
      <p:regular r:id="rId60"/>
      <p:bold r:id="rId61"/>
      <p:italic r:id="rId62"/>
      <p:boldItalic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96F4"/>
    <a:srgbClr val="FF0000"/>
    <a:srgbClr val="FFFFFF"/>
    <a:srgbClr val="FFC000"/>
    <a:srgbClr val="0F56D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42" autoAdjust="0"/>
    <p:restoredTop sz="94660"/>
  </p:normalViewPr>
  <p:slideViewPr>
    <p:cSldViewPr>
      <p:cViewPr varScale="1">
        <p:scale>
          <a:sx n="83" d="100"/>
          <a:sy n="83" d="100"/>
        </p:scale>
        <p:origin x="-7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556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font" Target="fonts/font6.fntdata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2.fntdata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5.fntdata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62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478" cy="479567"/>
          </a:xfrm>
          <a:prstGeom prst="rect">
            <a:avLst/>
          </a:prstGeom>
        </p:spPr>
        <p:txBody>
          <a:bodyPr vert="horz" lIns="95043" tIns="47521" rIns="95043" bIns="475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4062" y="0"/>
            <a:ext cx="3169478" cy="479567"/>
          </a:xfrm>
          <a:prstGeom prst="rect">
            <a:avLst/>
          </a:prstGeom>
        </p:spPr>
        <p:txBody>
          <a:bodyPr vert="horz" lIns="95043" tIns="47521" rIns="95043" bIns="47521" rtlCol="0"/>
          <a:lstStyle>
            <a:lvl1pPr algn="r">
              <a:defRPr sz="1200"/>
            </a:lvl1pPr>
          </a:lstStyle>
          <a:p>
            <a:fld id="{5F01E7D8-DE17-432C-B4A7-267BDD5CB9EB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991"/>
            <a:ext cx="3169478" cy="479567"/>
          </a:xfrm>
          <a:prstGeom prst="rect">
            <a:avLst/>
          </a:prstGeom>
        </p:spPr>
        <p:txBody>
          <a:bodyPr vert="horz" lIns="95043" tIns="47521" rIns="95043" bIns="4752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4062" y="9119991"/>
            <a:ext cx="3169478" cy="479567"/>
          </a:xfrm>
          <a:prstGeom prst="rect">
            <a:avLst/>
          </a:prstGeom>
        </p:spPr>
        <p:txBody>
          <a:bodyPr vert="horz" lIns="95043" tIns="47521" rIns="95043" bIns="47521" rtlCol="0" anchor="b"/>
          <a:lstStyle>
            <a:lvl1pPr algn="r">
              <a:defRPr sz="1200"/>
            </a:lvl1pPr>
          </a:lstStyle>
          <a:p>
            <a:fld id="{0345B76A-8393-4DB5-8C76-B7E792F9D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2845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478" cy="479567"/>
          </a:xfrm>
          <a:prstGeom prst="rect">
            <a:avLst/>
          </a:prstGeom>
        </p:spPr>
        <p:txBody>
          <a:bodyPr vert="horz" lIns="95043" tIns="47521" rIns="95043" bIns="475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062" y="0"/>
            <a:ext cx="3169478" cy="479567"/>
          </a:xfrm>
          <a:prstGeom prst="rect">
            <a:avLst/>
          </a:prstGeom>
        </p:spPr>
        <p:txBody>
          <a:bodyPr vert="horz" lIns="95043" tIns="47521" rIns="95043" bIns="47521" rtlCol="0"/>
          <a:lstStyle>
            <a:lvl1pPr algn="r">
              <a:defRPr sz="1200"/>
            </a:lvl1pPr>
          </a:lstStyle>
          <a:p>
            <a:fld id="{7804752F-037A-4D1E-A9B2-777452F6474A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19138"/>
            <a:ext cx="4803775" cy="360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43" tIns="47521" rIns="95043" bIns="475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5" y="4560817"/>
            <a:ext cx="5850832" cy="4321032"/>
          </a:xfrm>
          <a:prstGeom prst="rect">
            <a:avLst/>
          </a:prstGeom>
        </p:spPr>
        <p:txBody>
          <a:bodyPr vert="horz" lIns="95043" tIns="47521" rIns="95043" bIns="475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991"/>
            <a:ext cx="3169478" cy="479567"/>
          </a:xfrm>
          <a:prstGeom prst="rect">
            <a:avLst/>
          </a:prstGeom>
        </p:spPr>
        <p:txBody>
          <a:bodyPr vert="horz" lIns="95043" tIns="47521" rIns="95043" bIns="475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062" y="9119991"/>
            <a:ext cx="3169478" cy="479567"/>
          </a:xfrm>
          <a:prstGeom prst="rect">
            <a:avLst/>
          </a:prstGeom>
        </p:spPr>
        <p:txBody>
          <a:bodyPr vert="horz" lIns="95043" tIns="47521" rIns="95043" bIns="47521" rtlCol="0" anchor="b"/>
          <a:lstStyle>
            <a:lvl1pPr algn="r">
              <a:defRPr sz="1200"/>
            </a:lvl1pPr>
          </a:lstStyle>
          <a:p>
            <a:fld id="{72626DC7-C4B9-48CB-8C83-A4EF163A1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1435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5928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black">
            <a:xfrm>
              <a:off x="1008" y="0"/>
              <a:ext cx="4752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0" y="0"/>
              <a:ext cx="1008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40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0"/>
              <a:ext cx="5760" cy="2400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1008" y="2400"/>
                </a:cxn>
                <a:cxn ang="0">
                  <a:pos x="5760" y="1536"/>
                </a:cxn>
                <a:cxn ang="0">
                  <a:pos x="5760" y="0"/>
                </a:cxn>
                <a:cxn ang="0">
                  <a:pos x="0" y="0"/>
                </a:cxn>
                <a:cxn ang="0">
                  <a:pos x="0" y="1200"/>
                </a:cxn>
              </a:cxnLst>
              <a:rect l="0" t="0" r="r" b="b"/>
              <a:pathLst>
                <a:path w="5760" h="2400">
                  <a:moveTo>
                    <a:pt x="0" y="1200"/>
                  </a:moveTo>
                  <a:lnTo>
                    <a:pt x="1008" y="2400"/>
                  </a:lnTo>
                  <a:lnTo>
                    <a:pt x="5760" y="1536"/>
                  </a:lnTo>
                  <a:lnTo>
                    <a:pt x="5760" y="0"/>
                  </a:lnTo>
                  <a:lnTo>
                    <a:pt x="0" y="0"/>
                  </a:lnTo>
                  <a:lnTo>
                    <a:pt x="0" y="120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1676400" y="6400800"/>
            <a:ext cx="1905000" cy="457200"/>
          </a:xfr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fld id="{CB6A68B2-FE64-404C-A85F-D3EED3584B08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fld id="{4D1FAD8B-BBD9-49E4-A214-42D3E0F60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EB8EE-76EA-4B43-99C0-AFE4E0C99E5C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1947D-2461-483A-A461-16DF62856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23789-990E-4797-9A6B-47C866E55A54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D0FBA-99F6-4222-A9B2-20EBA5962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68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3AEC0-508E-428A-A11C-3FCBCA99AAFA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3F845-32F1-4CBA-AC93-E15079D4B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B4FAA-9A76-404F-B95E-57B76C2A7238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1D886-FB72-4648-94EE-30C204386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C2F6E-B5BB-44FF-9848-D6E0F34032C7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E3011-4540-430C-A290-9804717A7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B0A3B-F71C-42F2-9C98-C1B858469E16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C1272-EACE-440F-BDC9-F2CDEB009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02D5D-8173-4271-880D-4772DE5F13A0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B6C32-24CE-4D28-B0DB-B0E39E738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982DC-8A0D-4255-B445-792ED31A1950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1DDBC-0A1E-435E-8B52-C033CC9A7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B72C1-2D24-47D6-8468-F1F148239588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5E72C-1CBD-4417-AD02-D5B24A2CF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1663" y="152400"/>
            <a:ext cx="2087562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6113463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8C470-6D7E-4A70-9122-0C3881D983B4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8B11D-75E3-419B-9B30-E031CF901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8353425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BB0BB-17FD-4ACC-A9A0-5528BCA29B09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C28F5-E497-492B-A262-84119DCE4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9A484-A64C-4A05-8C0D-A47B137D9885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24412-8184-4479-9992-CF28E84DE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D8888-B2C1-48CF-9681-173872BB977E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CA0E4-6147-4516-961C-97F9B388B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1C021-D061-4FAB-9F83-85A60D2D05AC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5FD83-1E26-4849-AAB9-F41981AD0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68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031C4-7B1E-4B78-8DE9-9C4496E93E29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9B948-51CE-4DED-B0B4-FDCFE3DDD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12E23-E7A0-4C90-9BC2-F65FCDAD8869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9D65-D631-487F-86BE-BDEA54118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A6022-E81F-41EF-977B-838DEB96556E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8CC36-7EE6-40E8-8750-F354D6B5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91D3B-009E-4678-B695-2761BA7A15C2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7ABD6-56EB-435E-BEDE-988D4EF4A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9E74E-4087-4611-B306-3FC3A77DAF96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292B2-6557-4724-9D2F-0222F56D1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1B6CE-FAAB-4B04-9964-105C77224605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FB135-CBAE-4DA2-B698-FFD243D10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5089B-1B12-4BAE-A22D-03C2A4E78F32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98B7B-7341-4F66-B9D5-0BF8C1C23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1663" y="152400"/>
            <a:ext cx="2087562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6113463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BC7B8-86F1-46A9-B32B-61B79EA55C36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0396C-993B-48C5-9062-83827E4E5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371600" y="4343400"/>
            <a:ext cx="6400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300" b="1" dirty="0" smtClean="0">
                <a:solidFill>
                  <a:schemeClr val="tx2"/>
                </a:solidFill>
              </a:rPr>
              <a:t>For more information please contact Centers for Disease Control and Prevention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371600" y="4706034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smtClean="0">
                <a:solidFill>
                  <a:schemeClr val="tx2"/>
                </a:solidFill>
              </a:rPr>
              <a:t>1600 Clifton Road NE, Atlanta, GA 30333</a:t>
            </a:r>
          </a:p>
          <a:p>
            <a:pPr lvl="0"/>
            <a:r>
              <a:rPr lang="en-US" sz="1200" dirty="0" smtClean="0">
                <a:solidFill>
                  <a:schemeClr val="tx2"/>
                </a:solidFill>
              </a:rPr>
              <a:t>Telephone, 1-800-CDC-INFO (232-4636)/TTY: 1-888-232-6348</a:t>
            </a:r>
          </a:p>
          <a:p>
            <a:pPr lvl="0"/>
            <a:r>
              <a:rPr lang="en-US" sz="1200" dirty="0" smtClean="0">
                <a:solidFill>
                  <a:schemeClr val="tx2"/>
                </a:solidFill>
              </a:rPr>
              <a:t>E-mail: cdcinfo@cdc.gov 	Web: www.cdc.gov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5421868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00" dirty="0" smtClean="0">
                <a:solidFill>
                  <a:schemeClr val="tx2"/>
                </a:solidFill>
              </a:rPr>
              <a:t>The findings</a:t>
            </a:r>
            <a:r>
              <a:rPr lang="en-US" sz="900" baseline="0" dirty="0" smtClean="0">
                <a:solidFill>
                  <a:schemeClr val="tx2"/>
                </a:solidFill>
              </a:rPr>
              <a:t> and conclusions in this report are those of the authors and do not necessarily represent the official position of the Centers for Disease Control and Prevention.</a:t>
            </a:r>
            <a:endParaRPr lang="en-US" sz="9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7" r:id="rId3"/>
    <p:sldLayoutId id="2147483693" r:id="rId4"/>
    <p:sldLayoutId id="2147483694" r:id="rId5"/>
    <p:sldLayoutId id="2147483686" r:id="rId6"/>
    <p:sldLayoutId id="2147483688" r:id="rId7"/>
    <p:sldLayoutId id="2147483689" r:id="rId8"/>
    <p:sldLayoutId id="2147483690" r:id="rId9"/>
    <p:sldLayoutId id="2147483761" r:id="rId10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" name="Rectangle 3"/>
            <p:cNvSpPr>
              <a:spLocks noChangeArrowheads="1"/>
            </p:cNvSpPr>
            <p:nvPr/>
          </p:nvSpPr>
          <p:spPr bwMode="blackGray">
            <a:xfrm>
              <a:off x="1008" y="0"/>
              <a:ext cx="4752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" name="Rectangle 4"/>
            <p:cNvSpPr>
              <a:spLocks noChangeArrowheads="1"/>
            </p:cNvSpPr>
            <p:nvPr/>
          </p:nvSpPr>
          <p:spPr bwMode="ltGray">
            <a:xfrm>
              <a:off x="0" y="0"/>
              <a:ext cx="1008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40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ltGray">
            <a:xfrm>
              <a:off x="0" y="0"/>
              <a:ext cx="5760" cy="1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8" y="1200"/>
                </a:cxn>
                <a:cxn ang="0">
                  <a:pos x="5760" y="336"/>
                </a:cxn>
                <a:cxn ang="0">
                  <a:pos x="5760" y="0"/>
                </a:cxn>
                <a:cxn ang="0">
                  <a:pos x="0" y="0"/>
                </a:cxn>
              </a:cxnLst>
              <a:rect l="0" t="0" r="r" b="b"/>
              <a:pathLst>
                <a:path w="5760" h="1200">
                  <a:moveTo>
                    <a:pt x="0" y="0"/>
                  </a:moveTo>
                  <a:lnTo>
                    <a:pt x="1008" y="1200"/>
                  </a:lnTo>
                  <a:lnTo>
                    <a:pt x="5760" y="336"/>
                  </a:lnTo>
                  <a:lnTo>
                    <a:pt x="57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21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2668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0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400">
                <a:solidFill>
                  <a:schemeClr val="folHlink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49647EB7-C94A-43DD-952C-7427278C9A0C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folHlink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folHlin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7B3B59-F2B7-4E80-A3BD-4535F0F8A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blackGray">
            <a:xfrm>
              <a:off x="1008" y="0"/>
              <a:ext cx="4752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ltGray">
            <a:xfrm>
              <a:off x="0" y="0"/>
              <a:ext cx="1008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40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ltGray">
            <a:xfrm>
              <a:off x="0" y="0"/>
              <a:ext cx="5760" cy="1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8" y="1200"/>
                </a:cxn>
                <a:cxn ang="0">
                  <a:pos x="5760" y="336"/>
                </a:cxn>
                <a:cxn ang="0">
                  <a:pos x="5760" y="0"/>
                </a:cxn>
                <a:cxn ang="0">
                  <a:pos x="0" y="0"/>
                </a:cxn>
              </a:cxnLst>
              <a:rect l="0" t="0" r="r" b="b"/>
              <a:pathLst>
                <a:path w="5760" h="1200">
                  <a:moveTo>
                    <a:pt x="0" y="0"/>
                  </a:moveTo>
                  <a:lnTo>
                    <a:pt x="1008" y="1200"/>
                  </a:lnTo>
                  <a:lnTo>
                    <a:pt x="5760" y="336"/>
                  </a:lnTo>
                  <a:lnTo>
                    <a:pt x="57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741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2" name="Rectangle 7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2668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0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400">
                <a:solidFill>
                  <a:schemeClr val="folHlin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896B21-44EA-4DEA-8DEC-02C7AAAFAFA9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folHlin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folHlin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3D4AF9-1701-4728-9590-7E3D9B755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457200"/>
          </a:xfrm>
        </p:spPr>
        <p:txBody>
          <a:bodyPr/>
          <a:lstStyle/>
          <a:p>
            <a:r>
              <a:rPr lang="en-US" dirty="0" smtClean="0"/>
              <a:t>Camara Phyllis Jones, MD, MPH, PhD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4419600"/>
            <a:ext cx="7315200" cy="1676400"/>
          </a:xfrm>
        </p:spPr>
        <p:txBody>
          <a:bodyPr/>
          <a:lstStyle/>
          <a:p>
            <a:r>
              <a:rPr lang="en-US" dirty="0" smtClean="0"/>
              <a:t>Social Determinants of Health and Equity</a:t>
            </a:r>
          </a:p>
          <a:p>
            <a:endParaRPr lang="en-US" dirty="0"/>
          </a:p>
          <a:p>
            <a:r>
              <a:rPr lang="en-US" i="1" dirty="0" smtClean="0"/>
              <a:t>18</a:t>
            </a:r>
            <a:r>
              <a:rPr lang="en-US" i="1" baseline="30000" dirty="0" smtClean="0"/>
              <a:t>th</a:t>
            </a:r>
            <a:r>
              <a:rPr lang="en-US" i="1" dirty="0" smtClean="0"/>
              <a:t> National Health Equity Research Webcast</a:t>
            </a:r>
          </a:p>
          <a:p>
            <a:r>
              <a:rPr lang="en-US" i="1" dirty="0" smtClean="0"/>
              <a:t>University of North Carolina Gillings School of Global Public Health</a:t>
            </a:r>
          </a:p>
          <a:p>
            <a:r>
              <a:rPr lang="en-US" dirty="0" smtClean="0"/>
              <a:t>June 5, 2012</a:t>
            </a:r>
            <a:br>
              <a:rPr lang="en-US" dirty="0" smtClean="0"/>
            </a:br>
            <a:r>
              <a:rPr lang="en-US" sz="1400" dirty="0" smtClean="0"/>
              <a:t>www.minority.unc.edu/institute/2012/</a:t>
            </a:r>
            <a:endParaRPr lang="en-US" sz="1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534400" cy="2895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400" i="1" dirty="0" smtClean="0"/>
              <a:t>Social Determinants</a:t>
            </a:r>
            <a:br>
              <a:rPr lang="en-US" sz="4400" i="1" dirty="0" smtClean="0"/>
            </a:br>
            <a:r>
              <a:rPr lang="en-US" sz="44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of Health Disparities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3200" i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Moving the nation to care</a:t>
            </a:r>
            <a:br>
              <a:rPr lang="en-US" sz="3200" i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</a:br>
            <a:r>
              <a:rPr lang="en-US" sz="3200" i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about social justice</a:t>
            </a:r>
            <a:endParaRPr lang="en-US" sz="32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Office of Surveillance, Epidemiology, and Laboratory Services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Epidemiology and Analysis Program Office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35395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reeform 2"/>
          <p:cNvSpPr>
            <a:spLocks/>
          </p:cNvSpPr>
          <p:nvPr/>
        </p:nvSpPr>
        <p:spPr bwMode="white">
          <a:xfrm>
            <a:off x="990600" y="16954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rot="5257267">
            <a:off x="6400007" y="2967831"/>
            <a:ext cx="609600" cy="1074737"/>
            <a:chOff x="2112" y="223"/>
            <a:chExt cx="593" cy="917"/>
          </a:xfrm>
        </p:grpSpPr>
        <p:sp>
          <p:nvSpPr>
            <p:cNvPr id="31748" name="Freeform 4"/>
            <p:cNvSpPr>
              <a:spLocks/>
            </p:cNvSpPr>
            <p:nvPr/>
          </p:nvSpPr>
          <p:spPr bwMode="white">
            <a:xfrm>
              <a:off x="2231" y="223"/>
              <a:ext cx="391" cy="293"/>
            </a:xfrm>
            <a:custGeom>
              <a:avLst/>
              <a:gdLst>
                <a:gd name="T0" fmla="*/ 205 w 391"/>
                <a:gd name="T1" fmla="*/ 5 h 293"/>
                <a:gd name="T2" fmla="*/ 37 w 391"/>
                <a:gd name="T3" fmla="*/ 53 h 293"/>
                <a:gd name="T4" fmla="*/ 157 w 391"/>
                <a:gd name="T5" fmla="*/ 293 h 293"/>
                <a:gd name="T6" fmla="*/ 265 w 391"/>
                <a:gd name="T7" fmla="*/ 269 h 293"/>
                <a:gd name="T8" fmla="*/ 337 w 391"/>
                <a:gd name="T9" fmla="*/ 209 h 293"/>
                <a:gd name="T10" fmla="*/ 361 w 391"/>
                <a:gd name="T11" fmla="*/ 77 h 293"/>
                <a:gd name="T12" fmla="*/ 289 w 391"/>
                <a:gd name="T13" fmla="*/ 41 h 293"/>
                <a:gd name="T14" fmla="*/ 205 w 391"/>
                <a:gd name="T15" fmla="*/ 5 h 2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1"/>
                <a:gd name="T25" fmla="*/ 0 h 293"/>
                <a:gd name="T26" fmla="*/ 391 w 391"/>
                <a:gd name="T27" fmla="*/ 293 h 2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1" h="293">
                  <a:moveTo>
                    <a:pt x="205" y="5"/>
                  </a:moveTo>
                  <a:cubicBezTo>
                    <a:pt x="138" y="15"/>
                    <a:pt x="92" y="16"/>
                    <a:pt x="37" y="53"/>
                  </a:cubicBezTo>
                  <a:cubicBezTo>
                    <a:pt x="0" y="165"/>
                    <a:pt x="51" y="258"/>
                    <a:pt x="157" y="293"/>
                  </a:cubicBezTo>
                  <a:cubicBezTo>
                    <a:pt x="166" y="292"/>
                    <a:pt x="245" y="282"/>
                    <a:pt x="265" y="269"/>
                  </a:cubicBezTo>
                  <a:cubicBezTo>
                    <a:pt x="291" y="252"/>
                    <a:pt x="311" y="226"/>
                    <a:pt x="337" y="209"/>
                  </a:cubicBezTo>
                  <a:cubicBezTo>
                    <a:pt x="365" y="168"/>
                    <a:pt x="391" y="129"/>
                    <a:pt x="361" y="77"/>
                  </a:cubicBezTo>
                  <a:cubicBezTo>
                    <a:pt x="347" y="53"/>
                    <a:pt x="310" y="51"/>
                    <a:pt x="289" y="41"/>
                  </a:cubicBezTo>
                  <a:cubicBezTo>
                    <a:pt x="206" y="0"/>
                    <a:pt x="305" y="30"/>
                    <a:pt x="205" y="5"/>
                  </a:cubicBezTo>
                  <a:close/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white">
            <a:xfrm>
              <a:off x="2112" y="516"/>
              <a:ext cx="312" cy="624"/>
            </a:xfrm>
            <a:custGeom>
              <a:avLst/>
              <a:gdLst>
                <a:gd name="T0" fmla="*/ 312 w 312"/>
                <a:gd name="T1" fmla="*/ 0 h 624"/>
                <a:gd name="T2" fmla="*/ 300 w 312"/>
                <a:gd name="T3" fmla="*/ 300 h 624"/>
                <a:gd name="T4" fmla="*/ 180 w 312"/>
                <a:gd name="T5" fmla="*/ 516 h 624"/>
                <a:gd name="T6" fmla="*/ 144 w 312"/>
                <a:gd name="T7" fmla="*/ 528 h 624"/>
                <a:gd name="T8" fmla="*/ 36 w 312"/>
                <a:gd name="T9" fmla="*/ 600 h 624"/>
                <a:gd name="T10" fmla="*/ 0 w 312"/>
                <a:gd name="T11" fmla="*/ 624 h 6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2"/>
                <a:gd name="T19" fmla="*/ 0 h 624"/>
                <a:gd name="T20" fmla="*/ 312 w 312"/>
                <a:gd name="T21" fmla="*/ 624 h 6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2" h="624">
                  <a:moveTo>
                    <a:pt x="312" y="0"/>
                  </a:moveTo>
                  <a:cubicBezTo>
                    <a:pt x="305" y="87"/>
                    <a:pt x="272" y="215"/>
                    <a:pt x="300" y="300"/>
                  </a:cubicBezTo>
                  <a:cubicBezTo>
                    <a:pt x="289" y="376"/>
                    <a:pt x="272" y="485"/>
                    <a:pt x="180" y="516"/>
                  </a:cubicBezTo>
                  <a:cubicBezTo>
                    <a:pt x="168" y="520"/>
                    <a:pt x="155" y="522"/>
                    <a:pt x="144" y="528"/>
                  </a:cubicBezTo>
                  <a:cubicBezTo>
                    <a:pt x="144" y="528"/>
                    <a:pt x="54" y="588"/>
                    <a:pt x="36" y="600"/>
                  </a:cubicBezTo>
                  <a:cubicBezTo>
                    <a:pt x="24" y="608"/>
                    <a:pt x="0" y="624"/>
                    <a:pt x="0" y="624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white">
            <a:xfrm>
              <a:off x="2400" y="852"/>
              <a:ext cx="108" cy="228"/>
            </a:xfrm>
            <a:custGeom>
              <a:avLst/>
              <a:gdLst>
                <a:gd name="T0" fmla="*/ 0 w 108"/>
                <a:gd name="T1" fmla="*/ 0 h 228"/>
                <a:gd name="T2" fmla="*/ 48 w 108"/>
                <a:gd name="T3" fmla="*/ 120 h 228"/>
                <a:gd name="T4" fmla="*/ 96 w 108"/>
                <a:gd name="T5" fmla="*/ 192 h 228"/>
                <a:gd name="T6" fmla="*/ 108 w 108"/>
                <a:gd name="T7" fmla="*/ 228 h 2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228"/>
                <a:gd name="T14" fmla="*/ 108 w 108"/>
                <a:gd name="T15" fmla="*/ 228 h 2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228">
                  <a:moveTo>
                    <a:pt x="0" y="0"/>
                  </a:moveTo>
                  <a:cubicBezTo>
                    <a:pt x="13" y="39"/>
                    <a:pt x="28" y="84"/>
                    <a:pt x="48" y="120"/>
                  </a:cubicBezTo>
                  <a:cubicBezTo>
                    <a:pt x="62" y="145"/>
                    <a:pt x="80" y="168"/>
                    <a:pt x="96" y="192"/>
                  </a:cubicBezTo>
                  <a:cubicBezTo>
                    <a:pt x="103" y="203"/>
                    <a:pt x="108" y="228"/>
                    <a:pt x="108" y="228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white">
            <a:xfrm>
              <a:off x="2184" y="586"/>
              <a:ext cx="521" cy="122"/>
            </a:xfrm>
            <a:custGeom>
              <a:avLst/>
              <a:gdLst>
                <a:gd name="T0" fmla="*/ 0 w 521"/>
                <a:gd name="T1" fmla="*/ 38 h 122"/>
                <a:gd name="T2" fmla="*/ 156 w 521"/>
                <a:gd name="T3" fmla="*/ 86 h 122"/>
                <a:gd name="T4" fmla="*/ 228 w 521"/>
                <a:gd name="T5" fmla="*/ 122 h 122"/>
                <a:gd name="T6" fmla="*/ 432 w 521"/>
                <a:gd name="T7" fmla="*/ 62 h 122"/>
                <a:gd name="T8" fmla="*/ 468 w 521"/>
                <a:gd name="T9" fmla="*/ 26 h 122"/>
                <a:gd name="T10" fmla="*/ 492 w 521"/>
                <a:gd name="T11" fmla="*/ 2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1"/>
                <a:gd name="T19" fmla="*/ 0 h 122"/>
                <a:gd name="T20" fmla="*/ 521 w 521"/>
                <a:gd name="T21" fmla="*/ 122 h 1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1" h="122">
                  <a:moveTo>
                    <a:pt x="0" y="38"/>
                  </a:moveTo>
                  <a:cubicBezTo>
                    <a:pt x="48" y="50"/>
                    <a:pt x="114" y="58"/>
                    <a:pt x="156" y="86"/>
                  </a:cubicBezTo>
                  <a:cubicBezTo>
                    <a:pt x="203" y="117"/>
                    <a:pt x="178" y="105"/>
                    <a:pt x="228" y="122"/>
                  </a:cubicBezTo>
                  <a:cubicBezTo>
                    <a:pt x="296" y="111"/>
                    <a:pt x="376" y="108"/>
                    <a:pt x="432" y="62"/>
                  </a:cubicBezTo>
                  <a:cubicBezTo>
                    <a:pt x="445" y="51"/>
                    <a:pt x="455" y="37"/>
                    <a:pt x="468" y="26"/>
                  </a:cubicBezTo>
                  <a:cubicBezTo>
                    <a:pt x="499" y="0"/>
                    <a:pt x="521" y="2"/>
                    <a:pt x="492" y="2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2"/>
          <p:cNvSpPr>
            <a:spLocks/>
          </p:cNvSpPr>
          <p:nvPr/>
        </p:nvSpPr>
        <p:spPr bwMode="white">
          <a:xfrm>
            <a:off x="990600" y="16954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rot="5257267">
            <a:off x="6400007" y="4949031"/>
            <a:ext cx="609600" cy="1074737"/>
            <a:chOff x="2112" y="223"/>
            <a:chExt cx="593" cy="917"/>
          </a:xfrm>
        </p:grpSpPr>
        <p:sp>
          <p:nvSpPr>
            <p:cNvPr id="32772" name="Freeform 4"/>
            <p:cNvSpPr>
              <a:spLocks/>
            </p:cNvSpPr>
            <p:nvPr/>
          </p:nvSpPr>
          <p:spPr bwMode="white">
            <a:xfrm>
              <a:off x="2231" y="223"/>
              <a:ext cx="391" cy="293"/>
            </a:xfrm>
            <a:custGeom>
              <a:avLst/>
              <a:gdLst>
                <a:gd name="T0" fmla="*/ 205 w 391"/>
                <a:gd name="T1" fmla="*/ 5 h 293"/>
                <a:gd name="T2" fmla="*/ 37 w 391"/>
                <a:gd name="T3" fmla="*/ 53 h 293"/>
                <a:gd name="T4" fmla="*/ 157 w 391"/>
                <a:gd name="T5" fmla="*/ 293 h 293"/>
                <a:gd name="T6" fmla="*/ 265 w 391"/>
                <a:gd name="T7" fmla="*/ 269 h 293"/>
                <a:gd name="T8" fmla="*/ 337 w 391"/>
                <a:gd name="T9" fmla="*/ 209 h 293"/>
                <a:gd name="T10" fmla="*/ 361 w 391"/>
                <a:gd name="T11" fmla="*/ 77 h 293"/>
                <a:gd name="T12" fmla="*/ 289 w 391"/>
                <a:gd name="T13" fmla="*/ 41 h 293"/>
                <a:gd name="T14" fmla="*/ 205 w 391"/>
                <a:gd name="T15" fmla="*/ 5 h 2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1"/>
                <a:gd name="T25" fmla="*/ 0 h 293"/>
                <a:gd name="T26" fmla="*/ 391 w 391"/>
                <a:gd name="T27" fmla="*/ 293 h 2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1" h="293">
                  <a:moveTo>
                    <a:pt x="205" y="5"/>
                  </a:moveTo>
                  <a:cubicBezTo>
                    <a:pt x="138" y="15"/>
                    <a:pt x="92" y="16"/>
                    <a:pt x="37" y="53"/>
                  </a:cubicBezTo>
                  <a:cubicBezTo>
                    <a:pt x="0" y="165"/>
                    <a:pt x="51" y="258"/>
                    <a:pt x="157" y="293"/>
                  </a:cubicBezTo>
                  <a:cubicBezTo>
                    <a:pt x="166" y="292"/>
                    <a:pt x="245" y="282"/>
                    <a:pt x="265" y="269"/>
                  </a:cubicBezTo>
                  <a:cubicBezTo>
                    <a:pt x="291" y="252"/>
                    <a:pt x="311" y="226"/>
                    <a:pt x="337" y="209"/>
                  </a:cubicBezTo>
                  <a:cubicBezTo>
                    <a:pt x="365" y="168"/>
                    <a:pt x="391" y="129"/>
                    <a:pt x="361" y="77"/>
                  </a:cubicBezTo>
                  <a:cubicBezTo>
                    <a:pt x="347" y="53"/>
                    <a:pt x="310" y="51"/>
                    <a:pt x="289" y="41"/>
                  </a:cubicBezTo>
                  <a:cubicBezTo>
                    <a:pt x="206" y="0"/>
                    <a:pt x="305" y="30"/>
                    <a:pt x="205" y="5"/>
                  </a:cubicBezTo>
                  <a:close/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73" name="Freeform 5"/>
            <p:cNvSpPr>
              <a:spLocks/>
            </p:cNvSpPr>
            <p:nvPr/>
          </p:nvSpPr>
          <p:spPr bwMode="white">
            <a:xfrm>
              <a:off x="2112" y="516"/>
              <a:ext cx="312" cy="624"/>
            </a:xfrm>
            <a:custGeom>
              <a:avLst/>
              <a:gdLst>
                <a:gd name="T0" fmla="*/ 312 w 312"/>
                <a:gd name="T1" fmla="*/ 0 h 624"/>
                <a:gd name="T2" fmla="*/ 300 w 312"/>
                <a:gd name="T3" fmla="*/ 300 h 624"/>
                <a:gd name="T4" fmla="*/ 180 w 312"/>
                <a:gd name="T5" fmla="*/ 516 h 624"/>
                <a:gd name="T6" fmla="*/ 144 w 312"/>
                <a:gd name="T7" fmla="*/ 528 h 624"/>
                <a:gd name="T8" fmla="*/ 36 w 312"/>
                <a:gd name="T9" fmla="*/ 600 h 624"/>
                <a:gd name="T10" fmla="*/ 0 w 312"/>
                <a:gd name="T11" fmla="*/ 624 h 6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2"/>
                <a:gd name="T19" fmla="*/ 0 h 624"/>
                <a:gd name="T20" fmla="*/ 312 w 312"/>
                <a:gd name="T21" fmla="*/ 624 h 6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2" h="624">
                  <a:moveTo>
                    <a:pt x="312" y="0"/>
                  </a:moveTo>
                  <a:cubicBezTo>
                    <a:pt x="305" y="87"/>
                    <a:pt x="272" y="215"/>
                    <a:pt x="300" y="300"/>
                  </a:cubicBezTo>
                  <a:cubicBezTo>
                    <a:pt x="289" y="376"/>
                    <a:pt x="272" y="485"/>
                    <a:pt x="180" y="516"/>
                  </a:cubicBezTo>
                  <a:cubicBezTo>
                    <a:pt x="168" y="520"/>
                    <a:pt x="155" y="522"/>
                    <a:pt x="144" y="528"/>
                  </a:cubicBezTo>
                  <a:cubicBezTo>
                    <a:pt x="144" y="528"/>
                    <a:pt x="54" y="588"/>
                    <a:pt x="36" y="600"/>
                  </a:cubicBezTo>
                  <a:cubicBezTo>
                    <a:pt x="24" y="608"/>
                    <a:pt x="0" y="624"/>
                    <a:pt x="0" y="624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74" name="Freeform 6"/>
            <p:cNvSpPr>
              <a:spLocks/>
            </p:cNvSpPr>
            <p:nvPr/>
          </p:nvSpPr>
          <p:spPr bwMode="white">
            <a:xfrm>
              <a:off x="2400" y="852"/>
              <a:ext cx="108" cy="228"/>
            </a:xfrm>
            <a:custGeom>
              <a:avLst/>
              <a:gdLst>
                <a:gd name="T0" fmla="*/ 0 w 108"/>
                <a:gd name="T1" fmla="*/ 0 h 228"/>
                <a:gd name="T2" fmla="*/ 48 w 108"/>
                <a:gd name="T3" fmla="*/ 120 h 228"/>
                <a:gd name="T4" fmla="*/ 96 w 108"/>
                <a:gd name="T5" fmla="*/ 192 h 228"/>
                <a:gd name="T6" fmla="*/ 108 w 108"/>
                <a:gd name="T7" fmla="*/ 228 h 2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228"/>
                <a:gd name="T14" fmla="*/ 108 w 108"/>
                <a:gd name="T15" fmla="*/ 228 h 2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228">
                  <a:moveTo>
                    <a:pt x="0" y="0"/>
                  </a:moveTo>
                  <a:cubicBezTo>
                    <a:pt x="13" y="39"/>
                    <a:pt x="28" y="84"/>
                    <a:pt x="48" y="120"/>
                  </a:cubicBezTo>
                  <a:cubicBezTo>
                    <a:pt x="62" y="145"/>
                    <a:pt x="80" y="168"/>
                    <a:pt x="96" y="192"/>
                  </a:cubicBezTo>
                  <a:cubicBezTo>
                    <a:pt x="103" y="203"/>
                    <a:pt x="108" y="228"/>
                    <a:pt x="108" y="228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white">
            <a:xfrm>
              <a:off x="2184" y="586"/>
              <a:ext cx="521" cy="122"/>
            </a:xfrm>
            <a:custGeom>
              <a:avLst/>
              <a:gdLst>
                <a:gd name="T0" fmla="*/ 0 w 521"/>
                <a:gd name="T1" fmla="*/ 38 h 122"/>
                <a:gd name="T2" fmla="*/ 156 w 521"/>
                <a:gd name="T3" fmla="*/ 86 h 122"/>
                <a:gd name="T4" fmla="*/ 228 w 521"/>
                <a:gd name="T5" fmla="*/ 122 h 122"/>
                <a:gd name="T6" fmla="*/ 432 w 521"/>
                <a:gd name="T7" fmla="*/ 62 h 122"/>
                <a:gd name="T8" fmla="*/ 468 w 521"/>
                <a:gd name="T9" fmla="*/ 26 h 122"/>
                <a:gd name="T10" fmla="*/ 492 w 521"/>
                <a:gd name="T11" fmla="*/ 2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1"/>
                <a:gd name="T19" fmla="*/ 0 h 122"/>
                <a:gd name="T20" fmla="*/ 521 w 521"/>
                <a:gd name="T21" fmla="*/ 122 h 1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1" h="122">
                  <a:moveTo>
                    <a:pt x="0" y="38"/>
                  </a:moveTo>
                  <a:cubicBezTo>
                    <a:pt x="48" y="50"/>
                    <a:pt x="114" y="58"/>
                    <a:pt x="156" y="86"/>
                  </a:cubicBezTo>
                  <a:cubicBezTo>
                    <a:pt x="203" y="117"/>
                    <a:pt x="178" y="105"/>
                    <a:pt x="228" y="122"/>
                  </a:cubicBezTo>
                  <a:cubicBezTo>
                    <a:pt x="296" y="111"/>
                    <a:pt x="376" y="108"/>
                    <a:pt x="432" y="62"/>
                  </a:cubicBezTo>
                  <a:cubicBezTo>
                    <a:pt x="445" y="51"/>
                    <a:pt x="455" y="37"/>
                    <a:pt x="468" y="26"/>
                  </a:cubicBezTo>
                  <a:cubicBezTo>
                    <a:pt x="499" y="0"/>
                    <a:pt x="521" y="2"/>
                    <a:pt x="492" y="2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2"/>
          <p:cNvSpPr>
            <a:spLocks/>
          </p:cNvSpPr>
          <p:nvPr/>
        </p:nvSpPr>
        <p:spPr bwMode="white">
          <a:xfrm>
            <a:off x="990600" y="16954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591300" y="4745038"/>
            <a:ext cx="1450975" cy="1008062"/>
            <a:chOff x="4152" y="2989"/>
            <a:chExt cx="914" cy="635"/>
          </a:xfrm>
        </p:grpSpPr>
        <p:sp>
          <p:nvSpPr>
            <p:cNvPr id="33796" name="Freeform 4"/>
            <p:cNvSpPr>
              <a:spLocks/>
            </p:cNvSpPr>
            <p:nvPr/>
          </p:nvSpPr>
          <p:spPr bwMode="white">
            <a:xfrm>
              <a:off x="4152" y="3042"/>
              <a:ext cx="914" cy="570"/>
            </a:xfrm>
            <a:custGeom>
              <a:avLst/>
              <a:gdLst>
                <a:gd name="T0" fmla="*/ 36 w 914"/>
                <a:gd name="T1" fmla="*/ 570 h 570"/>
                <a:gd name="T2" fmla="*/ 24 w 914"/>
                <a:gd name="T3" fmla="*/ 426 h 570"/>
                <a:gd name="T4" fmla="*/ 0 w 914"/>
                <a:gd name="T5" fmla="*/ 258 h 570"/>
                <a:gd name="T6" fmla="*/ 612 w 914"/>
                <a:gd name="T7" fmla="*/ 174 h 570"/>
                <a:gd name="T8" fmla="*/ 648 w 914"/>
                <a:gd name="T9" fmla="*/ 294 h 570"/>
                <a:gd name="T10" fmla="*/ 660 w 914"/>
                <a:gd name="T11" fmla="*/ 330 h 570"/>
                <a:gd name="T12" fmla="*/ 672 w 914"/>
                <a:gd name="T13" fmla="*/ 366 h 570"/>
                <a:gd name="T14" fmla="*/ 756 w 914"/>
                <a:gd name="T15" fmla="*/ 354 h 570"/>
                <a:gd name="T16" fmla="*/ 828 w 914"/>
                <a:gd name="T17" fmla="*/ 342 h 570"/>
                <a:gd name="T18" fmla="*/ 852 w 914"/>
                <a:gd name="T19" fmla="*/ 378 h 570"/>
                <a:gd name="T20" fmla="*/ 912 w 914"/>
                <a:gd name="T21" fmla="*/ 558 h 570"/>
                <a:gd name="T22" fmla="*/ 900 w 914"/>
                <a:gd name="T23" fmla="*/ 570 h 5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14"/>
                <a:gd name="T37" fmla="*/ 0 h 570"/>
                <a:gd name="T38" fmla="*/ 914 w 914"/>
                <a:gd name="T39" fmla="*/ 570 h 5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14" h="570">
                  <a:moveTo>
                    <a:pt x="36" y="570"/>
                  </a:moveTo>
                  <a:cubicBezTo>
                    <a:pt x="32" y="522"/>
                    <a:pt x="30" y="474"/>
                    <a:pt x="24" y="426"/>
                  </a:cubicBezTo>
                  <a:cubicBezTo>
                    <a:pt x="18" y="370"/>
                    <a:pt x="0" y="258"/>
                    <a:pt x="0" y="258"/>
                  </a:cubicBezTo>
                  <a:cubicBezTo>
                    <a:pt x="43" y="0"/>
                    <a:pt x="349" y="168"/>
                    <a:pt x="612" y="174"/>
                  </a:cubicBezTo>
                  <a:cubicBezTo>
                    <a:pt x="630" y="247"/>
                    <a:pt x="619" y="206"/>
                    <a:pt x="648" y="294"/>
                  </a:cubicBezTo>
                  <a:cubicBezTo>
                    <a:pt x="652" y="306"/>
                    <a:pt x="656" y="318"/>
                    <a:pt x="660" y="330"/>
                  </a:cubicBezTo>
                  <a:cubicBezTo>
                    <a:pt x="664" y="342"/>
                    <a:pt x="672" y="366"/>
                    <a:pt x="672" y="366"/>
                  </a:cubicBezTo>
                  <a:cubicBezTo>
                    <a:pt x="700" y="362"/>
                    <a:pt x="728" y="358"/>
                    <a:pt x="756" y="354"/>
                  </a:cubicBezTo>
                  <a:cubicBezTo>
                    <a:pt x="780" y="350"/>
                    <a:pt x="804" y="336"/>
                    <a:pt x="828" y="342"/>
                  </a:cubicBezTo>
                  <a:cubicBezTo>
                    <a:pt x="842" y="345"/>
                    <a:pt x="846" y="365"/>
                    <a:pt x="852" y="378"/>
                  </a:cubicBezTo>
                  <a:cubicBezTo>
                    <a:pt x="877" y="434"/>
                    <a:pt x="892" y="499"/>
                    <a:pt x="912" y="558"/>
                  </a:cubicBezTo>
                  <a:cubicBezTo>
                    <a:pt x="914" y="563"/>
                    <a:pt x="904" y="566"/>
                    <a:pt x="900" y="57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797" name="Freeform 5"/>
            <p:cNvSpPr>
              <a:spLocks/>
            </p:cNvSpPr>
            <p:nvPr/>
          </p:nvSpPr>
          <p:spPr bwMode="white">
            <a:xfrm>
              <a:off x="4404" y="2989"/>
              <a:ext cx="148" cy="179"/>
            </a:xfrm>
            <a:custGeom>
              <a:avLst/>
              <a:gdLst>
                <a:gd name="T0" fmla="*/ 12 w 148"/>
                <a:gd name="T1" fmla="*/ 167 h 179"/>
                <a:gd name="T2" fmla="*/ 24 w 148"/>
                <a:gd name="T3" fmla="*/ 83 h 179"/>
                <a:gd name="T4" fmla="*/ 120 w 148"/>
                <a:gd name="T5" fmla="*/ 179 h 179"/>
                <a:gd name="T6" fmla="*/ 0 60000 65536"/>
                <a:gd name="T7" fmla="*/ 0 60000 65536"/>
                <a:gd name="T8" fmla="*/ 0 60000 65536"/>
                <a:gd name="T9" fmla="*/ 0 w 148"/>
                <a:gd name="T10" fmla="*/ 0 h 179"/>
                <a:gd name="T11" fmla="*/ 148 w 148"/>
                <a:gd name="T12" fmla="*/ 179 h 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79">
                  <a:moveTo>
                    <a:pt x="12" y="167"/>
                  </a:moveTo>
                  <a:cubicBezTo>
                    <a:pt x="16" y="139"/>
                    <a:pt x="0" y="99"/>
                    <a:pt x="24" y="83"/>
                  </a:cubicBezTo>
                  <a:cubicBezTo>
                    <a:pt x="148" y="0"/>
                    <a:pt x="120" y="148"/>
                    <a:pt x="120" y="179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798" name="Freeform 6"/>
            <p:cNvSpPr>
              <a:spLocks/>
            </p:cNvSpPr>
            <p:nvPr/>
          </p:nvSpPr>
          <p:spPr bwMode="white">
            <a:xfrm>
              <a:off x="4332" y="3492"/>
              <a:ext cx="192" cy="132"/>
            </a:xfrm>
            <a:custGeom>
              <a:avLst/>
              <a:gdLst>
                <a:gd name="T0" fmla="*/ 0 w 192"/>
                <a:gd name="T1" fmla="*/ 120 h 132"/>
                <a:gd name="T2" fmla="*/ 96 w 192"/>
                <a:gd name="T3" fmla="*/ 0 h 132"/>
                <a:gd name="T4" fmla="*/ 132 w 192"/>
                <a:gd name="T5" fmla="*/ 12 h 132"/>
                <a:gd name="T6" fmla="*/ 192 w 192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32"/>
                <a:gd name="T14" fmla="*/ 192 w 192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32">
                  <a:moveTo>
                    <a:pt x="0" y="120"/>
                  </a:moveTo>
                  <a:cubicBezTo>
                    <a:pt x="19" y="62"/>
                    <a:pt x="38" y="19"/>
                    <a:pt x="96" y="0"/>
                  </a:cubicBezTo>
                  <a:cubicBezTo>
                    <a:pt x="108" y="4"/>
                    <a:pt x="122" y="4"/>
                    <a:pt x="132" y="12"/>
                  </a:cubicBezTo>
                  <a:cubicBezTo>
                    <a:pt x="170" y="43"/>
                    <a:pt x="159" y="99"/>
                    <a:pt x="192" y="132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799" name="Freeform 7"/>
            <p:cNvSpPr>
              <a:spLocks/>
            </p:cNvSpPr>
            <p:nvPr/>
          </p:nvSpPr>
          <p:spPr bwMode="white">
            <a:xfrm>
              <a:off x="4656" y="3468"/>
              <a:ext cx="192" cy="132"/>
            </a:xfrm>
            <a:custGeom>
              <a:avLst/>
              <a:gdLst>
                <a:gd name="T0" fmla="*/ 0 w 192"/>
                <a:gd name="T1" fmla="*/ 120 h 132"/>
                <a:gd name="T2" fmla="*/ 96 w 192"/>
                <a:gd name="T3" fmla="*/ 0 h 132"/>
                <a:gd name="T4" fmla="*/ 132 w 192"/>
                <a:gd name="T5" fmla="*/ 12 h 132"/>
                <a:gd name="T6" fmla="*/ 192 w 192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32"/>
                <a:gd name="T14" fmla="*/ 192 w 192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32">
                  <a:moveTo>
                    <a:pt x="0" y="120"/>
                  </a:moveTo>
                  <a:cubicBezTo>
                    <a:pt x="19" y="62"/>
                    <a:pt x="38" y="19"/>
                    <a:pt x="96" y="0"/>
                  </a:cubicBezTo>
                  <a:cubicBezTo>
                    <a:pt x="108" y="4"/>
                    <a:pt x="122" y="4"/>
                    <a:pt x="132" y="12"/>
                  </a:cubicBezTo>
                  <a:cubicBezTo>
                    <a:pt x="170" y="43"/>
                    <a:pt x="159" y="99"/>
                    <a:pt x="192" y="132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reeform 2"/>
          <p:cNvSpPr>
            <a:spLocks/>
          </p:cNvSpPr>
          <p:nvPr/>
        </p:nvSpPr>
        <p:spPr bwMode="white">
          <a:xfrm>
            <a:off x="990600" y="16954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591300" y="4745038"/>
            <a:ext cx="1450975" cy="1008062"/>
            <a:chOff x="4152" y="2989"/>
            <a:chExt cx="914" cy="635"/>
          </a:xfrm>
        </p:grpSpPr>
        <p:sp>
          <p:nvSpPr>
            <p:cNvPr id="34824" name="Freeform 4"/>
            <p:cNvSpPr>
              <a:spLocks/>
            </p:cNvSpPr>
            <p:nvPr/>
          </p:nvSpPr>
          <p:spPr bwMode="white">
            <a:xfrm>
              <a:off x="4152" y="3042"/>
              <a:ext cx="914" cy="570"/>
            </a:xfrm>
            <a:custGeom>
              <a:avLst/>
              <a:gdLst>
                <a:gd name="T0" fmla="*/ 36 w 914"/>
                <a:gd name="T1" fmla="*/ 570 h 570"/>
                <a:gd name="T2" fmla="*/ 24 w 914"/>
                <a:gd name="T3" fmla="*/ 426 h 570"/>
                <a:gd name="T4" fmla="*/ 0 w 914"/>
                <a:gd name="T5" fmla="*/ 258 h 570"/>
                <a:gd name="T6" fmla="*/ 612 w 914"/>
                <a:gd name="T7" fmla="*/ 174 h 570"/>
                <a:gd name="T8" fmla="*/ 648 w 914"/>
                <a:gd name="T9" fmla="*/ 294 h 570"/>
                <a:gd name="T10" fmla="*/ 660 w 914"/>
                <a:gd name="T11" fmla="*/ 330 h 570"/>
                <a:gd name="T12" fmla="*/ 672 w 914"/>
                <a:gd name="T13" fmla="*/ 366 h 570"/>
                <a:gd name="T14" fmla="*/ 756 w 914"/>
                <a:gd name="T15" fmla="*/ 354 h 570"/>
                <a:gd name="T16" fmla="*/ 828 w 914"/>
                <a:gd name="T17" fmla="*/ 342 h 570"/>
                <a:gd name="T18" fmla="*/ 852 w 914"/>
                <a:gd name="T19" fmla="*/ 378 h 570"/>
                <a:gd name="T20" fmla="*/ 912 w 914"/>
                <a:gd name="T21" fmla="*/ 558 h 570"/>
                <a:gd name="T22" fmla="*/ 900 w 914"/>
                <a:gd name="T23" fmla="*/ 570 h 5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14"/>
                <a:gd name="T37" fmla="*/ 0 h 570"/>
                <a:gd name="T38" fmla="*/ 914 w 914"/>
                <a:gd name="T39" fmla="*/ 570 h 5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14" h="570">
                  <a:moveTo>
                    <a:pt x="36" y="570"/>
                  </a:moveTo>
                  <a:cubicBezTo>
                    <a:pt x="32" y="522"/>
                    <a:pt x="30" y="474"/>
                    <a:pt x="24" y="426"/>
                  </a:cubicBezTo>
                  <a:cubicBezTo>
                    <a:pt x="18" y="370"/>
                    <a:pt x="0" y="258"/>
                    <a:pt x="0" y="258"/>
                  </a:cubicBezTo>
                  <a:cubicBezTo>
                    <a:pt x="43" y="0"/>
                    <a:pt x="349" y="168"/>
                    <a:pt x="612" y="174"/>
                  </a:cubicBezTo>
                  <a:cubicBezTo>
                    <a:pt x="630" y="247"/>
                    <a:pt x="619" y="206"/>
                    <a:pt x="648" y="294"/>
                  </a:cubicBezTo>
                  <a:cubicBezTo>
                    <a:pt x="652" y="306"/>
                    <a:pt x="656" y="318"/>
                    <a:pt x="660" y="330"/>
                  </a:cubicBezTo>
                  <a:cubicBezTo>
                    <a:pt x="664" y="342"/>
                    <a:pt x="672" y="366"/>
                    <a:pt x="672" y="366"/>
                  </a:cubicBezTo>
                  <a:cubicBezTo>
                    <a:pt x="700" y="362"/>
                    <a:pt x="728" y="358"/>
                    <a:pt x="756" y="354"/>
                  </a:cubicBezTo>
                  <a:cubicBezTo>
                    <a:pt x="780" y="350"/>
                    <a:pt x="804" y="336"/>
                    <a:pt x="828" y="342"/>
                  </a:cubicBezTo>
                  <a:cubicBezTo>
                    <a:pt x="842" y="345"/>
                    <a:pt x="846" y="365"/>
                    <a:pt x="852" y="378"/>
                  </a:cubicBezTo>
                  <a:cubicBezTo>
                    <a:pt x="877" y="434"/>
                    <a:pt x="892" y="499"/>
                    <a:pt x="912" y="558"/>
                  </a:cubicBezTo>
                  <a:cubicBezTo>
                    <a:pt x="914" y="563"/>
                    <a:pt x="904" y="566"/>
                    <a:pt x="900" y="57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5" name="Freeform 5"/>
            <p:cNvSpPr>
              <a:spLocks/>
            </p:cNvSpPr>
            <p:nvPr/>
          </p:nvSpPr>
          <p:spPr bwMode="white">
            <a:xfrm>
              <a:off x="4404" y="2989"/>
              <a:ext cx="148" cy="179"/>
            </a:xfrm>
            <a:custGeom>
              <a:avLst/>
              <a:gdLst>
                <a:gd name="T0" fmla="*/ 12 w 148"/>
                <a:gd name="T1" fmla="*/ 167 h 179"/>
                <a:gd name="T2" fmla="*/ 24 w 148"/>
                <a:gd name="T3" fmla="*/ 83 h 179"/>
                <a:gd name="T4" fmla="*/ 120 w 148"/>
                <a:gd name="T5" fmla="*/ 179 h 179"/>
                <a:gd name="T6" fmla="*/ 0 60000 65536"/>
                <a:gd name="T7" fmla="*/ 0 60000 65536"/>
                <a:gd name="T8" fmla="*/ 0 60000 65536"/>
                <a:gd name="T9" fmla="*/ 0 w 148"/>
                <a:gd name="T10" fmla="*/ 0 h 179"/>
                <a:gd name="T11" fmla="*/ 148 w 148"/>
                <a:gd name="T12" fmla="*/ 179 h 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79">
                  <a:moveTo>
                    <a:pt x="12" y="167"/>
                  </a:moveTo>
                  <a:cubicBezTo>
                    <a:pt x="16" y="139"/>
                    <a:pt x="0" y="99"/>
                    <a:pt x="24" y="83"/>
                  </a:cubicBezTo>
                  <a:cubicBezTo>
                    <a:pt x="148" y="0"/>
                    <a:pt x="120" y="148"/>
                    <a:pt x="120" y="179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6" name="Freeform 6"/>
            <p:cNvSpPr>
              <a:spLocks/>
            </p:cNvSpPr>
            <p:nvPr/>
          </p:nvSpPr>
          <p:spPr bwMode="white">
            <a:xfrm>
              <a:off x="4332" y="3492"/>
              <a:ext cx="192" cy="132"/>
            </a:xfrm>
            <a:custGeom>
              <a:avLst/>
              <a:gdLst>
                <a:gd name="T0" fmla="*/ 0 w 192"/>
                <a:gd name="T1" fmla="*/ 120 h 132"/>
                <a:gd name="T2" fmla="*/ 96 w 192"/>
                <a:gd name="T3" fmla="*/ 0 h 132"/>
                <a:gd name="T4" fmla="*/ 132 w 192"/>
                <a:gd name="T5" fmla="*/ 12 h 132"/>
                <a:gd name="T6" fmla="*/ 192 w 192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32"/>
                <a:gd name="T14" fmla="*/ 192 w 192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32">
                  <a:moveTo>
                    <a:pt x="0" y="120"/>
                  </a:moveTo>
                  <a:cubicBezTo>
                    <a:pt x="19" y="62"/>
                    <a:pt x="38" y="19"/>
                    <a:pt x="96" y="0"/>
                  </a:cubicBezTo>
                  <a:cubicBezTo>
                    <a:pt x="108" y="4"/>
                    <a:pt x="122" y="4"/>
                    <a:pt x="132" y="12"/>
                  </a:cubicBezTo>
                  <a:cubicBezTo>
                    <a:pt x="170" y="43"/>
                    <a:pt x="159" y="99"/>
                    <a:pt x="192" y="132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7" name="Freeform 7"/>
            <p:cNvSpPr>
              <a:spLocks/>
            </p:cNvSpPr>
            <p:nvPr/>
          </p:nvSpPr>
          <p:spPr bwMode="white">
            <a:xfrm>
              <a:off x="4656" y="3468"/>
              <a:ext cx="192" cy="132"/>
            </a:xfrm>
            <a:custGeom>
              <a:avLst/>
              <a:gdLst>
                <a:gd name="T0" fmla="*/ 0 w 192"/>
                <a:gd name="T1" fmla="*/ 120 h 132"/>
                <a:gd name="T2" fmla="*/ 96 w 192"/>
                <a:gd name="T3" fmla="*/ 0 h 132"/>
                <a:gd name="T4" fmla="*/ 132 w 192"/>
                <a:gd name="T5" fmla="*/ 12 h 132"/>
                <a:gd name="T6" fmla="*/ 192 w 192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32"/>
                <a:gd name="T14" fmla="*/ 192 w 192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32">
                  <a:moveTo>
                    <a:pt x="0" y="120"/>
                  </a:moveTo>
                  <a:cubicBezTo>
                    <a:pt x="19" y="62"/>
                    <a:pt x="38" y="19"/>
                    <a:pt x="96" y="0"/>
                  </a:cubicBezTo>
                  <a:cubicBezTo>
                    <a:pt x="108" y="4"/>
                    <a:pt x="122" y="4"/>
                    <a:pt x="132" y="12"/>
                  </a:cubicBezTo>
                  <a:cubicBezTo>
                    <a:pt x="170" y="43"/>
                    <a:pt x="159" y="99"/>
                    <a:pt x="192" y="132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115050" y="3829050"/>
            <a:ext cx="1676400" cy="39688"/>
            <a:chOff x="3852" y="2412"/>
            <a:chExt cx="1056" cy="25"/>
          </a:xfrm>
        </p:grpSpPr>
        <p:sp>
          <p:nvSpPr>
            <p:cNvPr id="34821" name="Freeform 9"/>
            <p:cNvSpPr>
              <a:spLocks/>
            </p:cNvSpPr>
            <p:nvPr/>
          </p:nvSpPr>
          <p:spPr bwMode="white">
            <a:xfrm>
              <a:off x="3852" y="2412"/>
              <a:ext cx="276" cy="12"/>
            </a:xfrm>
            <a:custGeom>
              <a:avLst/>
              <a:gdLst>
                <a:gd name="T0" fmla="*/ 0 w 276"/>
                <a:gd name="T1" fmla="*/ 0 h 12"/>
                <a:gd name="T2" fmla="*/ 276 w 276"/>
                <a:gd name="T3" fmla="*/ 12 h 12"/>
                <a:gd name="T4" fmla="*/ 0 60000 65536"/>
                <a:gd name="T5" fmla="*/ 0 60000 65536"/>
                <a:gd name="T6" fmla="*/ 0 w 276"/>
                <a:gd name="T7" fmla="*/ 0 h 12"/>
                <a:gd name="T8" fmla="*/ 276 w 276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12">
                  <a:moveTo>
                    <a:pt x="0" y="0"/>
                  </a:moveTo>
                  <a:cubicBezTo>
                    <a:pt x="92" y="4"/>
                    <a:pt x="276" y="12"/>
                    <a:pt x="276" y="12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2" name="Freeform 10"/>
            <p:cNvSpPr>
              <a:spLocks/>
            </p:cNvSpPr>
            <p:nvPr/>
          </p:nvSpPr>
          <p:spPr bwMode="white">
            <a:xfrm>
              <a:off x="4260" y="2424"/>
              <a:ext cx="264" cy="1"/>
            </a:xfrm>
            <a:custGeom>
              <a:avLst/>
              <a:gdLst>
                <a:gd name="T0" fmla="*/ 0 w 264"/>
                <a:gd name="T1" fmla="*/ 0 h 1"/>
                <a:gd name="T2" fmla="*/ 264 w 264"/>
                <a:gd name="T3" fmla="*/ 0 h 1"/>
                <a:gd name="T4" fmla="*/ 0 60000 65536"/>
                <a:gd name="T5" fmla="*/ 0 60000 65536"/>
                <a:gd name="T6" fmla="*/ 0 w 264"/>
                <a:gd name="T7" fmla="*/ 0 h 1"/>
                <a:gd name="T8" fmla="*/ 264 w 2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1">
                  <a:moveTo>
                    <a:pt x="0" y="0"/>
                  </a:moveTo>
                  <a:cubicBezTo>
                    <a:pt x="88" y="0"/>
                    <a:pt x="176" y="0"/>
                    <a:pt x="264" y="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3" name="Freeform 11"/>
            <p:cNvSpPr>
              <a:spLocks/>
            </p:cNvSpPr>
            <p:nvPr/>
          </p:nvSpPr>
          <p:spPr bwMode="white">
            <a:xfrm>
              <a:off x="4656" y="2436"/>
              <a:ext cx="252" cy="1"/>
            </a:xfrm>
            <a:custGeom>
              <a:avLst/>
              <a:gdLst>
                <a:gd name="T0" fmla="*/ 0 w 252"/>
                <a:gd name="T1" fmla="*/ 0 h 1"/>
                <a:gd name="T2" fmla="*/ 252 w 252"/>
                <a:gd name="T3" fmla="*/ 0 h 1"/>
                <a:gd name="T4" fmla="*/ 0 60000 65536"/>
                <a:gd name="T5" fmla="*/ 0 60000 65536"/>
                <a:gd name="T6" fmla="*/ 0 w 252"/>
                <a:gd name="T7" fmla="*/ 0 h 1"/>
                <a:gd name="T8" fmla="*/ 252 w 25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">
                  <a:moveTo>
                    <a:pt x="0" y="0"/>
                  </a:moveTo>
                  <a:cubicBezTo>
                    <a:pt x="84" y="0"/>
                    <a:pt x="168" y="0"/>
                    <a:pt x="252" y="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reeform 2"/>
          <p:cNvSpPr>
            <a:spLocks/>
          </p:cNvSpPr>
          <p:nvPr/>
        </p:nvSpPr>
        <p:spPr bwMode="white">
          <a:xfrm>
            <a:off x="990600" y="16954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591300" y="4745038"/>
            <a:ext cx="1450975" cy="1008062"/>
            <a:chOff x="4152" y="2989"/>
            <a:chExt cx="914" cy="635"/>
          </a:xfrm>
        </p:grpSpPr>
        <p:sp>
          <p:nvSpPr>
            <p:cNvPr id="35852" name="Freeform 4"/>
            <p:cNvSpPr>
              <a:spLocks/>
            </p:cNvSpPr>
            <p:nvPr/>
          </p:nvSpPr>
          <p:spPr bwMode="white">
            <a:xfrm>
              <a:off x="4152" y="3042"/>
              <a:ext cx="914" cy="570"/>
            </a:xfrm>
            <a:custGeom>
              <a:avLst/>
              <a:gdLst>
                <a:gd name="T0" fmla="*/ 36 w 914"/>
                <a:gd name="T1" fmla="*/ 570 h 570"/>
                <a:gd name="T2" fmla="*/ 24 w 914"/>
                <a:gd name="T3" fmla="*/ 426 h 570"/>
                <a:gd name="T4" fmla="*/ 0 w 914"/>
                <a:gd name="T5" fmla="*/ 258 h 570"/>
                <a:gd name="T6" fmla="*/ 612 w 914"/>
                <a:gd name="T7" fmla="*/ 174 h 570"/>
                <a:gd name="T8" fmla="*/ 648 w 914"/>
                <a:gd name="T9" fmla="*/ 294 h 570"/>
                <a:gd name="T10" fmla="*/ 660 w 914"/>
                <a:gd name="T11" fmla="*/ 330 h 570"/>
                <a:gd name="T12" fmla="*/ 672 w 914"/>
                <a:gd name="T13" fmla="*/ 366 h 570"/>
                <a:gd name="T14" fmla="*/ 756 w 914"/>
                <a:gd name="T15" fmla="*/ 354 h 570"/>
                <a:gd name="T16" fmla="*/ 828 w 914"/>
                <a:gd name="T17" fmla="*/ 342 h 570"/>
                <a:gd name="T18" fmla="*/ 852 w 914"/>
                <a:gd name="T19" fmla="*/ 378 h 570"/>
                <a:gd name="T20" fmla="*/ 912 w 914"/>
                <a:gd name="T21" fmla="*/ 558 h 570"/>
                <a:gd name="T22" fmla="*/ 900 w 914"/>
                <a:gd name="T23" fmla="*/ 570 h 5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14"/>
                <a:gd name="T37" fmla="*/ 0 h 570"/>
                <a:gd name="T38" fmla="*/ 914 w 914"/>
                <a:gd name="T39" fmla="*/ 570 h 5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14" h="570">
                  <a:moveTo>
                    <a:pt x="36" y="570"/>
                  </a:moveTo>
                  <a:cubicBezTo>
                    <a:pt x="32" y="522"/>
                    <a:pt x="30" y="474"/>
                    <a:pt x="24" y="426"/>
                  </a:cubicBezTo>
                  <a:cubicBezTo>
                    <a:pt x="18" y="370"/>
                    <a:pt x="0" y="258"/>
                    <a:pt x="0" y="258"/>
                  </a:cubicBezTo>
                  <a:cubicBezTo>
                    <a:pt x="43" y="0"/>
                    <a:pt x="349" y="168"/>
                    <a:pt x="612" y="174"/>
                  </a:cubicBezTo>
                  <a:cubicBezTo>
                    <a:pt x="630" y="247"/>
                    <a:pt x="619" y="206"/>
                    <a:pt x="648" y="294"/>
                  </a:cubicBezTo>
                  <a:cubicBezTo>
                    <a:pt x="652" y="306"/>
                    <a:pt x="656" y="318"/>
                    <a:pt x="660" y="330"/>
                  </a:cubicBezTo>
                  <a:cubicBezTo>
                    <a:pt x="664" y="342"/>
                    <a:pt x="672" y="366"/>
                    <a:pt x="672" y="366"/>
                  </a:cubicBezTo>
                  <a:cubicBezTo>
                    <a:pt x="700" y="362"/>
                    <a:pt x="728" y="358"/>
                    <a:pt x="756" y="354"/>
                  </a:cubicBezTo>
                  <a:cubicBezTo>
                    <a:pt x="780" y="350"/>
                    <a:pt x="804" y="336"/>
                    <a:pt x="828" y="342"/>
                  </a:cubicBezTo>
                  <a:cubicBezTo>
                    <a:pt x="842" y="345"/>
                    <a:pt x="846" y="365"/>
                    <a:pt x="852" y="378"/>
                  </a:cubicBezTo>
                  <a:cubicBezTo>
                    <a:pt x="877" y="434"/>
                    <a:pt x="892" y="499"/>
                    <a:pt x="912" y="558"/>
                  </a:cubicBezTo>
                  <a:cubicBezTo>
                    <a:pt x="914" y="563"/>
                    <a:pt x="904" y="566"/>
                    <a:pt x="900" y="57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53" name="Freeform 5"/>
            <p:cNvSpPr>
              <a:spLocks/>
            </p:cNvSpPr>
            <p:nvPr/>
          </p:nvSpPr>
          <p:spPr bwMode="white">
            <a:xfrm>
              <a:off x="4404" y="2989"/>
              <a:ext cx="148" cy="179"/>
            </a:xfrm>
            <a:custGeom>
              <a:avLst/>
              <a:gdLst>
                <a:gd name="T0" fmla="*/ 12 w 148"/>
                <a:gd name="T1" fmla="*/ 167 h 179"/>
                <a:gd name="T2" fmla="*/ 24 w 148"/>
                <a:gd name="T3" fmla="*/ 83 h 179"/>
                <a:gd name="T4" fmla="*/ 120 w 148"/>
                <a:gd name="T5" fmla="*/ 179 h 179"/>
                <a:gd name="T6" fmla="*/ 0 60000 65536"/>
                <a:gd name="T7" fmla="*/ 0 60000 65536"/>
                <a:gd name="T8" fmla="*/ 0 60000 65536"/>
                <a:gd name="T9" fmla="*/ 0 w 148"/>
                <a:gd name="T10" fmla="*/ 0 h 179"/>
                <a:gd name="T11" fmla="*/ 148 w 148"/>
                <a:gd name="T12" fmla="*/ 179 h 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79">
                  <a:moveTo>
                    <a:pt x="12" y="167"/>
                  </a:moveTo>
                  <a:cubicBezTo>
                    <a:pt x="16" y="139"/>
                    <a:pt x="0" y="99"/>
                    <a:pt x="24" y="83"/>
                  </a:cubicBezTo>
                  <a:cubicBezTo>
                    <a:pt x="148" y="0"/>
                    <a:pt x="120" y="148"/>
                    <a:pt x="120" y="179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54" name="Freeform 6"/>
            <p:cNvSpPr>
              <a:spLocks/>
            </p:cNvSpPr>
            <p:nvPr/>
          </p:nvSpPr>
          <p:spPr bwMode="white">
            <a:xfrm>
              <a:off x="4332" y="3492"/>
              <a:ext cx="192" cy="132"/>
            </a:xfrm>
            <a:custGeom>
              <a:avLst/>
              <a:gdLst>
                <a:gd name="T0" fmla="*/ 0 w 192"/>
                <a:gd name="T1" fmla="*/ 120 h 132"/>
                <a:gd name="T2" fmla="*/ 96 w 192"/>
                <a:gd name="T3" fmla="*/ 0 h 132"/>
                <a:gd name="T4" fmla="*/ 132 w 192"/>
                <a:gd name="T5" fmla="*/ 12 h 132"/>
                <a:gd name="T6" fmla="*/ 192 w 192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32"/>
                <a:gd name="T14" fmla="*/ 192 w 192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32">
                  <a:moveTo>
                    <a:pt x="0" y="120"/>
                  </a:moveTo>
                  <a:cubicBezTo>
                    <a:pt x="19" y="62"/>
                    <a:pt x="38" y="19"/>
                    <a:pt x="96" y="0"/>
                  </a:cubicBezTo>
                  <a:cubicBezTo>
                    <a:pt x="108" y="4"/>
                    <a:pt x="122" y="4"/>
                    <a:pt x="132" y="12"/>
                  </a:cubicBezTo>
                  <a:cubicBezTo>
                    <a:pt x="170" y="43"/>
                    <a:pt x="159" y="99"/>
                    <a:pt x="192" y="132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55" name="Freeform 7"/>
            <p:cNvSpPr>
              <a:spLocks/>
            </p:cNvSpPr>
            <p:nvPr/>
          </p:nvSpPr>
          <p:spPr bwMode="white">
            <a:xfrm>
              <a:off x="4656" y="3468"/>
              <a:ext cx="192" cy="132"/>
            </a:xfrm>
            <a:custGeom>
              <a:avLst/>
              <a:gdLst>
                <a:gd name="T0" fmla="*/ 0 w 192"/>
                <a:gd name="T1" fmla="*/ 120 h 132"/>
                <a:gd name="T2" fmla="*/ 96 w 192"/>
                <a:gd name="T3" fmla="*/ 0 h 132"/>
                <a:gd name="T4" fmla="*/ 132 w 192"/>
                <a:gd name="T5" fmla="*/ 12 h 132"/>
                <a:gd name="T6" fmla="*/ 192 w 192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32"/>
                <a:gd name="T14" fmla="*/ 192 w 192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32">
                  <a:moveTo>
                    <a:pt x="0" y="120"/>
                  </a:moveTo>
                  <a:cubicBezTo>
                    <a:pt x="19" y="62"/>
                    <a:pt x="38" y="19"/>
                    <a:pt x="96" y="0"/>
                  </a:cubicBezTo>
                  <a:cubicBezTo>
                    <a:pt x="108" y="4"/>
                    <a:pt x="122" y="4"/>
                    <a:pt x="132" y="12"/>
                  </a:cubicBezTo>
                  <a:cubicBezTo>
                    <a:pt x="170" y="43"/>
                    <a:pt x="159" y="99"/>
                    <a:pt x="192" y="132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115050" y="3829050"/>
            <a:ext cx="1676400" cy="39688"/>
            <a:chOff x="3852" y="2412"/>
            <a:chExt cx="1056" cy="25"/>
          </a:xfrm>
        </p:grpSpPr>
        <p:sp>
          <p:nvSpPr>
            <p:cNvPr id="35849" name="Freeform 9"/>
            <p:cNvSpPr>
              <a:spLocks/>
            </p:cNvSpPr>
            <p:nvPr/>
          </p:nvSpPr>
          <p:spPr bwMode="white">
            <a:xfrm>
              <a:off x="3852" y="2412"/>
              <a:ext cx="276" cy="12"/>
            </a:xfrm>
            <a:custGeom>
              <a:avLst/>
              <a:gdLst>
                <a:gd name="T0" fmla="*/ 0 w 276"/>
                <a:gd name="T1" fmla="*/ 0 h 12"/>
                <a:gd name="T2" fmla="*/ 276 w 276"/>
                <a:gd name="T3" fmla="*/ 12 h 12"/>
                <a:gd name="T4" fmla="*/ 0 60000 65536"/>
                <a:gd name="T5" fmla="*/ 0 60000 65536"/>
                <a:gd name="T6" fmla="*/ 0 w 276"/>
                <a:gd name="T7" fmla="*/ 0 h 12"/>
                <a:gd name="T8" fmla="*/ 276 w 276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12">
                  <a:moveTo>
                    <a:pt x="0" y="0"/>
                  </a:moveTo>
                  <a:cubicBezTo>
                    <a:pt x="92" y="4"/>
                    <a:pt x="276" y="12"/>
                    <a:pt x="276" y="12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50" name="Freeform 10"/>
            <p:cNvSpPr>
              <a:spLocks/>
            </p:cNvSpPr>
            <p:nvPr/>
          </p:nvSpPr>
          <p:spPr bwMode="white">
            <a:xfrm>
              <a:off x="4260" y="2424"/>
              <a:ext cx="264" cy="1"/>
            </a:xfrm>
            <a:custGeom>
              <a:avLst/>
              <a:gdLst>
                <a:gd name="T0" fmla="*/ 0 w 264"/>
                <a:gd name="T1" fmla="*/ 0 h 1"/>
                <a:gd name="T2" fmla="*/ 264 w 264"/>
                <a:gd name="T3" fmla="*/ 0 h 1"/>
                <a:gd name="T4" fmla="*/ 0 60000 65536"/>
                <a:gd name="T5" fmla="*/ 0 60000 65536"/>
                <a:gd name="T6" fmla="*/ 0 w 264"/>
                <a:gd name="T7" fmla="*/ 0 h 1"/>
                <a:gd name="T8" fmla="*/ 264 w 2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1">
                  <a:moveTo>
                    <a:pt x="0" y="0"/>
                  </a:moveTo>
                  <a:cubicBezTo>
                    <a:pt x="88" y="0"/>
                    <a:pt x="176" y="0"/>
                    <a:pt x="264" y="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51" name="Freeform 11"/>
            <p:cNvSpPr>
              <a:spLocks/>
            </p:cNvSpPr>
            <p:nvPr/>
          </p:nvSpPr>
          <p:spPr bwMode="white">
            <a:xfrm>
              <a:off x="4656" y="2436"/>
              <a:ext cx="252" cy="1"/>
            </a:xfrm>
            <a:custGeom>
              <a:avLst/>
              <a:gdLst>
                <a:gd name="T0" fmla="*/ 0 w 252"/>
                <a:gd name="T1" fmla="*/ 0 h 1"/>
                <a:gd name="T2" fmla="*/ 252 w 252"/>
                <a:gd name="T3" fmla="*/ 0 h 1"/>
                <a:gd name="T4" fmla="*/ 0 60000 65536"/>
                <a:gd name="T5" fmla="*/ 0 60000 65536"/>
                <a:gd name="T6" fmla="*/ 0 w 252"/>
                <a:gd name="T7" fmla="*/ 0 h 1"/>
                <a:gd name="T8" fmla="*/ 252 w 25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">
                  <a:moveTo>
                    <a:pt x="0" y="0"/>
                  </a:moveTo>
                  <a:cubicBezTo>
                    <a:pt x="84" y="0"/>
                    <a:pt x="168" y="0"/>
                    <a:pt x="252" y="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867400" y="609600"/>
            <a:ext cx="457200" cy="1143000"/>
            <a:chOff x="3696" y="384"/>
            <a:chExt cx="288" cy="720"/>
          </a:xfrm>
        </p:grpSpPr>
        <p:sp>
          <p:nvSpPr>
            <p:cNvPr id="35846" name="Line 13"/>
            <p:cNvSpPr>
              <a:spLocks noChangeShapeType="1"/>
            </p:cNvSpPr>
            <p:nvPr/>
          </p:nvSpPr>
          <p:spPr bwMode="white">
            <a:xfrm flipH="1" flipV="1">
              <a:off x="3840" y="480"/>
              <a:ext cx="48" cy="624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47" name="Line 14"/>
            <p:cNvSpPr>
              <a:spLocks noChangeShapeType="1"/>
            </p:cNvSpPr>
            <p:nvPr/>
          </p:nvSpPr>
          <p:spPr bwMode="white">
            <a:xfrm flipV="1">
              <a:off x="3888" y="384"/>
              <a:ext cx="96" cy="72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48" name="Line 15"/>
            <p:cNvSpPr>
              <a:spLocks noChangeShapeType="1"/>
            </p:cNvSpPr>
            <p:nvPr/>
          </p:nvSpPr>
          <p:spPr bwMode="white">
            <a:xfrm flipH="1" flipV="1">
              <a:off x="3696" y="480"/>
              <a:ext cx="96" cy="624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reeform 2"/>
          <p:cNvSpPr>
            <a:spLocks/>
          </p:cNvSpPr>
          <p:nvPr/>
        </p:nvSpPr>
        <p:spPr bwMode="white">
          <a:xfrm>
            <a:off x="990600" y="16954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591300" y="4745038"/>
            <a:ext cx="1450975" cy="1008062"/>
            <a:chOff x="4152" y="2989"/>
            <a:chExt cx="914" cy="635"/>
          </a:xfrm>
        </p:grpSpPr>
        <p:sp>
          <p:nvSpPr>
            <p:cNvPr id="36892" name="Freeform 4"/>
            <p:cNvSpPr>
              <a:spLocks/>
            </p:cNvSpPr>
            <p:nvPr/>
          </p:nvSpPr>
          <p:spPr bwMode="white">
            <a:xfrm>
              <a:off x="4152" y="3042"/>
              <a:ext cx="914" cy="570"/>
            </a:xfrm>
            <a:custGeom>
              <a:avLst/>
              <a:gdLst>
                <a:gd name="T0" fmla="*/ 36 w 914"/>
                <a:gd name="T1" fmla="*/ 570 h 570"/>
                <a:gd name="T2" fmla="*/ 24 w 914"/>
                <a:gd name="T3" fmla="*/ 426 h 570"/>
                <a:gd name="T4" fmla="*/ 0 w 914"/>
                <a:gd name="T5" fmla="*/ 258 h 570"/>
                <a:gd name="T6" fmla="*/ 612 w 914"/>
                <a:gd name="T7" fmla="*/ 174 h 570"/>
                <a:gd name="T8" fmla="*/ 648 w 914"/>
                <a:gd name="T9" fmla="*/ 294 h 570"/>
                <a:gd name="T10" fmla="*/ 660 w 914"/>
                <a:gd name="T11" fmla="*/ 330 h 570"/>
                <a:gd name="T12" fmla="*/ 672 w 914"/>
                <a:gd name="T13" fmla="*/ 366 h 570"/>
                <a:gd name="T14" fmla="*/ 756 w 914"/>
                <a:gd name="T15" fmla="*/ 354 h 570"/>
                <a:gd name="T16" fmla="*/ 828 w 914"/>
                <a:gd name="T17" fmla="*/ 342 h 570"/>
                <a:gd name="T18" fmla="*/ 852 w 914"/>
                <a:gd name="T19" fmla="*/ 378 h 570"/>
                <a:gd name="T20" fmla="*/ 912 w 914"/>
                <a:gd name="T21" fmla="*/ 558 h 570"/>
                <a:gd name="T22" fmla="*/ 900 w 914"/>
                <a:gd name="T23" fmla="*/ 570 h 5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14"/>
                <a:gd name="T37" fmla="*/ 0 h 570"/>
                <a:gd name="T38" fmla="*/ 914 w 914"/>
                <a:gd name="T39" fmla="*/ 570 h 5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14" h="570">
                  <a:moveTo>
                    <a:pt x="36" y="570"/>
                  </a:moveTo>
                  <a:cubicBezTo>
                    <a:pt x="32" y="522"/>
                    <a:pt x="30" y="474"/>
                    <a:pt x="24" y="426"/>
                  </a:cubicBezTo>
                  <a:cubicBezTo>
                    <a:pt x="18" y="370"/>
                    <a:pt x="0" y="258"/>
                    <a:pt x="0" y="258"/>
                  </a:cubicBezTo>
                  <a:cubicBezTo>
                    <a:pt x="43" y="0"/>
                    <a:pt x="349" y="168"/>
                    <a:pt x="612" y="174"/>
                  </a:cubicBezTo>
                  <a:cubicBezTo>
                    <a:pt x="630" y="247"/>
                    <a:pt x="619" y="206"/>
                    <a:pt x="648" y="294"/>
                  </a:cubicBezTo>
                  <a:cubicBezTo>
                    <a:pt x="652" y="306"/>
                    <a:pt x="656" y="318"/>
                    <a:pt x="660" y="330"/>
                  </a:cubicBezTo>
                  <a:cubicBezTo>
                    <a:pt x="664" y="342"/>
                    <a:pt x="672" y="366"/>
                    <a:pt x="672" y="366"/>
                  </a:cubicBezTo>
                  <a:cubicBezTo>
                    <a:pt x="700" y="362"/>
                    <a:pt x="728" y="358"/>
                    <a:pt x="756" y="354"/>
                  </a:cubicBezTo>
                  <a:cubicBezTo>
                    <a:pt x="780" y="350"/>
                    <a:pt x="804" y="336"/>
                    <a:pt x="828" y="342"/>
                  </a:cubicBezTo>
                  <a:cubicBezTo>
                    <a:pt x="842" y="345"/>
                    <a:pt x="846" y="365"/>
                    <a:pt x="852" y="378"/>
                  </a:cubicBezTo>
                  <a:cubicBezTo>
                    <a:pt x="877" y="434"/>
                    <a:pt x="892" y="499"/>
                    <a:pt x="912" y="558"/>
                  </a:cubicBezTo>
                  <a:cubicBezTo>
                    <a:pt x="914" y="563"/>
                    <a:pt x="904" y="566"/>
                    <a:pt x="900" y="57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93" name="Freeform 5"/>
            <p:cNvSpPr>
              <a:spLocks/>
            </p:cNvSpPr>
            <p:nvPr/>
          </p:nvSpPr>
          <p:spPr bwMode="white">
            <a:xfrm>
              <a:off x="4404" y="2989"/>
              <a:ext cx="148" cy="179"/>
            </a:xfrm>
            <a:custGeom>
              <a:avLst/>
              <a:gdLst>
                <a:gd name="T0" fmla="*/ 12 w 148"/>
                <a:gd name="T1" fmla="*/ 167 h 179"/>
                <a:gd name="T2" fmla="*/ 24 w 148"/>
                <a:gd name="T3" fmla="*/ 83 h 179"/>
                <a:gd name="T4" fmla="*/ 120 w 148"/>
                <a:gd name="T5" fmla="*/ 179 h 179"/>
                <a:gd name="T6" fmla="*/ 0 60000 65536"/>
                <a:gd name="T7" fmla="*/ 0 60000 65536"/>
                <a:gd name="T8" fmla="*/ 0 60000 65536"/>
                <a:gd name="T9" fmla="*/ 0 w 148"/>
                <a:gd name="T10" fmla="*/ 0 h 179"/>
                <a:gd name="T11" fmla="*/ 148 w 148"/>
                <a:gd name="T12" fmla="*/ 179 h 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79">
                  <a:moveTo>
                    <a:pt x="12" y="167"/>
                  </a:moveTo>
                  <a:cubicBezTo>
                    <a:pt x="16" y="139"/>
                    <a:pt x="0" y="99"/>
                    <a:pt x="24" y="83"/>
                  </a:cubicBezTo>
                  <a:cubicBezTo>
                    <a:pt x="148" y="0"/>
                    <a:pt x="120" y="148"/>
                    <a:pt x="120" y="179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94" name="Freeform 6"/>
            <p:cNvSpPr>
              <a:spLocks/>
            </p:cNvSpPr>
            <p:nvPr/>
          </p:nvSpPr>
          <p:spPr bwMode="white">
            <a:xfrm>
              <a:off x="4332" y="3492"/>
              <a:ext cx="192" cy="132"/>
            </a:xfrm>
            <a:custGeom>
              <a:avLst/>
              <a:gdLst>
                <a:gd name="T0" fmla="*/ 0 w 192"/>
                <a:gd name="T1" fmla="*/ 120 h 132"/>
                <a:gd name="T2" fmla="*/ 96 w 192"/>
                <a:gd name="T3" fmla="*/ 0 h 132"/>
                <a:gd name="T4" fmla="*/ 132 w 192"/>
                <a:gd name="T5" fmla="*/ 12 h 132"/>
                <a:gd name="T6" fmla="*/ 192 w 192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32"/>
                <a:gd name="T14" fmla="*/ 192 w 192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32">
                  <a:moveTo>
                    <a:pt x="0" y="120"/>
                  </a:moveTo>
                  <a:cubicBezTo>
                    <a:pt x="19" y="62"/>
                    <a:pt x="38" y="19"/>
                    <a:pt x="96" y="0"/>
                  </a:cubicBezTo>
                  <a:cubicBezTo>
                    <a:pt x="108" y="4"/>
                    <a:pt x="122" y="4"/>
                    <a:pt x="132" y="12"/>
                  </a:cubicBezTo>
                  <a:cubicBezTo>
                    <a:pt x="170" y="43"/>
                    <a:pt x="159" y="99"/>
                    <a:pt x="192" y="132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95" name="Freeform 7"/>
            <p:cNvSpPr>
              <a:spLocks/>
            </p:cNvSpPr>
            <p:nvPr/>
          </p:nvSpPr>
          <p:spPr bwMode="white">
            <a:xfrm>
              <a:off x="4656" y="3468"/>
              <a:ext cx="192" cy="132"/>
            </a:xfrm>
            <a:custGeom>
              <a:avLst/>
              <a:gdLst>
                <a:gd name="T0" fmla="*/ 0 w 192"/>
                <a:gd name="T1" fmla="*/ 120 h 132"/>
                <a:gd name="T2" fmla="*/ 96 w 192"/>
                <a:gd name="T3" fmla="*/ 0 h 132"/>
                <a:gd name="T4" fmla="*/ 132 w 192"/>
                <a:gd name="T5" fmla="*/ 12 h 132"/>
                <a:gd name="T6" fmla="*/ 192 w 192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32"/>
                <a:gd name="T14" fmla="*/ 192 w 192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32">
                  <a:moveTo>
                    <a:pt x="0" y="120"/>
                  </a:moveTo>
                  <a:cubicBezTo>
                    <a:pt x="19" y="62"/>
                    <a:pt x="38" y="19"/>
                    <a:pt x="96" y="0"/>
                  </a:cubicBezTo>
                  <a:cubicBezTo>
                    <a:pt x="108" y="4"/>
                    <a:pt x="122" y="4"/>
                    <a:pt x="132" y="12"/>
                  </a:cubicBezTo>
                  <a:cubicBezTo>
                    <a:pt x="170" y="43"/>
                    <a:pt x="159" y="99"/>
                    <a:pt x="192" y="132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115050" y="3829050"/>
            <a:ext cx="1676400" cy="39688"/>
            <a:chOff x="3852" y="2412"/>
            <a:chExt cx="1056" cy="25"/>
          </a:xfrm>
        </p:grpSpPr>
        <p:sp>
          <p:nvSpPr>
            <p:cNvPr id="36889" name="Freeform 9"/>
            <p:cNvSpPr>
              <a:spLocks/>
            </p:cNvSpPr>
            <p:nvPr/>
          </p:nvSpPr>
          <p:spPr bwMode="white">
            <a:xfrm>
              <a:off x="3852" y="2412"/>
              <a:ext cx="276" cy="12"/>
            </a:xfrm>
            <a:custGeom>
              <a:avLst/>
              <a:gdLst>
                <a:gd name="T0" fmla="*/ 0 w 276"/>
                <a:gd name="T1" fmla="*/ 0 h 12"/>
                <a:gd name="T2" fmla="*/ 276 w 276"/>
                <a:gd name="T3" fmla="*/ 12 h 12"/>
                <a:gd name="T4" fmla="*/ 0 60000 65536"/>
                <a:gd name="T5" fmla="*/ 0 60000 65536"/>
                <a:gd name="T6" fmla="*/ 0 w 276"/>
                <a:gd name="T7" fmla="*/ 0 h 12"/>
                <a:gd name="T8" fmla="*/ 276 w 276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12">
                  <a:moveTo>
                    <a:pt x="0" y="0"/>
                  </a:moveTo>
                  <a:cubicBezTo>
                    <a:pt x="92" y="4"/>
                    <a:pt x="276" y="12"/>
                    <a:pt x="276" y="12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90" name="Freeform 10"/>
            <p:cNvSpPr>
              <a:spLocks/>
            </p:cNvSpPr>
            <p:nvPr/>
          </p:nvSpPr>
          <p:spPr bwMode="white">
            <a:xfrm>
              <a:off x="4260" y="2424"/>
              <a:ext cx="264" cy="1"/>
            </a:xfrm>
            <a:custGeom>
              <a:avLst/>
              <a:gdLst>
                <a:gd name="T0" fmla="*/ 0 w 264"/>
                <a:gd name="T1" fmla="*/ 0 h 1"/>
                <a:gd name="T2" fmla="*/ 264 w 264"/>
                <a:gd name="T3" fmla="*/ 0 h 1"/>
                <a:gd name="T4" fmla="*/ 0 60000 65536"/>
                <a:gd name="T5" fmla="*/ 0 60000 65536"/>
                <a:gd name="T6" fmla="*/ 0 w 264"/>
                <a:gd name="T7" fmla="*/ 0 h 1"/>
                <a:gd name="T8" fmla="*/ 264 w 2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1">
                  <a:moveTo>
                    <a:pt x="0" y="0"/>
                  </a:moveTo>
                  <a:cubicBezTo>
                    <a:pt x="88" y="0"/>
                    <a:pt x="176" y="0"/>
                    <a:pt x="264" y="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91" name="Freeform 11"/>
            <p:cNvSpPr>
              <a:spLocks/>
            </p:cNvSpPr>
            <p:nvPr/>
          </p:nvSpPr>
          <p:spPr bwMode="white">
            <a:xfrm>
              <a:off x="4656" y="2436"/>
              <a:ext cx="252" cy="1"/>
            </a:xfrm>
            <a:custGeom>
              <a:avLst/>
              <a:gdLst>
                <a:gd name="T0" fmla="*/ 0 w 252"/>
                <a:gd name="T1" fmla="*/ 0 h 1"/>
                <a:gd name="T2" fmla="*/ 252 w 252"/>
                <a:gd name="T3" fmla="*/ 0 h 1"/>
                <a:gd name="T4" fmla="*/ 0 60000 65536"/>
                <a:gd name="T5" fmla="*/ 0 60000 65536"/>
                <a:gd name="T6" fmla="*/ 0 w 252"/>
                <a:gd name="T7" fmla="*/ 0 h 1"/>
                <a:gd name="T8" fmla="*/ 252 w 25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">
                  <a:moveTo>
                    <a:pt x="0" y="0"/>
                  </a:moveTo>
                  <a:cubicBezTo>
                    <a:pt x="84" y="0"/>
                    <a:pt x="168" y="0"/>
                    <a:pt x="252" y="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867400" y="609600"/>
            <a:ext cx="457200" cy="1143000"/>
            <a:chOff x="3696" y="384"/>
            <a:chExt cx="288" cy="720"/>
          </a:xfrm>
        </p:grpSpPr>
        <p:sp>
          <p:nvSpPr>
            <p:cNvPr id="36886" name="Line 13"/>
            <p:cNvSpPr>
              <a:spLocks noChangeShapeType="1"/>
            </p:cNvSpPr>
            <p:nvPr/>
          </p:nvSpPr>
          <p:spPr bwMode="white">
            <a:xfrm flipH="1" flipV="1">
              <a:off x="3840" y="480"/>
              <a:ext cx="48" cy="624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87" name="Line 14"/>
            <p:cNvSpPr>
              <a:spLocks noChangeShapeType="1"/>
            </p:cNvSpPr>
            <p:nvPr/>
          </p:nvSpPr>
          <p:spPr bwMode="white">
            <a:xfrm flipV="1">
              <a:off x="3888" y="384"/>
              <a:ext cx="96" cy="72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88" name="Line 15"/>
            <p:cNvSpPr>
              <a:spLocks noChangeShapeType="1"/>
            </p:cNvSpPr>
            <p:nvPr/>
          </p:nvSpPr>
          <p:spPr bwMode="white">
            <a:xfrm flipH="1" flipV="1">
              <a:off x="3696" y="480"/>
              <a:ext cx="96" cy="624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343400" y="685800"/>
            <a:ext cx="1524000" cy="1074738"/>
            <a:chOff x="2400" y="432"/>
            <a:chExt cx="960" cy="677"/>
          </a:xfrm>
        </p:grpSpPr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2976" y="432"/>
              <a:ext cx="384" cy="677"/>
              <a:chOff x="2112" y="223"/>
              <a:chExt cx="593" cy="917"/>
            </a:xfrm>
          </p:grpSpPr>
          <p:sp>
            <p:nvSpPr>
              <p:cNvPr id="36882" name="Freeform 18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883" name="Freeform 19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884" name="Freeform 20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885" name="Freeform 21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2688" y="432"/>
              <a:ext cx="384" cy="677"/>
              <a:chOff x="2112" y="223"/>
              <a:chExt cx="593" cy="917"/>
            </a:xfrm>
          </p:grpSpPr>
          <p:sp>
            <p:nvSpPr>
              <p:cNvPr id="36878" name="Freeform 23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879" name="Freeform 24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880" name="Freeform 25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881" name="Freeform 26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2400" y="432"/>
              <a:ext cx="384" cy="677"/>
              <a:chOff x="2112" y="223"/>
              <a:chExt cx="593" cy="917"/>
            </a:xfrm>
          </p:grpSpPr>
          <p:sp>
            <p:nvSpPr>
              <p:cNvPr id="36874" name="Freeform 28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875" name="Freeform 29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876" name="Freeform 30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877" name="Freeform 31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reeform 2"/>
          <p:cNvSpPr>
            <a:spLocks/>
          </p:cNvSpPr>
          <p:nvPr/>
        </p:nvSpPr>
        <p:spPr bwMode="white">
          <a:xfrm>
            <a:off x="990600" y="16954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591300" y="4745038"/>
            <a:ext cx="1450975" cy="1008062"/>
            <a:chOff x="4152" y="2989"/>
            <a:chExt cx="914" cy="635"/>
          </a:xfrm>
        </p:grpSpPr>
        <p:sp>
          <p:nvSpPr>
            <p:cNvPr id="37916" name="Freeform 4"/>
            <p:cNvSpPr>
              <a:spLocks/>
            </p:cNvSpPr>
            <p:nvPr/>
          </p:nvSpPr>
          <p:spPr bwMode="white">
            <a:xfrm>
              <a:off x="4152" y="3042"/>
              <a:ext cx="914" cy="570"/>
            </a:xfrm>
            <a:custGeom>
              <a:avLst/>
              <a:gdLst>
                <a:gd name="T0" fmla="*/ 36 w 914"/>
                <a:gd name="T1" fmla="*/ 570 h 570"/>
                <a:gd name="T2" fmla="*/ 24 w 914"/>
                <a:gd name="T3" fmla="*/ 426 h 570"/>
                <a:gd name="T4" fmla="*/ 0 w 914"/>
                <a:gd name="T5" fmla="*/ 258 h 570"/>
                <a:gd name="T6" fmla="*/ 612 w 914"/>
                <a:gd name="T7" fmla="*/ 174 h 570"/>
                <a:gd name="T8" fmla="*/ 648 w 914"/>
                <a:gd name="T9" fmla="*/ 294 h 570"/>
                <a:gd name="T10" fmla="*/ 660 w 914"/>
                <a:gd name="T11" fmla="*/ 330 h 570"/>
                <a:gd name="T12" fmla="*/ 672 w 914"/>
                <a:gd name="T13" fmla="*/ 366 h 570"/>
                <a:gd name="T14" fmla="*/ 756 w 914"/>
                <a:gd name="T15" fmla="*/ 354 h 570"/>
                <a:gd name="T16" fmla="*/ 828 w 914"/>
                <a:gd name="T17" fmla="*/ 342 h 570"/>
                <a:gd name="T18" fmla="*/ 852 w 914"/>
                <a:gd name="T19" fmla="*/ 378 h 570"/>
                <a:gd name="T20" fmla="*/ 912 w 914"/>
                <a:gd name="T21" fmla="*/ 558 h 570"/>
                <a:gd name="T22" fmla="*/ 900 w 914"/>
                <a:gd name="T23" fmla="*/ 570 h 5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14"/>
                <a:gd name="T37" fmla="*/ 0 h 570"/>
                <a:gd name="T38" fmla="*/ 914 w 914"/>
                <a:gd name="T39" fmla="*/ 570 h 5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14" h="570">
                  <a:moveTo>
                    <a:pt x="36" y="570"/>
                  </a:moveTo>
                  <a:cubicBezTo>
                    <a:pt x="32" y="522"/>
                    <a:pt x="30" y="474"/>
                    <a:pt x="24" y="426"/>
                  </a:cubicBezTo>
                  <a:cubicBezTo>
                    <a:pt x="18" y="370"/>
                    <a:pt x="0" y="258"/>
                    <a:pt x="0" y="258"/>
                  </a:cubicBezTo>
                  <a:cubicBezTo>
                    <a:pt x="43" y="0"/>
                    <a:pt x="349" y="168"/>
                    <a:pt x="612" y="174"/>
                  </a:cubicBezTo>
                  <a:cubicBezTo>
                    <a:pt x="630" y="247"/>
                    <a:pt x="619" y="206"/>
                    <a:pt x="648" y="294"/>
                  </a:cubicBezTo>
                  <a:cubicBezTo>
                    <a:pt x="652" y="306"/>
                    <a:pt x="656" y="318"/>
                    <a:pt x="660" y="330"/>
                  </a:cubicBezTo>
                  <a:cubicBezTo>
                    <a:pt x="664" y="342"/>
                    <a:pt x="672" y="366"/>
                    <a:pt x="672" y="366"/>
                  </a:cubicBezTo>
                  <a:cubicBezTo>
                    <a:pt x="700" y="362"/>
                    <a:pt x="728" y="358"/>
                    <a:pt x="756" y="354"/>
                  </a:cubicBezTo>
                  <a:cubicBezTo>
                    <a:pt x="780" y="350"/>
                    <a:pt x="804" y="336"/>
                    <a:pt x="828" y="342"/>
                  </a:cubicBezTo>
                  <a:cubicBezTo>
                    <a:pt x="842" y="345"/>
                    <a:pt x="846" y="365"/>
                    <a:pt x="852" y="378"/>
                  </a:cubicBezTo>
                  <a:cubicBezTo>
                    <a:pt x="877" y="434"/>
                    <a:pt x="892" y="499"/>
                    <a:pt x="912" y="558"/>
                  </a:cubicBezTo>
                  <a:cubicBezTo>
                    <a:pt x="914" y="563"/>
                    <a:pt x="904" y="566"/>
                    <a:pt x="900" y="57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17" name="Freeform 5"/>
            <p:cNvSpPr>
              <a:spLocks/>
            </p:cNvSpPr>
            <p:nvPr/>
          </p:nvSpPr>
          <p:spPr bwMode="white">
            <a:xfrm>
              <a:off x="4404" y="2989"/>
              <a:ext cx="148" cy="179"/>
            </a:xfrm>
            <a:custGeom>
              <a:avLst/>
              <a:gdLst>
                <a:gd name="T0" fmla="*/ 12 w 148"/>
                <a:gd name="T1" fmla="*/ 167 h 179"/>
                <a:gd name="T2" fmla="*/ 24 w 148"/>
                <a:gd name="T3" fmla="*/ 83 h 179"/>
                <a:gd name="T4" fmla="*/ 120 w 148"/>
                <a:gd name="T5" fmla="*/ 179 h 179"/>
                <a:gd name="T6" fmla="*/ 0 60000 65536"/>
                <a:gd name="T7" fmla="*/ 0 60000 65536"/>
                <a:gd name="T8" fmla="*/ 0 60000 65536"/>
                <a:gd name="T9" fmla="*/ 0 w 148"/>
                <a:gd name="T10" fmla="*/ 0 h 179"/>
                <a:gd name="T11" fmla="*/ 148 w 148"/>
                <a:gd name="T12" fmla="*/ 179 h 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79">
                  <a:moveTo>
                    <a:pt x="12" y="167"/>
                  </a:moveTo>
                  <a:cubicBezTo>
                    <a:pt x="16" y="139"/>
                    <a:pt x="0" y="99"/>
                    <a:pt x="24" y="83"/>
                  </a:cubicBezTo>
                  <a:cubicBezTo>
                    <a:pt x="148" y="0"/>
                    <a:pt x="120" y="148"/>
                    <a:pt x="120" y="179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18" name="Freeform 6"/>
            <p:cNvSpPr>
              <a:spLocks/>
            </p:cNvSpPr>
            <p:nvPr/>
          </p:nvSpPr>
          <p:spPr bwMode="white">
            <a:xfrm>
              <a:off x="4332" y="3492"/>
              <a:ext cx="192" cy="132"/>
            </a:xfrm>
            <a:custGeom>
              <a:avLst/>
              <a:gdLst>
                <a:gd name="T0" fmla="*/ 0 w 192"/>
                <a:gd name="T1" fmla="*/ 120 h 132"/>
                <a:gd name="T2" fmla="*/ 96 w 192"/>
                <a:gd name="T3" fmla="*/ 0 h 132"/>
                <a:gd name="T4" fmla="*/ 132 w 192"/>
                <a:gd name="T5" fmla="*/ 12 h 132"/>
                <a:gd name="T6" fmla="*/ 192 w 192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32"/>
                <a:gd name="T14" fmla="*/ 192 w 192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32">
                  <a:moveTo>
                    <a:pt x="0" y="120"/>
                  </a:moveTo>
                  <a:cubicBezTo>
                    <a:pt x="19" y="62"/>
                    <a:pt x="38" y="19"/>
                    <a:pt x="96" y="0"/>
                  </a:cubicBezTo>
                  <a:cubicBezTo>
                    <a:pt x="108" y="4"/>
                    <a:pt x="122" y="4"/>
                    <a:pt x="132" y="12"/>
                  </a:cubicBezTo>
                  <a:cubicBezTo>
                    <a:pt x="170" y="43"/>
                    <a:pt x="159" y="99"/>
                    <a:pt x="192" y="132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19" name="Freeform 7"/>
            <p:cNvSpPr>
              <a:spLocks/>
            </p:cNvSpPr>
            <p:nvPr/>
          </p:nvSpPr>
          <p:spPr bwMode="white">
            <a:xfrm>
              <a:off x="4656" y="3468"/>
              <a:ext cx="192" cy="132"/>
            </a:xfrm>
            <a:custGeom>
              <a:avLst/>
              <a:gdLst>
                <a:gd name="T0" fmla="*/ 0 w 192"/>
                <a:gd name="T1" fmla="*/ 120 h 132"/>
                <a:gd name="T2" fmla="*/ 96 w 192"/>
                <a:gd name="T3" fmla="*/ 0 h 132"/>
                <a:gd name="T4" fmla="*/ 132 w 192"/>
                <a:gd name="T5" fmla="*/ 12 h 132"/>
                <a:gd name="T6" fmla="*/ 192 w 192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32"/>
                <a:gd name="T14" fmla="*/ 192 w 192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32">
                  <a:moveTo>
                    <a:pt x="0" y="120"/>
                  </a:moveTo>
                  <a:cubicBezTo>
                    <a:pt x="19" y="62"/>
                    <a:pt x="38" y="19"/>
                    <a:pt x="96" y="0"/>
                  </a:cubicBezTo>
                  <a:cubicBezTo>
                    <a:pt x="108" y="4"/>
                    <a:pt x="122" y="4"/>
                    <a:pt x="132" y="12"/>
                  </a:cubicBezTo>
                  <a:cubicBezTo>
                    <a:pt x="170" y="43"/>
                    <a:pt x="159" y="99"/>
                    <a:pt x="192" y="132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115050" y="3829050"/>
            <a:ext cx="1676400" cy="39688"/>
            <a:chOff x="3852" y="2412"/>
            <a:chExt cx="1056" cy="25"/>
          </a:xfrm>
        </p:grpSpPr>
        <p:sp>
          <p:nvSpPr>
            <p:cNvPr id="37913" name="Freeform 9"/>
            <p:cNvSpPr>
              <a:spLocks/>
            </p:cNvSpPr>
            <p:nvPr/>
          </p:nvSpPr>
          <p:spPr bwMode="white">
            <a:xfrm>
              <a:off x="3852" y="2412"/>
              <a:ext cx="276" cy="12"/>
            </a:xfrm>
            <a:custGeom>
              <a:avLst/>
              <a:gdLst>
                <a:gd name="T0" fmla="*/ 0 w 276"/>
                <a:gd name="T1" fmla="*/ 0 h 12"/>
                <a:gd name="T2" fmla="*/ 276 w 276"/>
                <a:gd name="T3" fmla="*/ 12 h 12"/>
                <a:gd name="T4" fmla="*/ 0 60000 65536"/>
                <a:gd name="T5" fmla="*/ 0 60000 65536"/>
                <a:gd name="T6" fmla="*/ 0 w 276"/>
                <a:gd name="T7" fmla="*/ 0 h 12"/>
                <a:gd name="T8" fmla="*/ 276 w 276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12">
                  <a:moveTo>
                    <a:pt x="0" y="0"/>
                  </a:moveTo>
                  <a:cubicBezTo>
                    <a:pt x="92" y="4"/>
                    <a:pt x="276" y="12"/>
                    <a:pt x="276" y="12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14" name="Freeform 10"/>
            <p:cNvSpPr>
              <a:spLocks/>
            </p:cNvSpPr>
            <p:nvPr/>
          </p:nvSpPr>
          <p:spPr bwMode="white">
            <a:xfrm>
              <a:off x="4260" y="2424"/>
              <a:ext cx="264" cy="1"/>
            </a:xfrm>
            <a:custGeom>
              <a:avLst/>
              <a:gdLst>
                <a:gd name="T0" fmla="*/ 0 w 264"/>
                <a:gd name="T1" fmla="*/ 0 h 1"/>
                <a:gd name="T2" fmla="*/ 264 w 264"/>
                <a:gd name="T3" fmla="*/ 0 h 1"/>
                <a:gd name="T4" fmla="*/ 0 60000 65536"/>
                <a:gd name="T5" fmla="*/ 0 60000 65536"/>
                <a:gd name="T6" fmla="*/ 0 w 264"/>
                <a:gd name="T7" fmla="*/ 0 h 1"/>
                <a:gd name="T8" fmla="*/ 264 w 2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1">
                  <a:moveTo>
                    <a:pt x="0" y="0"/>
                  </a:moveTo>
                  <a:cubicBezTo>
                    <a:pt x="88" y="0"/>
                    <a:pt x="176" y="0"/>
                    <a:pt x="264" y="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15" name="Freeform 11"/>
            <p:cNvSpPr>
              <a:spLocks/>
            </p:cNvSpPr>
            <p:nvPr/>
          </p:nvSpPr>
          <p:spPr bwMode="white">
            <a:xfrm>
              <a:off x="4656" y="2436"/>
              <a:ext cx="252" cy="1"/>
            </a:xfrm>
            <a:custGeom>
              <a:avLst/>
              <a:gdLst>
                <a:gd name="T0" fmla="*/ 0 w 252"/>
                <a:gd name="T1" fmla="*/ 0 h 1"/>
                <a:gd name="T2" fmla="*/ 252 w 252"/>
                <a:gd name="T3" fmla="*/ 0 h 1"/>
                <a:gd name="T4" fmla="*/ 0 60000 65536"/>
                <a:gd name="T5" fmla="*/ 0 60000 65536"/>
                <a:gd name="T6" fmla="*/ 0 w 252"/>
                <a:gd name="T7" fmla="*/ 0 h 1"/>
                <a:gd name="T8" fmla="*/ 252 w 25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">
                  <a:moveTo>
                    <a:pt x="0" y="0"/>
                  </a:moveTo>
                  <a:cubicBezTo>
                    <a:pt x="84" y="0"/>
                    <a:pt x="168" y="0"/>
                    <a:pt x="252" y="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867400" y="609600"/>
            <a:ext cx="457200" cy="1143000"/>
            <a:chOff x="3696" y="384"/>
            <a:chExt cx="288" cy="720"/>
          </a:xfrm>
        </p:grpSpPr>
        <p:sp>
          <p:nvSpPr>
            <p:cNvPr id="37910" name="Line 13"/>
            <p:cNvSpPr>
              <a:spLocks noChangeShapeType="1"/>
            </p:cNvSpPr>
            <p:nvPr/>
          </p:nvSpPr>
          <p:spPr bwMode="white">
            <a:xfrm flipH="1" flipV="1">
              <a:off x="3840" y="480"/>
              <a:ext cx="48" cy="624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11" name="Line 14"/>
            <p:cNvSpPr>
              <a:spLocks noChangeShapeType="1"/>
            </p:cNvSpPr>
            <p:nvPr/>
          </p:nvSpPr>
          <p:spPr bwMode="white">
            <a:xfrm flipV="1">
              <a:off x="3888" y="384"/>
              <a:ext cx="96" cy="72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12" name="Line 15"/>
            <p:cNvSpPr>
              <a:spLocks noChangeShapeType="1"/>
            </p:cNvSpPr>
            <p:nvPr/>
          </p:nvSpPr>
          <p:spPr bwMode="white">
            <a:xfrm flipH="1" flipV="1">
              <a:off x="3696" y="480"/>
              <a:ext cx="96" cy="624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219200" y="685800"/>
            <a:ext cx="1524000" cy="1074738"/>
            <a:chOff x="2400" y="432"/>
            <a:chExt cx="960" cy="677"/>
          </a:xfrm>
        </p:grpSpPr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2976" y="432"/>
              <a:ext cx="384" cy="677"/>
              <a:chOff x="2112" y="223"/>
              <a:chExt cx="593" cy="917"/>
            </a:xfrm>
          </p:grpSpPr>
          <p:sp>
            <p:nvSpPr>
              <p:cNvPr id="37906" name="Freeform 18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907" name="Freeform 19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908" name="Freeform 20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909" name="Freeform 21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2688" y="432"/>
              <a:ext cx="384" cy="677"/>
              <a:chOff x="2112" y="223"/>
              <a:chExt cx="593" cy="917"/>
            </a:xfrm>
          </p:grpSpPr>
          <p:sp>
            <p:nvSpPr>
              <p:cNvPr id="37902" name="Freeform 23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903" name="Freeform 24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904" name="Freeform 25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905" name="Freeform 26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2400" y="432"/>
              <a:ext cx="384" cy="677"/>
              <a:chOff x="2112" y="223"/>
              <a:chExt cx="593" cy="917"/>
            </a:xfrm>
          </p:grpSpPr>
          <p:sp>
            <p:nvSpPr>
              <p:cNvPr id="37898" name="Freeform 28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899" name="Freeform 29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900" name="Freeform 30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901" name="Freeform 31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reeform 2"/>
          <p:cNvSpPr>
            <a:spLocks/>
          </p:cNvSpPr>
          <p:nvPr/>
        </p:nvSpPr>
        <p:spPr bwMode="white">
          <a:xfrm>
            <a:off x="990600" y="16954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591300" y="4745038"/>
            <a:ext cx="1450975" cy="1008062"/>
            <a:chOff x="4152" y="2989"/>
            <a:chExt cx="914" cy="635"/>
          </a:xfrm>
        </p:grpSpPr>
        <p:sp>
          <p:nvSpPr>
            <p:cNvPr id="38944" name="Freeform 4"/>
            <p:cNvSpPr>
              <a:spLocks/>
            </p:cNvSpPr>
            <p:nvPr/>
          </p:nvSpPr>
          <p:spPr bwMode="white">
            <a:xfrm>
              <a:off x="4152" y="3042"/>
              <a:ext cx="914" cy="570"/>
            </a:xfrm>
            <a:custGeom>
              <a:avLst/>
              <a:gdLst>
                <a:gd name="T0" fmla="*/ 36 w 914"/>
                <a:gd name="T1" fmla="*/ 570 h 570"/>
                <a:gd name="T2" fmla="*/ 24 w 914"/>
                <a:gd name="T3" fmla="*/ 426 h 570"/>
                <a:gd name="T4" fmla="*/ 0 w 914"/>
                <a:gd name="T5" fmla="*/ 258 h 570"/>
                <a:gd name="T6" fmla="*/ 612 w 914"/>
                <a:gd name="T7" fmla="*/ 174 h 570"/>
                <a:gd name="T8" fmla="*/ 648 w 914"/>
                <a:gd name="T9" fmla="*/ 294 h 570"/>
                <a:gd name="T10" fmla="*/ 660 w 914"/>
                <a:gd name="T11" fmla="*/ 330 h 570"/>
                <a:gd name="T12" fmla="*/ 672 w 914"/>
                <a:gd name="T13" fmla="*/ 366 h 570"/>
                <a:gd name="T14" fmla="*/ 756 w 914"/>
                <a:gd name="T15" fmla="*/ 354 h 570"/>
                <a:gd name="T16" fmla="*/ 828 w 914"/>
                <a:gd name="T17" fmla="*/ 342 h 570"/>
                <a:gd name="T18" fmla="*/ 852 w 914"/>
                <a:gd name="T19" fmla="*/ 378 h 570"/>
                <a:gd name="T20" fmla="*/ 912 w 914"/>
                <a:gd name="T21" fmla="*/ 558 h 570"/>
                <a:gd name="T22" fmla="*/ 900 w 914"/>
                <a:gd name="T23" fmla="*/ 570 h 5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14"/>
                <a:gd name="T37" fmla="*/ 0 h 570"/>
                <a:gd name="T38" fmla="*/ 914 w 914"/>
                <a:gd name="T39" fmla="*/ 570 h 5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14" h="570">
                  <a:moveTo>
                    <a:pt x="36" y="570"/>
                  </a:moveTo>
                  <a:cubicBezTo>
                    <a:pt x="32" y="522"/>
                    <a:pt x="30" y="474"/>
                    <a:pt x="24" y="426"/>
                  </a:cubicBezTo>
                  <a:cubicBezTo>
                    <a:pt x="18" y="370"/>
                    <a:pt x="0" y="258"/>
                    <a:pt x="0" y="258"/>
                  </a:cubicBezTo>
                  <a:cubicBezTo>
                    <a:pt x="43" y="0"/>
                    <a:pt x="349" y="168"/>
                    <a:pt x="612" y="174"/>
                  </a:cubicBezTo>
                  <a:cubicBezTo>
                    <a:pt x="630" y="247"/>
                    <a:pt x="619" y="206"/>
                    <a:pt x="648" y="294"/>
                  </a:cubicBezTo>
                  <a:cubicBezTo>
                    <a:pt x="652" y="306"/>
                    <a:pt x="656" y="318"/>
                    <a:pt x="660" y="330"/>
                  </a:cubicBezTo>
                  <a:cubicBezTo>
                    <a:pt x="664" y="342"/>
                    <a:pt x="672" y="366"/>
                    <a:pt x="672" y="366"/>
                  </a:cubicBezTo>
                  <a:cubicBezTo>
                    <a:pt x="700" y="362"/>
                    <a:pt x="728" y="358"/>
                    <a:pt x="756" y="354"/>
                  </a:cubicBezTo>
                  <a:cubicBezTo>
                    <a:pt x="780" y="350"/>
                    <a:pt x="804" y="336"/>
                    <a:pt x="828" y="342"/>
                  </a:cubicBezTo>
                  <a:cubicBezTo>
                    <a:pt x="842" y="345"/>
                    <a:pt x="846" y="365"/>
                    <a:pt x="852" y="378"/>
                  </a:cubicBezTo>
                  <a:cubicBezTo>
                    <a:pt x="877" y="434"/>
                    <a:pt x="892" y="499"/>
                    <a:pt x="912" y="558"/>
                  </a:cubicBezTo>
                  <a:cubicBezTo>
                    <a:pt x="914" y="563"/>
                    <a:pt x="904" y="566"/>
                    <a:pt x="900" y="57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45" name="Freeform 5"/>
            <p:cNvSpPr>
              <a:spLocks/>
            </p:cNvSpPr>
            <p:nvPr/>
          </p:nvSpPr>
          <p:spPr bwMode="white">
            <a:xfrm>
              <a:off x="4404" y="2989"/>
              <a:ext cx="148" cy="179"/>
            </a:xfrm>
            <a:custGeom>
              <a:avLst/>
              <a:gdLst>
                <a:gd name="T0" fmla="*/ 12 w 148"/>
                <a:gd name="T1" fmla="*/ 167 h 179"/>
                <a:gd name="T2" fmla="*/ 24 w 148"/>
                <a:gd name="T3" fmla="*/ 83 h 179"/>
                <a:gd name="T4" fmla="*/ 120 w 148"/>
                <a:gd name="T5" fmla="*/ 179 h 179"/>
                <a:gd name="T6" fmla="*/ 0 60000 65536"/>
                <a:gd name="T7" fmla="*/ 0 60000 65536"/>
                <a:gd name="T8" fmla="*/ 0 60000 65536"/>
                <a:gd name="T9" fmla="*/ 0 w 148"/>
                <a:gd name="T10" fmla="*/ 0 h 179"/>
                <a:gd name="T11" fmla="*/ 148 w 148"/>
                <a:gd name="T12" fmla="*/ 179 h 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79">
                  <a:moveTo>
                    <a:pt x="12" y="167"/>
                  </a:moveTo>
                  <a:cubicBezTo>
                    <a:pt x="16" y="139"/>
                    <a:pt x="0" y="99"/>
                    <a:pt x="24" y="83"/>
                  </a:cubicBezTo>
                  <a:cubicBezTo>
                    <a:pt x="148" y="0"/>
                    <a:pt x="120" y="148"/>
                    <a:pt x="120" y="179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46" name="Freeform 6"/>
            <p:cNvSpPr>
              <a:spLocks/>
            </p:cNvSpPr>
            <p:nvPr/>
          </p:nvSpPr>
          <p:spPr bwMode="white">
            <a:xfrm>
              <a:off x="4332" y="3492"/>
              <a:ext cx="192" cy="132"/>
            </a:xfrm>
            <a:custGeom>
              <a:avLst/>
              <a:gdLst>
                <a:gd name="T0" fmla="*/ 0 w 192"/>
                <a:gd name="T1" fmla="*/ 120 h 132"/>
                <a:gd name="T2" fmla="*/ 96 w 192"/>
                <a:gd name="T3" fmla="*/ 0 h 132"/>
                <a:gd name="T4" fmla="*/ 132 w 192"/>
                <a:gd name="T5" fmla="*/ 12 h 132"/>
                <a:gd name="T6" fmla="*/ 192 w 192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32"/>
                <a:gd name="T14" fmla="*/ 192 w 192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32">
                  <a:moveTo>
                    <a:pt x="0" y="120"/>
                  </a:moveTo>
                  <a:cubicBezTo>
                    <a:pt x="19" y="62"/>
                    <a:pt x="38" y="19"/>
                    <a:pt x="96" y="0"/>
                  </a:cubicBezTo>
                  <a:cubicBezTo>
                    <a:pt x="108" y="4"/>
                    <a:pt x="122" y="4"/>
                    <a:pt x="132" y="12"/>
                  </a:cubicBezTo>
                  <a:cubicBezTo>
                    <a:pt x="170" y="43"/>
                    <a:pt x="159" y="99"/>
                    <a:pt x="192" y="132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47" name="Freeform 7"/>
            <p:cNvSpPr>
              <a:spLocks/>
            </p:cNvSpPr>
            <p:nvPr/>
          </p:nvSpPr>
          <p:spPr bwMode="white">
            <a:xfrm>
              <a:off x="4656" y="3468"/>
              <a:ext cx="192" cy="132"/>
            </a:xfrm>
            <a:custGeom>
              <a:avLst/>
              <a:gdLst>
                <a:gd name="T0" fmla="*/ 0 w 192"/>
                <a:gd name="T1" fmla="*/ 120 h 132"/>
                <a:gd name="T2" fmla="*/ 96 w 192"/>
                <a:gd name="T3" fmla="*/ 0 h 132"/>
                <a:gd name="T4" fmla="*/ 132 w 192"/>
                <a:gd name="T5" fmla="*/ 12 h 132"/>
                <a:gd name="T6" fmla="*/ 192 w 192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32"/>
                <a:gd name="T14" fmla="*/ 192 w 192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32">
                  <a:moveTo>
                    <a:pt x="0" y="120"/>
                  </a:moveTo>
                  <a:cubicBezTo>
                    <a:pt x="19" y="62"/>
                    <a:pt x="38" y="19"/>
                    <a:pt x="96" y="0"/>
                  </a:cubicBezTo>
                  <a:cubicBezTo>
                    <a:pt x="108" y="4"/>
                    <a:pt x="122" y="4"/>
                    <a:pt x="132" y="12"/>
                  </a:cubicBezTo>
                  <a:cubicBezTo>
                    <a:pt x="170" y="43"/>
                    <a:pt x="159" y="99"/>
                    <a:pt x="192" y="132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115050" y="3829050"/>
            <a:ext cx="1676400" cy="39688"/>
            <a:chOff x="3852" y="2412"/>
            <a:chExt cx="1056" cy="25"/>
          </a:xfrm>
        </p:grpSpPr>
        <p:sp>
          <p:nvSpPr>
            <p:cNvPr id="38941" name="Freeform 9"/>
            <p:cNvSpPr>
              <a:spLocks/>
            </p:cNvSpPr>
            <p:nvPr/>
          </p:nvSpPr>
          <p:spPr bwMode="white">
            <a:xfrm>
              <a:off x="3852" y="2412"/>
              <a:ext cx="276" cy="12"/>
            </a:xfrm>
            <a:custGeom>
              <a:avLst/>
              <a:gdLst>
                <a:gd name="T0" fmla="*/ 0 w 276"/>
                <a:gd name="T1" fmla="*/ 0 h 12"/>
                <a:gd name="T2" fmla="*/ 276 w 276"/>
                <a:gd name="T3" fmla="*/ 12 h 12"/>
                <a:gd name="T4" fmla="*/ 0 60000 65536"/>
                <a:gd name="T5" fmla="*/ 0 60000 65536"/>
                <a:gd name="T6" fmla="*/ 0 w 276"/>
                <a:gd name="T7" fmla="*/ 0 h 12"/>
                <a:gd name="T8" fmla="*/ 276 w 276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12">
                  <a:moveTo>
                    <a:pt x="0" y="0"/>
                  </a:moveTo>
                  <a:cubicBezTo>
                    <a:pt x="92" y="4"/>
                    <a:pt x="276" y="12"/>
                    <a:pt x="276" y="12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42" name="Freeform 10"/>
            <p:cNvSpPr>
              <a:spLocks/>
            </p:cNvSpPr>
            <p:nvPr/>
          </p:nvSpPr>
          <p:spPr bwMode="white">
            <a:xfrm>
              <a:off x="4260" y="2424"/>
              <a:ext cx="264" cy="1"/>
            </a:xfrm>
            <a:custGeom>
              <a:avLst/>
              <a:gdLst>
                <a:gd name="T0" fmla="*/ 0 w 264"/>
                <a:gd name="T1" fmla="*/ 0 h 1"/>
                <a:gd name="T2" fmla="*/ 264 w 264"/>
                <a:gd name="T3" fmla="*/ 0 h 1"/>
                <a:gd name="T4" fmla="*/ 0 60000 65536"/>
                <a:gd name="T5" fmla="*/ 0 60000 65536"/>
                <a:gd name="T6" fmla="*/ 0 w 264"/>
                <a:gd name="T7" fmla="*/ 0 h 1"/>
                <a:gd name="T8" fmla="*/ 264 w 2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1">
                  <a:moveTo>
                    <a:pt x="0" y="0"/>
                  </a:moveTo>
                  <a:cubicBezTo>
                    <a:pt x="88" y="0"/>
                    <a:pt x="176" y="0"/>
                    <a:pt x="264" y="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43" name="Freeform 11"/>
            <p:cNvSpPr>
              <a:spLocks/>
            </p:cNvSpPr>
            <p:nvPr/>
          </p:nvSpPr>
          <p:spPr bwMode="white">
            <a:xfrm>
              <a:off x="4656" y="2436"/>
              <a:ext cx="252" cy="1"/>
            </a:xfrm>
            <a:custGeom>
              <a:avLst/>
              <a:gdLst>
                <a:gd name="T0" fmla="*/ 0 w 252"/>
                <a:gd name="T1" fmla="*/ 0 h 1"/>
                <a:gd name="T2" fmla="*/ 252 w 252"/>
                <a:gd name="T3" fmla="*/ 0 h 1"/>
                <a:gd name="T4" fmla="*/ 0 60000 65536"/>
                <a:gd name="T5" fmla="*/ 0 60000 65536"/>
                <a:gd name="T6" fmla="*/ 0 w 252"/>
                <a:gd name="T7" fmla="*/ 0 h 1"/>
                <a:gd name="T8" fmla="*/ 252 w 25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">
                  <a:moveTo>
                    <a:pt x="0" y="0"/>
                  </a:moveTo>
                  <a:cubicBezTo>
                    <a:pt x="84" y="0"/>
                    <a:pt x="168" y="0"/>
                    <a:pt x="252" y="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867400" y="609600"/>
            <a:ext cx="457200" cy="1143000"/>
            <a:chOff x="3696" y="384"/>
            <a:chExt cx="288" cy="720"/>
          </a:xfrm>
        </p:grpSpPr>
        <p:sp>
          <p:nvSpPr>
            <p:cNvPr id="38938" name="Line 13"/>
            <p:cNvSpPr>
              <a:spLocks noChangeShapeType="1"/>
            </p:cNvSpPr>
            <p:nvPr/>
          </p:nvSpPr>
          <p:spPr bwMode="white">
            <a:xfrm flipH="1" flipV="1">
              <a:off x="3840" y="480"/>
              <a:ext cx="48" cy="624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39" name="Line 14"/>
            <p:cNvSpPr>
              <a:spLocks noChangeShapeType="1"/>
            </p:cNvSpPr>
            <p:nvPr/>
          </p:nvSpPr>
          <p:spPr bwMode="white">
            <a:xfrm flipV="1">
              <a:off x="3888" y="384"/>
              <a:ext cx="96" cy="72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40" name="Line 15"/>
            <p:cNvSpPr>
              <a:spLocks noChangeShapeType="1"/>
            </p:cNvSpPr>
            <p:nvPr/>
          </p:nvSpPr>
          <p:spPr bwMode="white">
            <a:xfrm flipH="1" flipV="1">
              <a:off x="3696" y="480"/>
              <a:ext cx="96" cy="624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219200" y="685800"/>
            <a:ext cx="1524000" cy="1074738"/>
            <a:chOff x="2400" y="432"/>
            <a:chExt cx="960" cy="677"/>
          </a:xfrm>
        </p:grpSpPr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2976" y="432"/>
              <a:ext cx="384" cy="677"/>
              <a:chOff x="2112" y="223"/>
              <a:chExt cx="593" cy="917"/>
            </a:xfrm>
          </p:grpSpPr>
          <p:sp>
            <p:nvSpPr>
              <p:cNvPr id="38934" name="Freeform 18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935" name="Freeform 19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936" name="Freeform 20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937" name="Freeform 21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2688" y="432"/>
              <a:ext cx="384" cy="677"/>
              <a:chOff x="2112" y="223"/>
              <a:chExt cx="593" cy="917"/>
            </a:xfrm>
          </p:grpSpPr>
          <p:sp>
            <p:nvSpPr>
              <p:cNvPr id="38930" name="Freeform 23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931" name="Freeform 24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932" name="Freeform 25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933" name="Freeform 26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2400" y="432"/>
              <a:ext cx="384" cy="677"/>
              <a:chOff x="2112" y="223"/>
              <a:chExt cx="593" cy="917"/>
            </a:xfrm>
          </p:grpSpPr>
          <p:sp>
            <p:nvSpPr>
              <p:cNvPr id="38926" name="Freeform 28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927" name="Freeform 29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928" name="Freeform 30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929" name="Freeform 31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38919" name="Text Box 32"/>
          <p:cNvSpPr txBox="1">
            <a:spLocks noChangeArrowheads="1"/>
          </p:cNvSpPr>
          <p:nvPr/>
        </p:nvSpPr>
        <p:spPr bwMode="white">
          <a:xfrm>
            <a:off x="6019800" y="58674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Medical care and tertiary prevention</a:t>
            </a:r>
          </a:p>
        </p:txBody>
      </p:sp>
      <p:sp>
        <p:nvSpPr>
          <p:cNvPr id="38920" name="Text Box 33"/>
          <p:cNvSpPr txBox="1">
            <a:spLocks noChangeArrowheads="1"/>
          </p:cNvSpPr>
          <p:nvPr/>
        </p:nvSpPr>
        <p:spPr bwMode="white">
          <a:xfrm>
            <a:off x="6096000" y="3870325"/>
            <a:ext cx="281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Safety net programs and secondary prevention</a:t>
            </a:r>
          </a:p>
        </p:txBody>
      </p:sp>
      <p:sp>
        <p:nvSpPr>
          <p:cNvPr id="38921" name="Text Box 34"/>
          <p:cNvSpPr txBox="1">
            <a:spLocks noChangeArrowheads="1"/>
          </p:cNvSpPr>
          <p:nvPr/>
        </p:nvSpPr>
        <p:spPr bwMode="white">
          <a:xfrm>
            <a:off x="6096000" y="20574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Primary prevention</a:t>
            </a:r>
          </a:p>
        </p:txBody>
      </p:sp>
      <p:sp>
        <p:nvSpPr>
          <p:cNvPr id="38922" name="Text Box 35"/>
          <p:cNvSpPr txBox="1">
            <a:spLocks noChangeArrowheads="1"/>
          </p:cNvSpPr>
          <p:nvPr/>
        </p:nvSpPr>
        <p:spPr bwMode="white">
          <a:xfrm>
            <a:off x="914400" y="2057400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Addressing the</a:t>
            </a:r>
          </a:p>
          <a:p>
            <a:pPr eaLnBrk="0" hangingPunct="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social determinants of health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how do disparities arise?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Differences in the quality of care received within the health care system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Differences in access to health care, including preventive and curative services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Differences in life opportunities, exposures, and stresses that result in differences in underlying health status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177800"/>
            <a:ext cx="7353300" cy="5232400"/>
            <a:chOff x="624" y="384"/>
            <a:chExt cx="4632" cy="3296"/>
          </a:xfrm>
        </p:grpSpPr>
        <p:sp>
          <p:nvSpPr>
            <p:cNvPr id="40979" name="Freeform 3"/>
            <p:cNvSpPr>
              <a:spLocks/>
            </p:cNvSpPr>
            <p:nvPr/>
          </p:nvSpPr>
          <p:spPr bwMode="white">
            <a:xfrm>
              <a:off x="624" y="1068"/>
              <a:ext cx="4632" cy="2612"/>
            </a:xfrm>
            <a:custGeom>
              <a:avLst/>
              <a:gdLst>
                <a:gd name="T0" fmla="*/ 0 w 4632"/>
                <a:gd name="T1" fmla="*/ 108 h 2612"/>
                <a:gd name="T2" fmla="*/ 1260 w 4632"/>
                <a:gd name="T3" fmla="*/ 72 h 2612"/>
                <a:gd name="T4" fmla="*/ 2016 w 4632"/>
                <a:gd name="T5" fmla="*/ 0 h 2612"/>
                <a:gd name="T6" fmla="*/ 3240 w 4632"/>
                <a:gd name="T7" fmla="*/ 72 h 2612"/>
                <a:gd name="T8" fmla="*/ 3228 w 4632"/>
                <a:gd name="T9" fmla="*/ 108 h 2612"/>
                <a:gd name="T10" fmla="*/ 3204 w 4632"/>
                <a:gd name="T11" fmla="*/ 144 h 2612"/>
                <a:gd name="T12" fmla="*/ 3192 w 4632"/>
                <a:gd name="T13" fmla="*/ 192 h 2612"/>
                <a:gd name="T14" fmla="*/ 3144 w 4632"/>
                <a:gd name="T15" fmla="*/ 300 h 2612"/>
                <a:gd name="T16" fmla="*/ 3156 w 4632"/>
                <a:gd name="T17" fmla="*/ 1092 h 2612"/>
                <a:gd name="T18" fmla="*/ 3180 w 4632"/>
                <a:gd name="T19" fmla="*/ 1368 h 2612"/>
                <a:gd name="T20" fmla="*/ 3144 w 4632"/>
                <a:gd name="T21" fmla="*/ 1980 h 2612"/>
                <a:gd name="T22" fmla="*/ 3132 w 4632"/>
                <a:gd name="T23" fmla="*/ 2424 h 2612"/>
                <a:gd name="T24" fmla="*/ 3096 w 4632"/>
                <a:gd name="T25" fmla="*/ 2544 h 2612"/>
                <a:gd name="T26" fmla="*/ 3252 w 4632"/>
                <a:gd name="T27" fmla="*/ 2592 h 2612"/>
                <a:gd name="T28" fmla="*/ 3696 w 4632"/>
                <a:gd name="T29" fmla="*/ 2580 h 2612"/>
                <a:gd name="T30" fmla="*/ 4632 w 4632"/>
                <a:gd name="T31" fmla="*/ 2568 h 26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32"/>
                <a:gd name="T49" fmla="*/ 0 h 2612"/>
                <a:gd name="T50" fmla="*/ 4632 w 4632"/>
                <a:gd name="T51" fmla="*/ 2612 h 26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32" h="2612">
                  <a:moveTo>
                    <a:pt x="0" y="108"/>
                  </a:moveTo>
                  <a:cubicBezTo>
                    <a:pt x="430" y="83"/>
                    <a:pt x="804" y="78"/>
                    <a:pt x="1260" y="72"/>
                  </a:cubicBezTo>
                  <a:cubicBezTo>
                    <a:pt x="1512" y="54"/>
                    <a:pt x="1763" y="19"/>
                    <a:pt x="2016" y="0"/>
                  </a:cubicBezTo>
                  <a:cubicBezTo>
                    <a:pt x="2427" y="11"/>
                    <a:pt x="2830" y="55"/>
                    <a:pt x="3240" y="72"/>
                  </a:cubicBezTo>
                  <a:cubicBezTo>
                    <a:pt x="3236" y="84"/>
                    <a:pt x="3234" y="97"/>
                    <a:pt x="3228" y="108"/>
                  </a:cubicBezTo>
                  <a:cubicBezTo>
                    <a:pt x="3222" y="121"/>
                    <a:pt x="3210" y="131"/>
                    <a:pt x="3204" y="144"/>
                  </a:cubicBezTo>
                  <a:cubicBezTo>
                    <a:pt x="3198" y="159"/>
                    <a:pt x="3198" y="177"/>
                    <a:pt x="3192" y="192"/>
                  </a:cubicBezTo>
                  <a:cubicBezTo>
                    <a:pt x="3178" y="229"/>
                    <a:pt x="3159" y="263"/>
                    <a:pt x="3144" y="300"/>
                  </a:cubicBezTo>
                  <a:cubicBezTo>
                    <a:pt x="3114" y="509"/>
                    <a:pt x="3150" y="953"/>
                    <a:pt x="3156" y="1092"/>
                  </a:cubicBezTo>
                  <a:cubicBezTo>
                    <a:pt x="3160" y="1184"/>
                    <a:pt x="3180" y="1368"/>
                    <a:pt x="3180" y="1368"/>
                  </a:cubicBezTo>
                  <a:cubicBezTo>
                    <a:pt x="3174" y="1580"/>
                    <a:pt x="3178" y="1775"/>
                    <a:pt x="3144" y="1980"/>
                  </a:cubicBezTo>
                  <a:cubicBezTo>
                    <a:pt x="3140" y="2128"/>
                    <a:pt x="3139" y="2276"/>
                    <a:pt x="3132" y="2424"/>
                  </a:cubicBezTo>
                  <a:cubicBezTo>
                    <a:pt x="3130" y="2466"/>
                    <a:pt x="3096" y="2544"/>
                    <a:pt x="3096" y="2544"/>
                  </a:cubicBezTo>
                  <a:cubicBezTo>
                    <a:pt x="3142" y="2612"/>
                    <a:pt x="3115" y="2592"/>
                    <a:pt x="3252" y="2592"/>
                  </a:cubicBezTo>
                  <a:cubicBezTo>
                    <a:pt x="3400" y="2592"/>
                    <a:pt x="3548" y="2584"/>
                    <a:pt x="3696" y="2580"/>
                  </a:cubicBezTo>
                  <a:cubicBezTo>
                    <a:pt x="4144" y="2554"/>
                    <a:pt x="3832" y="2568"/>
                    <a:pt x="4632" y="2568"/>
                  </a:cubicBezTo>
                </a:path>
              </a:pathLst>
            </a:custGeom>
            <a:noFill/>
            <a:ln w="1016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152" y="2989"/>
              <a:ext cx="914" cy="635"/>
              <a:chOff x="4152" y="2989"/>
              <a:chExt cx="914" cy="635"/>
            </a:xfrm>
          </p:grpSpPr>
          <p:sp>
            <p:nvSpPr>
              <p:cNvPr id="41005" name="Freeform 5"/>
              <p:cNvSpPr>
                <a:spLocks/>
              </p:cNvSpPr>
              <p:nvPr/>
            </p:nvSpPr>
            <p:spPr bwMode="white">
              <a:xfrm>
                <a:off x="4152" y="3042"/>
                <a:ext cx="914" cy="570"/>
              </a:xfrm>
              <a:custGeom>
                <a:avLst/>
                <a:gdLst>
                  <a:gd name="T0" fmla="*/ 36 w 914"/>
                  <a:gd name="T1" fmla="*/ 570 h 570"/>
                  <a:gd name="T2" fmla="*/ 24 w 914"/>
                  <a:gd name="T3" fmla="*/ 426 h 570"/>
                  <a:gd name="T4" fmla="*/ 0 w 914"/>
                  <a:gd name="T5" fmla="*/ 258 h 570"/>
                  <a:gd name="T6" fmla="*/ 612 w 914"/>
                  <a:gd name="T7" fmla="*/ 174 h 570"/>
                  <a:gd name="T8" fmla="*/ 648 w 914"/>
                  <a:gd name="T9" fmla="*/ 294 h 570"/>
                  <a:gd name="T10" fmla="*/ 660 w 914"/>
                  <a:gd name="T11" fmla="*/ 330 h 570"/>
                  <a:gd name="T12" fmla="*/ 672 w 914"/>
                  <a:gd name="T13" fmla="*/ 366 h 570"/>
                  <a:gd name="T14" fmla="*/ 756 w 914"/>
                  <a:gd name="T15" fmla="*/ 354 h 570"/>
                  <a:gd name="T16" fmla="*/ 828 w 914"/>
                  <a:gd name="T17" fmla="*/ 342 h 570"/>
                  <a:gd name="T18" fmla="*/ 852 w 914"/>
                  <a:gd name="T19" fmla="*/ 378 h 570"/>
                  <a:gd name="T20" fmla="*/ 912 w 914"/>
                  <a:gd name="T21" fmla="*/ 558 h 570"/>
                  <a:gd name="T22" fmla="*/ 900 w 914"/>
                  <a:gd name="T23" fmla="*/ 570 h 5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14"/>
                  <a:gd name="T37" fmla="*/ 0 h 570"/>
                  <a:gd name="T38" fmla="*/ 914 w 914"/>
                  <a:gd name="T39" fmla="*/ 570 h 5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14" h="570">
                    <a:moveTo>
                      <a:pt x="36" y="570"/>
                    </a:moveTo>
                    <a:cubicBezTo>
                      <a:pt x="32" y="522"/>
                      <a:pt x="30" y="474"/>
                      <a:pt x="24" y="426"/>
                    </a:cubicBezTo>
                    <a:cubicBezTo>
                      <a:pt x="18" y="370"/>
                      <a:pt x="0" y="258"/>
                      <a:pt x="0" y="258"/>
                    </a:cubicBezTo>
                    <a:cubicBezTo>
                      <a:pt x="43" y="0"/>
                      <a:pt x="349" y="168"/>
                      <a:pt x="612" y="174"/>
                    </a:cubicBezTo>
                    <a:cubicBezTo>
                      <a:pt x="630" y="247"/>
                      <a:pt x="619" y="206"/>
                      <a:pt x="648" y="294"/>
                    </a:cubicBezTo>
                    <a:cubicBezTo>
                      <a:pt x="652" y="306"/>
                      <a:pt x="656" y="318"/>
                      <a:pt x="660" y="330"/>
                    </a:cubicBezTo>
                    <a:cubicBezTo>
                      <a:pt x="664" y="342"/>
                      <a:pt x="672" y="366"/>
                      <a:pt x="672" y="366"/>
                    </a:cubicBezTo>
                    <a:cubicBezTo>
                      <a:pt x="700" y="362"/>
                      <a:pt x="728" y="358"/>
                      <a:pt x="756" y="354"/>
                    </a:cubicBezTo>
                    <a:cubicBezTo>
                      <a:pt x="780" y="350"/>
                      <a:pt x="804" y="336"/>
                      <a:pt x="828" y="342"/>
                    </a:cubicBezTo>
                    <a:cubicBezTo>
                      <a:pt x="842" y="345"/>
                      <a:pt x="846" y="365"/>
                      <a:pt x="852" y="378"/>
                    </a:cubicBezTo>
                    <a:cubicBezTo>
                      <a:pt x="877" y="434"/>
                      <a:pt x="892" y="499"/>
                      <a:pt x="912" y="558"/>
                    </a:cubicBezTo>
                    <a:cubicBezTo>
                      <a:pt x="914" y="563"/>
                      <a:pt x="904" y="566"/>
                      <a:pt x="900" y="570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006" name="Freeform 6"/>
              <p:cNvSpPr>
                <a:spLocks/>
              </p:cNvSpPr>
              <p:nvPr/>
            </p:nvSpPr>
            <p:spPr bwMode="white">
              <a:xfrm>
                <a:off x="4404" y="2989"/>
                <a:ext cx="148" cy="179"/>
              </a:xfrm>
              <a:custGeom>
                <a:avLst/>
                <a:gdLst>
                  <a:gd name="T0" fmla="*/ 12 w 148"/>
                  <a:gd name="T1" fmla="*/ 167 h 179"/>
                  <a:gd name="T2" fmla="*/ 24 w 148"/>
                  <a:gd name="T3" fmla="*/ 83 h 179"/>
                  <a:gd name="T4" fmla="*/ 120 w 148"/>
                  <a:gd name="T5" fmla="*/ 179 h 179"/>
                  <a:gd name="T6" fmla="*/ 0 60000 65536"/>
                  <a:gd name="T7" fmla="*/ 0 60000 65536"/>
                  <a:gd name="T8" fmla="*/ 0 60000 65536"/>
                  <a:gd name="T9" fmla="*/ 0 w 148"/>
                  <a:gd name="T10" fmla="*/ 0 h 179"/>
                  <a:gd name="T11" fmla="*/ 148 w 148"/>
                  <a:gd name="T12" fmla="*/ 179 h 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" h="179">
                    <a:moveTo>
                      <a:pt x="12" y="167"/>
                    </a:moveTo>
                    <a:cubicBezTo>
                      <a:pt x="16" y="139"/>
                      <a:pt x="0" y="99"/>
                      <a:pt x="24" y="83"/>
                    </a:cubicBezTo>
                    <a:cubicBezTo>
                      <a:pt x="148" y="0"/>
                      <a:pt x="120" y="148"/>
                      <a:pt x="120" y="179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007" name="Freeform 7"/>
              <p:cNvSpPr>
                <a:spLocks/>
              </p:cNvSpPr>
              <p:nvPr/>
            </p:nvSpPr>
            <p:spPr bwMode="white">
              <a:xfrm>
                <a:off x="4332" y="3492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008" name="Freeform 8"/>
              <p:cNvSpPr>
                <a:spLocks/>
              </p:cNvSpPr>
              <p:nvPr/>
            </p:nvSpPr>
            <p:spPr bwMode="white">
              <a:xfrm>
                <a:off x="4656" y="3468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852" y="2412"/>
              <a:ext cx="1056" cy="25"/>
              <a:chOff x="3852" y="2412"/>
              <a:chExt cx="1056" cy="25"/>
            </a:xfrm>
          </p:grpSpPr>
          <p:sp>
            <p:nvSpPr>
              <p:cNvPr id="41002" name="Freeform 10"/>
              <p:cNvSpPr>
                <a:spLocks/>
              </p:cNvSpPr>
              <p:nvPr/>
            </p:nvSpPr>
            <p:spPr bwMode="white">
              <a:xfrm>
                <a:off x="3852" y="2412"/>
                <a:ext cx="276" cy="12"/>
              </a:xfrm>
              <a:custGeom>
                <a:avLst/>
                <a:gdLst>
                  <a:gd name="T0" fmla="*/ 0 w 276"/>
                  <a:gd name="T1" fmla="*/ 0 h 12"/>
                  <a:gd name="T2" fmla="*/ 276 w 276"/>
                  <a:gd name="T3" fmla="*/ 12 h 12"/>
                  <a:gd name="T4" fmla="*/ 0 60000 65536"/>
                  <a:gd name="T5" fmla="*/ 0 60000 65536"/>
                  <a:gd name="T6" fmla="*/ 0 w 276"/>
                  <a:gd name="T7" fmla="*/ 0 h 12"/>
                  <a:gd name="T8" fmla="*/ 276 w 276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" h="12">
                    <a:moveTo>
                      <a:pt x="0" y="0"/>
                    </a:moveTo>
                    <a:cubicBezTo>
                      <a:pt x="92" y="4"/>
                      <a:pt x="276" y="12"/>
                      <a:pt x="276" y="12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003" name="Freeform 11"/>
              <p:cNvSpPr>
                <a:spLocks/>
              </p:cNvSpPr>
              <p:nvPr/>
            </p:nvSpPr>
            <p:spPr bwMode="white">
              <a:xfrm>
                <a:off x="4260" y="2424"/>
                <a:ext cx="264" cy="1"/>
              </a:xfrm>
              <a:custGeom>
                <a:avLst/>
                <a:gdLst>
                  <a:gd name="T0" fmla="*/ 0 w 264"/>
                  <a:gd name="T1" fmla="*/ 0 h 1"/>
                  <a:gd name="T2" fmla="*/ 264 w 264"/>
                  <a:gd name="T3" fmla="*/ 0 h 1"/>
                  <a:gd name="T4" fmla="*/ 0 60000 65536"/>
                  <a:gd name="T5" fmla="*/ 0 60000 65536"/>
                  <a:gd name="T6" fmla="*/ 0 w 264"/>
                  <a:gd name="T7" fmla="*/ 0 h 1"/>
                  <a:gd name="T8" fmla="*/ 264 w 26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4" h="1">
                    <a:moveTo>
                      <a:pt x="0" y="0"/>
                    </a:moveTo>
                    <a:cubicBezTo>
                      <a:pt x="88" y="0"/>
                      <a:pt x="176" y="0"/>
                      <a:pt x="264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004" name="Freeform 12"/>
              <p:cNvSpPr>
                <a:spLocks/>
              </p:cNvSpPr>
              <p:nvPr/>
            </p:nvSpPr>
            <p:spPr bwMode="white">
              <a:xfrm>
                <a:off x="4656" y="2436"/>
                <a:ext cx="252" cy="1"/>
              </a:xfrm>
              <a:custGeom>
                <a:avLst/>
                <a:gdLst>
                  <a:gd name="T0" fmla="*/ 0 w 252"/>
                  <a:gd name="T1" fmla="*/ 0 h 1"/>
                  <a:gd name="T2" fmla="*/ 252 w 252"/>
                  <a:gd name="T3" fmla="*/ 0 h 1"/>
                  <a:gd name="T4" fmla="*/ 0 60000 65536"/>
                  <a:gd name="T5" fmla="*/ 0 60000 65536"/>
                  <a:gd name="T6" fmla="*/ 0 w 252"/>
                  <a:gd name="T7" fmla="*/ 0 h 1"/>
                  <a:gd name="T8" fmla="*/ 252 w 25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2" h="1">
                    <a:moveTo>
                      <a:pt x="0" y="0"/>
                    </a:moveTo>
                    <a:cubicBezTo>
                      <a:pt x="84" y="0"/>
                      <a:pt x="168" y="0"/>
                      <a:pt x="252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696" y="384"/>
              <a:ext cx="288" cy="720"/>
              <a:chOff x="3696" y="384"/>
              <a:chExt cx="288" cy="720"/>
            </a:xfrm>
          </p:grpSpPr>
          <p:sp>
            <p:nvSpPr>
              <p:cNvPr id="40999" name="Line 14"/>
              <p:cNvSpPr>
                <a:spLocks noChangeShapeType="1"/>
              </p:cNvSpPr>
              <p:nvPr/>
            </p:nvSpPr>
            <p:spPr bwMode="white">
              <a:xfrm flipH="1" flipV="1">
                <a:off x="3840" y="480"/>
                <a:ext cx="48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000" name="Line 15"/>
              <p:cNvSpPr>
                <a:spLocks noChangeShapeType="1"/>
              </p:cNvSpPr>
              <p:nvPr/>
            </p:nvSpPr>
            <p:spPr bwMode="white">
              <a:xfrm flipV="1">
                <a:off x="3888" y="384"/>
                <a:ext cx="96" cy="720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001" name="Line 16"/>
              <p:cNvSpPr>
                <a:spLocks noChangeShapeType="1"/>
              </p:cNvSpPr>
              <p:nvPr/>
            </p:nvSpPr>
            <p:spPr bwMode="white">
              <a:xfrm flipH="1" flipV="1">
                <a:off x="3696" y="480"/>
                <a:ext cx="96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768" y="432"/>
              <a:ext cx="960" cy="677"/>
              <a:chOff x="2400" y="432"/>
              <a:chExt cx="960" cy="677"/>
            </a:xfrm>
          </p:grpSpPr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2976" y="432"/>
                <a:ext cx="384" cy="677"/>
                <a:chOff x="2112" y="223"/>
                <a:chExt cx="593" cy="917"/>
              </a:xfrm>
            </p:grpSpPr>
            <p:sp>
              <p:nvSpPr>
                <p:cNvPr id="40995" name="Freeform 1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996" name="Freeform 2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997" name="Freeform 2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998" name="Freeform 2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>
                <a:off x="2688" y="432"/>
                <a:ext cx="384" cy="677"/>
                <a:chOff x="2112" y="223"/>
                <a:chExt cx="593" cy="917"/>
              </a:xfrm>
            </p:grpSpPr>
            <p:sp>
              <p:nvSpPr>
                <p:cNvPr id="40991" name="Freeform 24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992" name="Freeform 25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993" name="Freeform 26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994" name="Freeform 27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2400" y="432"/>
                <a:ext cx="384" cy="677"/>
                <a:chOff x="2112" y="223"/>
                <a:chExt cx="593" cy="917"/>
              </a:xfrm>
            </p:grpSpPr>
            <p:sp>
              <p:nvSpPr>
                <p:cNvPr id="40987" name="Freeform 2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988" name="Freeform 3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989" name="Freeform 3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990" name="Freeform 3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1371600" y="296863"/>
            <a:ext cx="1524000" cy="1074737"/>
            <a:chOff x="288" y="928"/>
            <a:chExt cx="960" cy="677"/>
          </a:xfrm>
        </p:grpSpPr>
        <p:grpSp>
          <p:nvGrpSpPr>
            <p:cNvPr id="11" name="Group 34"/>
            <p:cNvGrpSpPr>
              <a:grpSpLocks/>
            </p:cNvGrpSpPr>
            <p:nvPr/>
          </p:nvGrpSpPr>
          <p:grpSpPr bwMode="auto">
            <a:xfrm>
              <a:off x="864" y="928"/>
              <a:ext cx="384" cy="677"/>
              <a:chOff x="2112" y="223"/>
              <a:chExt cx="593" cy="917"/>
            </a:xfrm>
          </p:grpSpPr>
          <p:sp>
            <p:nvSpPr>
              <p:cNvPr id="40975" name="Freeform 35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976" name="Freeform 36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977" name="Freeform 37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978" name="Freeform 38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2" name="Group 39"/>
            <p:cNvGrpSpPr>
              <a:grpSpLocks/>
            </p:cNvGrpSpPr>
            <p:nvPr/>
          </p:nvGrpSpPr>
          <p:grpSpPr bwMode="auto">
            <a:xfrm>
              <a:off x="576" y="928"/>
              <a:ext cx="384" cy="677"/>
              <a:chOff x="2112" y="223"/>
              <a:chExt cx="593" cy="917"/>
            </a:xfrm>
          </p:grpSpPr>
          <p:sp>
            <p:nvSpPr>
              <p:cNvPr id="40971" name="Freeform 40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972" name="Freeform 41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973" name="Freeform 42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974" name="Freeform 43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>
              <a:off x="288" y="928"/>
              <a:ext cx="384" cy="677"/>
              <a:chOff x="2112" y="223"/>
              <a:chExt cx="593" cy="917"/>
            </a:xfrm>
          </p:grpSpPr>
          <p:sp>
            <p:nvSpPr>
              <p:cNvPr id="40967" name="Freeform 45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968" name="Freeform 46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969" name="Freeform 47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970" name="Freeform 48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534400" cy="2895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400" i="1" dirty="0" smtClean="0"/>
              <a:t>Social Determinants</a:t>
            </a:r>
            <a:br>
              <a:rPr lang="en-US" sz="4400" i="1" dirty="0" smtClean="0"/>
            </a:br>
            <a:r>
              <a:rPr lang="en-US" sz="44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of Health Disparities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3200" i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Moving the nation to care</a:t>
            </a:r>
            <a:br>
              <a:rPr lang="en-US" sz="3200" i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</a:br>
            <a:r>
              <a:rPr lang="en-US" sz="3200" i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about social justice</a:t>
            </a:r>
            <a:endParaRPr lang="en-US" sz="32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Office of Surveillance, Epidemiology, and Laboratory Services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Epidemiology and Analysis Program Office</a:t>
            </a:r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white">
          <a:xfrm>
            <a:off x="990600" y="4114800"/>
            <a:ext cx="7162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ts val="2000"/>
              </a:lnSpc>
              <a:spcBef>
                <a:spcPts val="432"/>
              </a:spcBef>
              <a:defRPr/>
            </a:pPr>
            <a:r>
              <a:rPr lang="en-US" kern="0" dirty="0">
                <a:solidFill>
                  <a:srgbClr val="FFFFFF"/>
                </a:solidFill>
              </a:rPr>
              <a:t>The findings and conclusions in this presentation</a:t>
            </a:r>
          </a:p>
          <a:p>
            <a:pPr marL="342900" indent="-342900" algn="ctr" eaLnBrk="0" hangingPunct="0">
              <a:lnSpc>
                <a:spcPts val="2000"/>
              </a:lnSpc>
              <a:spcBef>
                <a:spcPts val="432"/>
              </a:spcBef>
              <a:defRPr/>
            </a:pPr>
            <a:r>
              <a:rPr lang="en-US" kern="0" dirty="0">
                <a:solidFill>
                  <a:srgbClr val="FFFFFF"/>
                </a:solidFill>
              </a:rPr>
              <a:t>are those of the author,</a:t>
            </a:r>
          </a:p>
          <a:p>
            <a:pPr marL="342900" indent="-342900" algn="ctr" eaLnBrk="0" hangingPunct="0">
              <a:lnSpc>
                <a:spcPts val="2000"/>
              </a:lnSpc>
              <a:spcBef>
                <a:spcPts val="432"/>
              </a:spcBef>
              <a:defRPr/>
            </a:pPr>
            <a:endParaRPr lang="en-US" kern="0" dirty="0">
              <a:solidFill>
                <a:srgbClr val="FFFFFF"/>
              </a:solidFill>
            </a:endParaRPr>
          </a:p>
          <a:p>
            <a:pPr marL="342900" indent="-342900" algn="ctr" eaLnBrk="0" hangingPunct="0">
              <a:lnSpc>
                <a:spcPts val="2000"/>
              </a:lnSpc>
              <a:spcBef>
                <a:spcPts val="432"/>
              </a:spcBef>
              <a:defRPr/>
            </a:pPr>
            <a:r>
              <a:rPr lang="en-US" kern="0" dirty="0">
                <a:solidFill>
                  <a:srgbClr val="FFFFFF"/>
                </a:solidFill>
              </a:rPr>
              <a:t>and do not necessarily represent the official position of the</a:t>
            </a:r>
          </a:p>
          <a:p>
            <a:pPr marL="342900" indent="-342900" algn="ctr" eaLnBrk="0" hangingPunct="0">
              <a:lnSpc>
                <a:spcPts val="2000"/>
              </a:lnSpc>
              <a:spcBef>
                <a:spcPts val="432"/>
              </a:spcBef>
              <a:defRPr/>
            </a:pPr>
            <a:r>
              <a:rPr lang="en-US" kern="0" dirty="0">
                <a:solidFill>
                  <a:srgbClr val="FFFFFF"/>
                </a:solidFill>
              </a:rPr>
              <a:t>U.S. Centers for Disease Control and Prevention.</a:t>
            </a:r>
          </a:p>
        </p:txBody>
      </p:sp>
    </p:spTree>
    <p:extLst>
      <p:ext uri="{BB962C8B-B14F-4D97-AF65-F5344CB8AC3E}">
        <p14:creationId xmlns="" xmlns:p14="http://schemas.microsoft.com/office/powerpoint/2010/main" val="3061491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177800"/>
            <a:ext cx="7353300" cy="5232400"/>
            <a:chOff x="624" y="384"/>
            <a:chExt cx="4632" cy="3296"/>
          </a:xfrm>
        </p:grpSpPr>
        <p:sp>
          <p:nvSpPr>
            <p:cNvPr id="42019" name="Freeform 3"/>
            <p:cNvSpPr>
              <a:spLocks/>
            </p:cNvSpPr>
            <p:nvPr/>
          </p:nvSpPr>
          <p:spPr bwMode="white">
            <a:xfrm>
              <a:off x="624" y="1068"/>
              <a:ext cx="4632" cy="2612"/>
            </a:xfrm>
            <a:custGeom>
              <a:avLst/>
              <a:gdLst>
                <a:gd name="T0" fmla="*/ 0 w 4632"/>
                <a:gd name="T1" fmla="*/ 108 h 2612"/>
                <a:gd name="T2" fmla="*/ 1260 w 4632"/>
                <a:gd name="T3" fmla="*/ 72 h 2612"/>
                <a:gd name="T4" fmla="*/ 2016 w 4632"/>
                <a:gd name="T5" fmla="*/ 0 h 2612"/>
                <a:gd name="T6" fmla="*/ 3240 w 4632"/>
                <a:gd name="T7" fmla="*/ 72 h 2612"/>
                <a:gd name="T8" fmla="*/ 3228 w 4632"/>
                <a:gd name="T9" fmla="*/ 108 h 2612"/>
                <a:gd name="T10" fmla="*/ 3204 w 4632"/>
                <a:gd name="T11" fmla="*/ 144 h 2612"/>
                <a:gd name="T12" fmla="*/ 3192 w 4632"/>
                <a:gd name="T13" fmla="*/ 192 h 2612"/>
                <a:gd name="T14" fmla="*/ 3144 w 4632"/>
                <a:gd name="T15" fmla="*/ 300 h 2612"/>
                <a:gd name="T16" fmla="*/ 3156 w 4632"/>
                <a:gd name="T17" fmla="*/ 1092 h 2612"/>
                <a:gd name="T18" fmla="*/ 3180 w 4632"/>
                <a:gd name="T19" fmla="*/ 1368 h 2612"/>
                <a:gd name="T20" fmla="*/ 3144 w 4632"/>
                <a:gd name="T21" fmla="*/ 1980 h 2612"/>
                <a:gd name="T22" fmla="*/ 3132 w 4632"/>
                <a:gd name="T23" fmla="*/ 2424 h 2612"/>
                <a:gd name="T24" fmla="*/ 3096 w 4632"/>
                <a:gd name="T25" fmla="*/ 2544 h 2612"/>
                <a:gd name="T26" fmla="*/ 3252 w 4632"/>
                <a:gd name="T27" fmla="*/ 2592 h 2612"/>
                <a:gd name="T28" fmla="*/ 3696 w 4632"/>
                <a:gd name="T29" fmla="*/ 2580 h 2612"/>
                <a:gd name="T30" fmla="*/ 4632 w 4632"/>
                <a:gd name="T31" fmla="*/ 2568 h 26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32"/>
                <a:gd name="T49" fmla="*/ 0 h 2612"/>
                <a:gd name="T50" fmla="*/ 4632 w 4632"/>
                <a:gd name="T51" fmla="*/ 2612 h 26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32" h="2612">
                  <a:moveTo>
                    <a:pt x="0" y="108"/>
                  </a:moveTo>
                  <a:cubicBezTo>
                    <a:pt x="430" y="83"/>
                    <a:pt x="804" y="78"/>
                    <a:pt x="1260" y="72"/>
                  </a:cubicBezTo>
                  <a:cubicBezTo>
                    <a:pt x="1512" y="54"/>
                    <a:pt x="1763" y="19"/>
                    <a:pt x="2016" y="0"/>
                  </a:cubicBezTo>
                  <a:cubicBezTo>
                    <a:pt x="2427" y="11"/>
                    <a:pt x="2830" y="55"/>
                    <a:pt x="3240" y="72"/>
                  </a:cubicBezTo>
                  <a:cubicBezTo>
                    <a:pt x="3236" y="84"/>
                    <a:pt x="3234" y="97"/>
                    <a:pt x="3228" y="108"/>
                  </a:cubicBezTo>
                  <a:cubicBezTo>
                    <a:pt x="3222" y="121"/>
                    <a:pt x="3210" y="131"/>
                    <a:pt x="3204" y="144"/>
                  </a:cubicBezTo>
                  <a:cubicBezTo>
                    <a:pt x="3198" y="159"/>
                    <a:pt x="3198" y="177"/>
                    <a:pt x="3192" y="192"/>
                  </a:cubicBezTo>
                  <a:cubicBezTo>
                    <a:pt x="3178" y="229"/>
                    <a:pt x="3159" y="263"/>
                    <a:pt x="3144" y="300"/>
                  </a:cubicBezTo>
                  <a:cubicBezTo>
                    <a:pt x="3114" y="509"/>
                    <a:pt x="3150" y="953"/>
                    <a:pt x="3156" y="1092"/>
                  </a:cubicBezTo>
                  <a:cubicBezTo>
                    <a:pt x="3160" y="1184"/>
                    <a:pt x="3180" y="1368"/>
                    <a:pt x="3180" y="1368"/>
                  </a:cubicBezTo>
                  <a:cubicBezTo>
                    <a:pt x="3174" y="1580"/>
                    <a:pt x="3178" y="1775"/>
                    <a:pt x="3144" y="1980"/>
                  </a:cubicBezTo>
                  <a:cubicBezTo>
                    <a:pt x="3140" y="2128"/>
                    <a:pt x="3139" y="2276"/>
                    <a:pt x="3132" y="2424"/>
                  </a:cubicBezTo>
                  <a:cubicBezTo>
                    <a:pt x="3130" y="2466"/>
                    <a:pt x="3096" y="2544"/>
                    <a:pt x="3096" y="2544"/>
                  </a:cubicBezTo>
                  <a:cubicBezTo>
                    <a:pt x="3142" y="2612"/>
                    <a:pt x="3115" y="2592"/>
                    <a:pt x="3252" y="2592"/>
                  </a:cubicBezTo>
                  <a:cubicBezTo>
                    <a:pt x="3400" y="2592"/>
                    <a:pt x="3548" y="2584"/>
                    <a:pt x="3696" y="2580"/>
                  </a:cubicBezTo>
                  <a:cubicBezTo>
                    <a:pt x="4144" y="2554"/>
                    <a:pt x="3832" y="2568"/>
                    <a:pt x="4632" y="2568"/>
                  </a:cubicBezTo>
                </a:path>
              </a:pathLst>
            </a:custGeom>
            <a:noFill/>
            <a:ln w="1016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152" y="2989"/>
              <a:ext cx="914" cy="635"/>
              <a:chOff x="4152" y="2989"/>
              <a:chExt cx="914" cy="635"/>
            </a:xfrm>
          </p:grpSpPr>
          <p:sp>
            <p:nvSpPr>
              <p:cNvPr id="42045" name="Freeform 5"/>
              <p:cNvSpPr>
                <a:spLocks/>
              </p:cNvSpPr>
              <p:nvPr/>
            </p:nvSpPr>
            <p:spPr bwMode="white">
              <a:xfrm>
                <a:off x="4152" y="3042"/>
                <a:ext cx="914" cy="570"/>
              </a:xfrm>
              <a:custGeom>
                <a:avLst/>
                <a:gdLst>
                  <a:gd name="T0" fmla="*/ 36 w 914"/>
                  <a:gd name="T1" fmla="*/ 570 h 570"/>
                  <a:gd name="T2" fmla="*/ 24 w 914"/>
                  <a:gd name="T3" fmla="*/ 426 h 570"/>
                  <a:gd name="T4" fmla="*/ 0 w 914"/>
                  <a:gd name="T5" fmla="*/ 258 h 570"/>
                  <a:gd name="T6" fmla="*/ 612 w 914"/>
                  <a:gd name="T7" fmla="*/ 174 h 570"/>
                  <a:gd name="T8" fmla="*/ 648 w 914"/>
                  <a:gd name="T9" fmla="*/ 294 h 570"/>
                  <a:gd name="T10" fmla="*/ 660 w 914"/>
                  <a:gd name="T11" fmla="*/ 330 h 570"/>
                  <a:gd name="T12" fmla="*/ 672 w 914"/>
                  <a:gd name="T13" fmla="*/ 366 h 570"/>
                  <a:gd name="T14" fmla="*/ 756 w 914"/>
                  <a:gd name="T15" fmla="*/ 354 h 570"/>
                  <a:gd name="T16" fmla="*/ 828 w 914"/>
                  <a:gd name="T17" fmla="*/ 342 h 570"/>
                  <a:gd name="T18" fmla="*/ 852 w 914"/>
                  <a:gd name="T19" fmla="*/ 378 h 570"/>
                  <a:gd name="T20" fmla="*/ 912 w 914"/>
                  <a:gd name="T21" fmla="*/ 558 h 570"/>
                  <a:gd name="T22" fmla="*/ 900 w 914"/>
                  <a:gd name="T23" fmla="*/ 570 h 5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14"/>
                  <a:gd name="T37" fmla="*/ 0 h 570"/>
                  <a:gd name="T38" fmla="*/ 914 w 914"/>
                  <a:gd name="T39" fmla="*/ 570 h 5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14" h="570">
                    <a:moveTo>
                      <a:pt x="36" y="570"/>
                    </a:moveTo>
                    <a:cubicBezTo>
                      <a:pt x="32" y="522"/>
                      <a:pt x="30" y="474"/>
                      <a:pt x="24" y="426"/>
                    </a:cubicBezTo>
                    <a:cubicBezTo>
                      <a:pt x="18" y="370"/>
                      <a:pt x="0" y="258"/>
                      <a:pt x="0" y="258"/>
                    </a:cubicBezTo>
                    <a:cubicBezTo>
                      <a:pt x="43" y="0"/>
                      <a:pt x="349" y="168"/>
                      <a:pt x="612" y="174"/>
                    </a:cubicBezTo>
                    <a:cubicBezTo>
                      <a:pt x="630" y="247"/>
                      <a:pt x="619" y="206"/>
                      <a:pt x="648" y="294"/>
                    </a:cubicBezTo>
                    <a:cubicBezTo>
                      <a:pt x="652" y="306"/>
                      <a:pt x="656" y="318"/>
                      <a:pt x="660" y="330"/>
                    </a:cubicBezTo>
                    <a:cubicBezTo>
                      <a:pt x="664" y="342"/>
                      <a:pt x="672" y="366"/>
                      <a:pt x="672" y="366"/>
                    </a:cubicBezTo>
                    <a:cubicBezTo>
                      <a:pt x="700" y="362"/>
                      <a:pt x="728" y="358"/>
                      <a:pt x="756" y="354"/>
                    </a:cubicBezTo>
                    <a:cubicBezTo>
                      <a:pt x="780" y="350"/>
                      <a:pt x="804" y="336"/>
                      <a:pt x="828" y="342"/>
                    </a:cubicBezTo>
                    <a:cubicBezTo>
                      <a:pt x="842" y="345"/>
                      <a:pt x="846" y="365"/>
                      <a:pt x="852" y="378"/>
                    </a:cubicBezTo>
                    <a:cubicBezTo>
                      <a:pt x="877" y="434"/>
                      <a:pt x="892" y="499"/>
                      <a:pt x="912" y="558"/>
                    </a:cubicBezTo>
                    <a:cubicBezTo>
                      <a:pt x="914" y="563"/>
                      <a:pt x="904" y="566"/>
                      <a:pt x="900" y="570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046" name="Freeform 6"/>
              <p:cNvSpPr>
                <a:spLocks/>
              </p:cNvSpPr>
              <p:nvPr/>
            </p:nvSpPr>
            <p:spPr bwMode="white">
              <a:xfrm>
                <a:off x="4404" y="2989"/>
                <a:ext cx="148" cy="179"/>
              </a:xfrm>
              <a:custGeom>
                <a:avLst/>
                <a:gdLst>
                  <a:gd name="T0" fmla="*/ 12 w 148"/>
                  <a:gd name="T1" fmla="*/ 167 h 179"/>
                  <a:gd name="T2" fmla="*/ 24 w 148"/>
                  <a:gd name="T3" fmla="*/ 83 h 179"/>
                  <a:gd name="T4" fmla="*/ 120 w 148"/>
                  <a:gd name="T5" fmla="*/ 179 h 179"/>
                  <a:gd name="T6" fmla="*/ 0 60000 65536"/>
                  <a:gd name="T7" fmla="*/ 0 60000 65536"/>
                  <a:gd name="T8" fmla="*/ 0 60000 65536"/>
                  <a:gd name="T9" fmla="*/ 0 w 148"/>
                  <a:gd name="T10" fmla="*/ 0 h 179"/>
                  <a:gd name="T11" fmla="*/ 148 w 148"/>
                  <a:gd name="T12" fmla="*/ 179 h 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" h="179">
                    <a:moveTo>
                      <a:pt x="12" y="167"/>
                    </a:moveTo>
                    <a:cubicBezTo>
                      <a:pt x="16" y="139"/>
                      <a:pt x="0" y="99"/>
                      <a:pt x="24" y="83"/>
                    </a:cubicBezTo>
                    <a:cubicBezTo>
                      <a:pt x="148" y="0"/>
                      <a:pt x="120" y="148"/>
                      <a:pt x="120" y="179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047" name="Freeform 7"/>
              <p:cNvSpPr>
                <a:spLocks/>
              </p:cNvSpPr>
              <p:nvPr/>
            </p:nvSpPr>
            <p:spPr bwMode="white">
              <a:xfrm>
                <a:off x="4332" y="3492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048" name="Freeform 8"/>
              <p:cNvSpPr>
                <a:spLocks/>
              </p:cNvSpPr>
              <p:nvPr/>
            </p:nvSpPr>
            <p:spPr bwMode="white">
              <a:xfrm>
                <a:off x="4656" y="3468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852" y="2412"/>
              <a:ext cx="1056" cy="25"/>
              <a:chOff x="3852" y="2412"/>
              <a:chExt cx="1056" cy="25"/>
            </a:xfrm>
          </p:grpSpPr>
          <p:sp>
            <p:nvSpPr>
              <p:cNvPr id="42042" name="Freeform 10"/>
              <p:cNvSpPr>
                <a:spLocks/>
              </p:cNvSpPr>
              <p:nvPr/>
            </p:nvSpPr>
            <p:spPr bwMode="white">
              <a:xfrm>
                <a:off x="3852" y="2412"/>
                <a:ext cx="276" cy="12"/>
              </a:xfrm>
              <a:custGeom>
                <a:avLst/>
                <a:gdLst>
                  <a:gd name="T0" fmla="*/ 0 w 276"/>
                  <a:gd name="T1" fmla="*/ 0 h 12"/>
                  <a:gd name="T2" fmla="*/ 276 w 276"/>
                  <a:gd name="T3" fmla="*/ 12 h 12"/>
                  <a:gd name="T4" fmla="*/ 0 60000 65536"/>
                  <a:gd name="T5" fmla="*/ 0 60000 65536"/>
                  <a:gd name="T6" fmla="*/ 0 w 276"/>
                  <a:gd name="T7" fmla="*/ 0 h 12"/>
                  <a:gd name="T8" fmla="*/ 276 w 276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" h="12">
                    <a:moveTo>
                      <a:pt x="0" y="0"/>
                    </a:moveTo>
                    <a:cubicBezTo>
                      <a:pt x="92" y="4"/>
                      <a:pt x="276" y="12"/>
                      <a:pt x="276" y="12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043" name="Freeform 11"/>
              <p:cNvSpPr>
                <a:spLocks/>
              </p:cNvSpPr>
              <p:nvPr/>
            </p:nvSpPr>
            <p:spPr bwMode="white">
              <a:xfrm>
                <a:off x="4260" y="2424"/>
                <a:ext cx="264" cy="1"/>
              </a:xfrm>
              <a:custGeom>
                <a:avLst/>
                <a:gdLst>
                  <a:gd name="T0" fmla="*/ 0 w 264"/>
                  <a:gd name="T1" fmla="*/ 0 h 1"/>
                  <a:gd name="T2" fmla="*/ 264 w 264"/>
                  <a:gd name="T3" fmla="*/ 0 h 1"/>
                  <a:gd name="T4" fmla="*/ 0 60000 65536"/>
                  <a:gd name="T5" fmla="*/ 0 60000 65536"/>
                  <a:gd name="T6" fmla="*/ 0 w 264"/>
                  <a:gd name="T7" fmla="*/ 0 h 1"/>
                  <a:gd name="T8" fmla="*/ 264 w 26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4" h="1">
                    <a:moveTo>
                      <a:pt x="0" y="0"/>
                    </a:moveTo>
                    <a:cubicBezTo>
                      <a:pt x="88" y="0"/>
                      <a:pt x="176" y="0"/>
                      <a:pt x="264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044" name="Freeform 12"/>
              <p:cNvSpPr>
                <a:spLocks/>
              </p:cNvSpPr>
              <p:nvPr/>
            </p:nvSpPr>
            <p:spPr bwMode="white">
              <a:xfrm>
                <a:off x="4656" y="2436"/>
                <a:ext cx="252" cy="1"/>
              </a:xfrm>
              <a:custGeom>
                <a:avLst/>
                <a:gdLst>
                  <a:gd name="T0" fmla="*/ 0 w 252"/>
                  <a:gd name="T1" fmla="*/ 0 h 1"/>
                  <a:gd name="T2" fmla="*/ 252 w 252"/>
                  <a:gd name="T3" fmla="*/ 0 h 1"/>
                  <a:gd name="T4" fmla="*/ 0 60000 65536"/>
                  <a:gd name="T5" fmla="*/ 0 60000 65536"/>
                  <a:gd name="T6" fmla="*/ 0 w 252"/>
                  <a:gd name="T7" fmla="*/ 0 h 1"/>
                  <a:gd name="T8" fmla="*/ 252 w 25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2" h="1">
                    <a:moveTo>
                      <a:pt x="0" y="0"/>
                    </a:moveTo>
                    <a:cubicBezTo>
                      <a:pt x="84" y="0"/>
                      <a:pt x="168" y="0"/>
                      <a:pt x="252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696" y="384"/>
              <a:ext cx="288" cy="720"/>
              <a:chOff x="3696" y="384"/>
              <a:chExt cx="288" cy="720"/>
            </a:xfrm>
          </p:grpSpPr>
          <p:sp>
            <p:nvSpPr>
              <p:cNvPr id="42039" name="Line 14"/>
              <p:cNvSpPr>
                <a:spLocks noChangeShapeType="1"/>
              </p:cNvSpPr>
              <p:nvPr/>
            </p:nvSpPr>
            <p:spPr bwMode="white">
              <a:xfrm flipH="1" flipV="1">
                <a:off x="3840" y="480"/>
                <a:ext cx="48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040" name="Line 15"/>
              <p:cNvSpPr>
                <a:spLocks noChangeShapeType="1"/>
              </p:cNvSpPr>
              <p:nvPr/>
            </p:nvSpPr>
            <p:spPr bwMode="white">
              <a:xfrm flipV="1">
                <a:off x="3888" y="384"/>
                <a:ext cx="96" cy="720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041" name="Line 16"/>
              <p:cNvSpPr>
                <a:spLocks noChangeShapeType="1"/>
              </p:cNvSpPr>
              <p:nvPr/>
            </p:nvSpPr>
            <p:spPr bwMode="white">
              <a:xfrm flipH="1" flipV="1">
                <a:off x="3696" y="480"/>
                <a:ext cx="96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768" y="432"/>
              <a:ext cx="960" cy="677"/>
              <a:chOff x="2400" y="432"/>
              <a:chExt cx="960" cy="677"/>
            </a:xfrm>
          </p:grpSpPr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2976" y="432"/>
                <a:ext cx="384" cy="677"/>
                <a:chOff x="2112" y="223"/>
                <a:chExt cx="593" cy="917"/>
              </a:xfrm>
            </p:grpSpPr>
            <p:sp>
              <p:nvSpPr>
                <p:cNvPr id="42035" name="Freeform 1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2036" name="Freeform 2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2037" name="Freeform 2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2038" name="Freeform 2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>
                <a:off x="2688" y="432"/>
                <a:ext cx="384" cy="677"/>
                <a:chOff x="2112" y="223"/>
                <a:chExt cx="593" cy="917"/>
              </a:xfrm>
            </p:grpSpPr>
            <p:sp>
              <p:nvSpPr>
                <p:cNvPr id="42031" name="Freeform 24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2032" name="Freeform 25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2033" name="Freeform 26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2034" name="Freeform 27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2400" y="432"/>
                <a:ext cx="384" cy="677"/>
                <a:chOff x="2112" y="223"/>
                <a:chExt cx="593" cy="917"/>
              </a:xfrm>
            </p:grpSpPr>
            <p:sp>
              <p:nvSpPr>
                <p:cNvPr id="42027" name="Freeform 2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2028" name="Freeform 3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2029" name="Freeform 3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2030" name="Freeform 3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1987" name="Freeform 33"/>
          <p:cNvSpPr>
            <a:spLocks/>
          </p:cNvSpPr>
          <p:nvPr/>
        </p:nvSpPr>
        <p:spPr bwMode="white">
          <a:xfrm>
            <a:off x="228600" y="24828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5829300" y="5532438"/>
            <a:ext cx="1450975" cy="1008062"/>
            <a:chOff x="4152" y="2989"/>
            <a:chExt cx="914" cy="635"/>
          </a:xfrm>
        </p:grpSpPr>
        <p:sp>
          <p:nvSpPr>
            <p:cNvPr id="42015" name="Freeform 35"/>
            <p:cNvSpPr>
              <a:spLocks/>
            </p:cNvSpPr>
            <p:nvPr/>
          </p:nvSpPr>
          <p:spPr bwMode="white">
            <a:xfrm>
              <a:off x="4152" y="3042"/>
              <a:ext cx="914" cy="570"/>
            </a:xfrm>
            <a:custGeom>
              <a:avLst/>
              <a:gdLst>
                <a:gd name="T0" fmla="*/ 36 w 914"/>
                <a:gd name="T1" fmla="*/ 570 h 570"/>
                <a:gd name="T2" fmla="*/ 24 w 914"/>
                <a:gd name="T3" fmla="*/ 426 h 570"/>
                <a:gd name="T4" fmla="*/ 0 w 914"/>
                <a:gd name="T5" fmla="*/ 258 h 570"/>
                <a:gd name="T6" fmla="*/ 612 w 914"/>
                <a:gd name="T7" fmla="*/ 174 h 570"/>
                <a:gd name="T8" fmla="*/ 648 w 914"/>
                <a:gd name="T9" fmla="*/ 294 h 570"/>
                <a:gd name="T10" fmla="*/ 660 w 914"/>
                <a:gd name="T11" fmla="*/ 330 h 570"/>
                <a:gd name="T12" fmla="*/ 672 w 914"/>
                <a:gd name="T13" fmla="*/ 366 h 570"/>
                <a:gd name="T14" fmla="*/ 756 w 914"/>
                <a:gd name="T15" fmla="*/ 354 h 570"/>
                <a:gd name="T16" fmla="*/ 828 w 914"/>
                <a:gd name="T17" fmla="*/ 342 h 570"/>
                <a:gd name="T18" fmla="*/ 852 w 914"/>
                <a:gd name="T19" fmla="*/ 378 h 570"/>
                <a:gd name="T20" fmla="*/ 912 w 914"/>
                <a:gd name="T21" fmla="*/ 558 h 570"/>
                <a:gd name="T22" fmla="*/ 900 w 914"/>
                <a:gd name="T23" fmla="*/ 570 h 5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14"/>
                <a:gd name="T37" fmla="*/ 0 h 570"/>
                <a:gd name="T38" fmla="*/ 914 w 914"/>
                <a:gd name="T39" fmla="*/ 570 h 5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14" h="570">
                  <a:moveTo>
                    <a:pt x="36" y="570"/>
                  </a:moveTo>
                  <a:cubicBezTo>
                    <a:pt x="32" y="522"/>
                    <a:pt x="30" y="474"/>
                    <a:pt x="24" y="426"/>
                  </a:cubicBezTo>
                  <a:cubicBezTo>
                    <a:pt x="18" y="370"/>
                    <a:pt x="0" y="258"/>
                    <a:pt x="0" y="258"/>
                  </a:cubicBezTo>
                  <a:cubicBezTo>
                    <a:pt x="43" y="0"/>
                    <a:pt x="349" y="168"/>
                    <a:pt x="612" y="174"/>
                  </a:cubicBezTo>
                  <a:cubicBezTo>
                    <a:pt x="630" y="247"/>
                    <a:pt x="619" y="206"/>
                    <a:pt x="648" y="294"/>
                  </a:cubicBezTo>
                  <a:cubicBezTo>
                    <a:pt x="652" y="306"/>
                    <a:pt x="656" y="318"/>
                    <a:pt x="660" y="330"/>
                  </a:cubicBezTo>
                  <a:cubicBezTo>
                    <a:pt x="664" y="342"/>
                    <a:pt x="672" y="366"/>
                    <a:pt x="672" y="366"/>
                  </a:cubicBezTo>
                  <a:cubicBezTo>
                    <a:pt x="700" y="362"/>
                    <a:pt x="728" y="358"/>
                    <a:pt x="756" y="354"/>
                  </a:cubicBezTo>
                  <a:cubicBezTo>
                    <a:pt x="780" y="350"/>
                    <a:pt x="804" y="336"/>
                    <a:pt x="828" y="342"/>
                  </a:cubicBezTo>
                  <a:cubicBezTo>
                    <a:pt x="842" y="345"/>
                    <a:pt x="846" y="365"/>
                    <a:pt x="852" y="378"/>
                  </a:cubicBezTo>
                  <a:cubicBezTo>
                    <a:pt x="877" y="434"/>
                    <a:pt x="892" y="499"/>
                    <a:pt x="912" y="558"/>
                  </a:cubicBezTo>
                  <a:cubicBezTo>
                    <a:pt x="914" y="563"/>
                    <a:pt x="904" y="566"/>
                    <a:pt x="900" y="57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6" name="Freeform 36"/>
            <p:cNvSpPr>
              <a:spLocks/>
            </p:cNvSpPr>
            <p:nvPr/>
          </p:nvSpPr>
          <p:spPr bwMode="white">
            <a:xfrm>
              <a:off x="4404" y="2989"/>
              <a:ext cx="148" cy="179"/>
            </a:xfrm>
            <a:custGeom>
              <a:avLst/>
              <a:gdLst>
                <a:gd name="T0" fmla="*/ 12 w 148"/>
                <a:gd name="T1" fmla="*/ 167 h 179"/>
                <a:gd name="T2" fmla="*/ 24 w 148"/>
                <a:gd name="T3" fmla="*/ 83 h 179"/>
                <a:gd name="T4" fmla="*/ 120 w 148"/>
                <a:gd name="T5" fmla="*/ 179 h 179"/>
                <a:gd name="T6" fmla="*/ 0 60000 65536"/>
                <a:gd name="T7" fmla="*/ 0 60000 65536"/>
                <a:gd name="T8" fmla="*/ 0 60000 65536"/>
                <a:gd name="T9" fmla="*/ 0 w 148"/>
                <a:gd name="T10" fmla="*/ 0 h 179"/>
                <a:gd name="T11" fmla="*/ 148 w 148"/>
                <a:gd name="T12" fmla="*/ 179 h 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79">
                  <a:moveTo>
                    <a:pt x="12" y="167"/>
                  </a:moveTo>
                  <a:cubicBezTo>
                    <a:pt x="16" y="139"/>
                    <a:pt x="0" y="99"/>
                    <a:pt x="24" y="83"/>
                  </a:cubicBezTo>
                  <a:cubicBezTo>
                    <a:pt x="148" y="0"/>
                    <a:pt x="120" y="148"/>
                    <a:pt x="120" y="179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7" name="Freeform 37"/>
            <p:cNvSpPr>
              <a:spLocks/>
            </p:cNvSpPr>
            <p:nvPr/>
          </p:nvSpPr>
          <p:spPr bwMode="white">
            <a:xfrm>
              <a:off x="4332" y="3492"/>
              <a:ext cx="192" cy="132"/>
            </a:xfrm>
            <a:custGeom>
              <a:avLst/>
              <a:gdLst>
                <a:gd name="T0" fmla="*/ 0 w 192"/>
                <a:gd name="T1" fmla="*/ 120 h 132"/>
                <a:gd name="T2" fmla="*/ 96 w 192"/>
                <a:gd name="T3" fmla="*/ 0 h 132"/>
                <a:gd name="T4" fmla="*/ 132 w 192"/>
                <a:gd name="T5" fmla="*/ 12 h 132"/>
                <a:gd name="T6" fmla="*/ 192 w 192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32"/>
                <a:gd name="T14" fmla="*/ 192 w 192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32">
                  <a:moveTo>
                    <a:pt x="0" y="120"/>
                  </a:moveTo>
                  <a:cubicBezTo>
                    <a:pt x="19" y="62"/>
                    <a:pt x="38" y="19"/>
                    <a:pt x="96" y="0"/>
                  </a:cubicBezTo>
                  <a:cubicBezTo>
                    <a:pt x="108" y="4"/>
                    <a:pt x="122" y="4"/>
                    <a:pt x="132" y="12"/>
                  </a:cubicBezTo>
                  <a:cubicBezTo>
                    <a:pt x="170" y="43"/>
                    <a:pt x="159" y="99"/>
                    <a:pt x="192" y="132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8" name="Freeform 38"/>
            <p:cNvSpPr>
              <a:spLocks/>
            </p:cNvSpPr>
            <p:nvPr/>
          </p:nvSpPr>
          <p:spPr bwMode="white">
            <a:xfrm>
              <a:off x="4656" y="3468"/>
              <a:ext cx="192" cy="132"/>
            </a:xfrm>
            <a:custGeom>
              <a:avLst/>
              <a:gdLst>
                <a:gd name="T0" fmla="*/ 0 w 192"/>
                <a:gd name="T1" fmla="*/ 120 h 132"/>
                <a:gd name="T2" fmla="*/ 96 w 192"/>
                <a:gd name="T3" fmla="*/ 0 h 132"/>
                <a:gd name="T4" fmla="*/ 132 w 192"/>
                <a:gd name="T5" fmla="*/ 12 h 132"/>
                <a:gd name="T6" fmla="*/ 192 w 192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32"/>
                <a:gd name="T14" fmla="*/ 192 w 192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32">
                  <a:moveTo>
                    <a:pt x="0" y="120"/>
                  </a:moveTo>
                  <a:cubicBezTo>
                    <a:pt x="19" y="62"/>
                    <a:pt x="38" y="19"/>
                    <a:pt x="96" y="0"/>
                  </a:cubicBezTo>
                  <a:cubicBezTo>
                    <a:pt x="108" y="4"/>
                    <a:pt x="122" y="4"/>
                    <a:pt x="132" y="12"/>
                  </a:cubicBezTo>
                  <a:cubicBezTo>
                    <a:pt x="170" y="43"/>
                    <a:pt x="159" y="99"/>
                    <a:pt x="192" y="132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5353050" y="4616450"/>
            <a:ext cx="1676400" cy="39688"/>
            <a:chOff x="3852" y="2412"/>
            <a:chExt cx="1056" cy="25"/>
          </a:xfrm>
        </p:grpSpPr>
        <p:sp>
          <p:nvSpPr>
            <p:cNvPr id="42012" name="Freeform 40"/>
            <p:cNvSpPr>
              <a:spLocks/>
            </p:cNvSpPr>
            <p:nvPr/>
          </p:nvSpPr>
          <p:spPr bwMode="white">
            <a:xfrm>
              <a:off x="3852" y="2412"/>
              <a:ext cx="276" cy="12"/>
            </a:xfrm>
            <a:custGeom>
              <a:avLst/>
              <a:gdLst>
                <a:gd name="T0" fmla="*/ 0 w 276"/>
                <a:gd name="T1" fmla="*/ 0 h 12"/>
                <a:gd name="T2" fmla="*/ 276 w 276"/>
                <a:gd name="T3" fmla="*/ 12 h 12"/>
                <a:gd name="T4" fmla="*/ 0 60000 65536"/>
                <a:gd name="T5" fmla="*/ 0 60000 65536"/>
                <a:gd name="T6" fmla="*/ 0 w 276"/>
                <a:gd name="T7" fmla="*/ 0 h 12"/>
                <a:gd name="T8" fmla="*/ 276 w 276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12">
                  <a:moveTo>
                    <a:pt x="0" y="0"/>
                  </a:moveTo>
                  <a:cubicBezTo>
                    <a:pt x="92" y="4"/>
                    <a:pt x="276" y="12"/>
                    <a:pt x="276" y="12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3" name="Freeform 41"/>
            <p:cNvSpPr>
              <a:spLocks/>
            </p:cNvSpPr>
            <p:nvPr/>
          </p:nvSpPr>
          <p:spPr bwMode="white">
            <a:xfrm>
              <a:off x="4260" y="2424"/>
              <a:ext cx="264" cy="1"/>
            </a:xfrm>
            <a:custGeom>
              <a:avLst/>
              <a:gdLst>
                <a:gd name="T0" fmla="*/ 0 w 264"/>
                <a:gd name="T1" fmla="*/ 0 h 1"/>
                <a:gd name="T2" fmla="*/ 264 w 264"/>
                <a:gd name="T3" fmla="*/ 0 h 1"/>
                <a:gd name="T4" fmla="*/ 0 60000 65536"/>
                <a:gd name="T5" fmla="*/ 0 60000 65536"/>
                <a:gd name="T6" fmla="*/ 0 w 264"/>
                <a:gd name="T7" fmla="*/ 0 h 1"/>
                <a:gd name="T8" fmla="*/ 264 w 2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1">
                  <a:moveTo>
                    <a:pt x="0" y="0"/>
                  </a:moveTo>
                  <a:cubicBezTo>
                    <a:pt x="88" y="0"/>
                    <a:pt x="176" y="0"/>
                    <a:pt x="264" y="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4" name="Freeform 42"/>
            <p:cNvSpPr>
              <a:spLocks/>
            </p:cNvSpPr>
            <p:nvPr/>
          </p:nvSpPr>
          <p:spPr bwMode="white">
            <a:xfrm>
              <a:off x="4656" y="2436"/>
              <a:ext cx="252" cy="1"/>
            </a:xfrm>
            <a:custGeom>
              <a:avLst/>
              <a:gdLst>
                <a:gd name="T0" fmla="*/ 0 w 252"/>
                <a:gd name="T1" fmla="*/ 0 h 1"/>
                <a:gd name="T2" fmla="*/ 252 w 252"/>
                <a:gd name="T3" fmla="*/ 0 h 1"/>
                <a:gd name="T4" fmla="*/ 0 60000 65536"/>
                <a:gd name="T5" fmla="*/ 0 60000 65536"/>
                <a:gd name="T6" fmla="*/ 0 w 252"/>
                <a:gd name="T7" fmla="*/ 0 h 1"/>
                <a:gd name="T8" fmla="*/ 252 w 25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">
                  <a:moveTo>
                    <a:pt x="0" y="0"/>
                  </a:moveTo>
                  <a:cubicBezTo>
                    <a:pt x="84" y="0"/>
                    <a:pt x="168" y="0"/>
                    <a:pt x="252" y="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5105400" y="1397000"/>
            <a:ext cx="457200" cy="1143000"/>
            <a:chOff x="3696" y="384"/>
            <a:chExt cx="288" cy="720"/>
          </a:xfrm>
        </p:grpSpPr>
        <p:sp>
          <p:nvSpPr>
            <p:cNvPr id="42009" name="Line 44"/>
            <p:cNvSpPr>
              <a:spLocks noChangeShapeType="1"/>
            </p:cNvSpPr>
            <p:nvPr/>
          </p:nvSpPr>
          <p:spPr bwMode="white">
            <a:xfrm flipH="1" flipV="1">
              <a:off x="3840" y="480"/>
              <a:ext cx="48" cy="624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0" name="Line 45"/>
            <p:cNvSpPr>
              <a:spLocks noChangeShapeType="1"/>
            </p:cNvSpPr>
            <p:nvPr/>
          </p:nvSpPr>
          <p:spPr bwMode="white">
            <a:xfrm flipV="1">
              <a:off x="3888" y="384"/>
              <a:ext cx="96" cy="72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1" name="Line 46"/>
            <p:cNvSpPr>
              <a:spLocks noChangeShapeType="1"/>
            </p:cNvSpPr>
            <p:nvPr/>
          </p:nvSpPr>
          <p:spPr bwMode="white">
            <a:xfrm flipH="1" flipV="1">
              <a:off x="3696" y="480"/>
              <a:ext cx="96" cy="624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1991" name="Line 47"/>
          <p:cNvSpPr>
            <a:spLocks noChangeShapeType="1"/>
          </p:cNvSpPr>
          <p:nvPr/>
        </p:nvSpPr>
        <p:spPr bwMode="white">
          <a:xfrm flipH="1">
            <a:off x="5334000" y="1371600"/>
            <a:ext cx="9906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1992" name="Line 48"/>
          <p:cNvSpPr>
            <a:spLocks noChangeShapeType="1"/>
          </p:cNvSpPr>
          <p:nvPr/>
        </p:nvSpPr>
        <p:spPr bwMode="white">
          <a:xfrm flipH="1">
            <a:off x="5181600" y="5257800"/>
            <a:ext cx="9906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3" name="Group 49"/>
          <p:cNvGrpSpPr>
            <a:grpSpLocks/>
          </p:cNvGrpSpPr>
          <p:nvPr/>
        </p:nvGrpSpPr>
        <p:grpSpPr bwMode="auto">
          <a:xfrm>
            <a:off x="457200" y="1447800"/>
            <a:ext cx="1524000" cy="1074738"/>
            <a:chOff x="288" y="928"/>
            <a:chExt cx="960" cy="677"/>
          </a:xfrm>
        </p:grpSpPr>
        <p:grpSp>
          <p:nvGrpSpPr>
            <p:cNvPr id="14" name="Group 50"/>
            <p:cNvGrpSpPr>
              <a:grpSpLocks/>
            </p:cNvGrpSpPr>
            <p:nvPr/>
          </p:nvGrpSpPr>
          <p:grpSpPr bwMode="auto">
            <a:xfrm>
              <a:off x="864" y="928"/>
              <a:ext cx="384" cy="677"/>
              <a:chOff x="2112" y="223"/>
              <a:chExt cx="593" cy="917"/>
            </a:xfrm>
          </p:grpSpPr>
          <p:sp>
            <p:nvSpPr>
              <p:cNvPr id="42005" name="Freeform 51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006" name="Freeform 52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007" name="Freeform 53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008" name="Freeform 54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5" name="Group 55"/>
            <p:cNvGrpSpPr>
              <a:grpSpLocks/>
            </p:cNvGrpSpPr>
            <p:nvPr/>
          </p:nvGrpSpPr>
          <p:grpSpPr bwMode="auto">
            <a:xfrm>
              <a:off x="576" y="928"/>
              <a:ext cx="384" cy="677"/>
              <a:chOff x="2112" y="223"/>
              <a:chExt cx="593" cy="917"/>
            </a:xfrm>
          </p:grpSpPr>
          <p:sp>
            <p:nvSpPr>
              <p:cNvPr id="42001" name="Freeform 56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002" name="Freeform 57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003" name="Freeform 58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004" name="Freeform 59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6" name="Group 60"/>
            <p:cNvGrpSpPr>
              <a:grpSpLocks/>
            </p:cNvGrpSpPr>
            <p:nvPr/>
          </p:nvGrpSpPr>
          <p:grpSpPr bwMode="auto">
            <a:xfrm>
              <a:off x="288" y="928"/>
              <a:ext cx="384" cy="677"/>
              <a:chOff x="2112" y="223"/>
              <a:chExt cx="593" cy="917"/>
            </a:xfrm>
          </p:grpSpPr>
          <p:sp>
            <p:nvSpPr>
              <p:cNvPr id="41997" name="Freeform 61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998" name="Freeform 62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999" name="Freeform 63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000" name="Freeform 64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177800"/>
            <a:ext cx="7353300" cy="5232400"/>
            <a:chOff x="624" y="384"/>
            <a:chExt cx="4632" cy="3296"/>
          </a:xfrm>
        </p:grpSpPr>
        <p:sp>
          <p:nvSpPr>
            <p:cNvPr id="43043" name="Freeform 3"/>
            <p:cNvSpPr>
              <a:spLocks/>
            </p:cNvSpPr>
            <p:nvPr/>
          </p:nvSpPr>
          <p:spPr bwMode="white">
            <a:xfrm>
              <a:off x="624" y="1068"/>
              <a:ext cx="4632" cy="2612"/>
            </a:xfrm>
            <a:custGeom>
              <a:avLst/>
              <a:gdLst>
                <a:gd name="T0" fmla="*/ 0 w 4632"/>
                <a:gd name="T1" fmla="*/ 108 h 2612"/>
                <a:gd name="T2" fmla="*/ 1260 w 4632"/>
                <a:gd name="T3" fmla="*/ 72 h 2612"/>
                <a:gd name="T4" fmla="*/ 2016 w 4632"/>
                <a:gd name="T5" fmla="*/ 0 h 2612"/>
                <a:gd name="T6" fmla="*/ 3240 w 4632"/>
                <a:gd name="T7" fmla="*/ 72 h 2612"/>
                <a:gd name="T8" fmla="*/ 3228 w 4632"/>
                <a:gd name="T9" fmla="*/ 108 h 2612"/>
                <a:gd name="T10" fmla="*/ 3204 w 4632"/>
                <a:gd name="T11" fmla="*/ 144 h 2612"/>
                <a:gd name="T12" fmla="*/ 3192 w 4632"/>
                <a:gd name="T13" fmla="*/ 192 h 2612"/>
                <a:gd name="T14" fmla="*/ 3144 w 4632"/>
                <a:gd name="T15" fmla="*/ 300 h 2612"/>
                <a:gd name="T16" fmla="*/ 3156 w 4632"/>
                <a:gd name="T17" fmla="*/ 1092 h 2612"/>
                <a:gd name="T18" fmla="*/ 3180 w 4632"/>
                <a:gd name="T19" fmla="*/ 1368 h 2612"/>
                <a:gd name="T20" fmla="*/ 3144 w 4632"/>
                <a:gd name="T21" fmla="*/ 1980 h 2612"/>
                <a:gd name="T22" fmla="*/ 3132 w 4632"/>
                <a:gd name="T23" fmla="*/ 2424 h 2612"/>
                <a:gd name="T24" fmla="*/ 3096 w 4632"/>
                <a:gd name="T25" fmla="*/ 2544 h 2612"/>
                <a:gd name="T26" fmla="*/ 3252 w 4632"/>
                <a:gd name="T27" fmla="*/ 2592 h 2612"/>
                <a:gd name="T28" fmla="*/ 3696 w 4632"/>
                <a:gd name="T29" fmla="*/ 2580 h 2612"/>
                <a:gd name="T30" fmla="*/ 4632 w 4632"/>
                <a:gd name="T31" fmla="*/ 2568 h 26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32"/>
                <a:gd name="T49" fmla="*/ 0 h 2612"/>
                <a:gd name="T50" fmla="*/ 4632 w 4632"/>
                <a:gd name="T51" fmla="*/ 2612 h 26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32" h="2612">
                  <a:moveTo>
                    <a:pt x="0" y="108"/>
                  </a:moveTo>
                  <a:cubicBezTo>
                    <a:pt x="430" y="83"/>
                    <a:pt x="804" y="78"/>
                    <a:pt x="1260" y="72"/>
                  </a:cubicBezTo>
                  <a:cubicBezTo>
                    <a:pt x="1512" y="54"/>
                    <a:pt x="1763" y="19"/>
                    <a:pt x="2016" y="0"/>
                  </a:cubicBezTo>
                  <a:cubicBezTo>
                    <a:pt x="2427" y="11"/>
                    <a:pt x="2830" y="55"/>
                    <a:pt x="3240" y="72"/>
                  </a:cubicBezTo>
                  <a:cubicBezTo>
                    <a:pt x="3236" y="84"/>
                    <a:pt x="3234" y="97"/>
                    <a:pt x="3228" y="108"/>
                  </a:cubicBezTo>
                  <a:cubicBezTo>
                    <a:pt x="3222" y="121"/>
                    <a:pt x="3210" y="131"/>
                    <a:pt x="3204" y="144"/>
                  </a:cubicBezTo>
                  <a:cubicBezTo>
                    <a:pt x="3198" y="159"/>
                    <a:pt x="3198" y="177"/>
                    <a:pt x="3192" y="192"/>
                  </a:cubicBezTo>
                  <a:cubicBezTo>
                    <a:pt x="3178" y="229"/>
                    <a:pt x="3159" y="263"/>
                    <a:pt x="3144" y="300"/>
                  </a:cubicBezTo>
                  <a:cubicBezTo>
                    <a:pt x="3114" y="509"/>
                    <a:pt x="3150" y="953"/>
                    <a:pt x="3156" y="1092"/>
                  </a:cubicBezTo>
                  <a:cubicBezTo>
                    <a:pt x="3160" y="1184"/>
                    <a:pt x="3180" y="1368"/>
                    <a:pt x="3180" y="1368"/>
                  </a:cubicBezTo>
                  <a:cubicBezTo>
                    <a:pt x="3174" y="1580"/>
                    <a:pt x="3178" y="1775"/>
                    <a:pt x="3144" y="1980"/>
                  </a:cubicBezTo>
                  <a:cubicBezTo>
                    <a:pt x="3140" y="2128"/>
                    <a:pt x="3139" y="2276"/>
                    <a:pt x="3132" y="2424"/>
                  </a:cubicBezTo>
                  <a:cubicBezTo>
                    <a:pt x="3130" y="2466"/>
                    <a:pt x="3096" y="2544"/>
                    <a:pt x="3096" y="2544"/>
                  </a:cubicBezTo>
                  <a:cubicBezTo>
                    <a:pt x="3142" y="2612"/>
                    <a:pt x="3115" y="2592"/>
                    <a:pt x="3252" y="2592"/>
                  </a:cubicBezTo>
                  <a:cubicBezTo>
                    <a:pt x="3400" y="2592"/>
                    <a:pt x="3548" y="2584"/>
                    <a:pt x="3696" y="2580"/>
                  </a:cubicBezTo>
                  <a:cubicBezTo>
                    <a:pt x="4144" y="2554"/>
                    <a:pt x="3832" y="2568"/>
                    <a:pt x="4632" y="2568"/>
                  </a:cubicBezTo>
                </a:path>
              </a:pathLst>
            </a:custGeom>
            <a:noFill/>
            <a:ln w="1016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152" y="2989"/>
              <a:ext cx="914" cy="635"/>
              <a:chOff x="4152" y="2989"/>
              <a:chExt cx="914" cy="635"/>
            </a:xfrm>
          </p:grpSpPr>
          <p:sp>
            <p:nvSpPr>
              <p:cNvPr id="43069" name="Freeform 5"/>
              <p:cNvSpPr>
                <a:spLocks/>
              </p:cNvSpPr>
              <p:nvPr/>
            </p:nvSpPr>
            <p:spPr bwMode="white">
              <a:xfrm>
                <a:off x="4152" y="3042"/>
                <a:ext cx="914" cy="570"/>
              </a:xfrm>
              <a:custGeom>
                <a:avLst/>
                <a:gdLst>
                  <a:gd name="T0" fmla="*/ 36 w 914"/>
                  <a:gd name="T1" fmla="*/ 570 h 570"/>
                  <a:gd name="T2" fmla="*/ 24 w 914"/>
                  <a:gd name="T3" fmla="*/ 426 h 570"/>
                  <a:gd name="T4" fmla="*/ 0 w 914"/>
                  <a:gd name="T5" fmla="*/ 258 h 570"/>
                  <a:gd name="T6" fmla="*/ 612 w 914"/>
                  <a:gd name="T7" fmla="*/ 174 h 570"/>
                  <a:gd name="T8" fmla="*/ 648 w 914"/>
                  <a:gd name="T9" fmla="*/ 294 h 570"/>
                  <a:gd name="T10" fmla="*/ 660 w 914"/>
                  <a:gd name="T11" fmla="*/ 330 h 570"/>
                  <a:gd name="T12" fmla="*/ 672 w 914"/>
                  <a:gd name="T13" fmla="*/ 366 h 570"/>
                  <a:gd name="T14" fmla="*/ 756 w 914"/>
                  <a:gd name="T15" fmla="*/ 354 h 570"/>
                  <a:gd name="T16" fmla="*/ 828 w 914"/>
                  <a:gd name="T17" fmla="*/ 342 h 570"/>
                  <a:gd name="T18" fmla="*/ 852 w 914"/>
                  <a:gd name="T19" fmla="*/ 378 h 570"/>
                  <a:gd name="T20" fmla="*/ 912 w 914"/>
                  <a:gd name="T21" fmla="*/ 558 h 570"/>
                  <a:gd name="T22" fmla="*/ 900 w 914"/>
                  <a:gd name="T23" fmla="*/ 570 h 5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14"/>
                  <a:gd name="T37" fmla="*/ 0 h 570"/>
                  <a:gd name="T38" fmla="*/ 914 w 914"/>
                  <a:gd name="T39" fmla="*/ 570 h 5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14" h="570">
                    <a:moveTo>
                      <a:pt x="36" y="570"/>
                    </a:moveTo>
                    <a:cubicBezTo>
                      <a:pt x="32" y="522"/>
                      <a:pt x="30" y="474"/>
                      <a:pt x="24" y="426"/>
                    </a:cubicBezTo>
                    <a:cubicBezTo>
                      <a:pt x="18" y="370"/>
                      <a:pt x="0" y="258"/>
                      <a:pt x="0" y="258"/>
                    </a:cubicBezTo>
                    <a:cubicBezTo>
                      <a:pt x="43" y="0"/>
                      <a:pt x="349" y="168"/>
                      <a:pt x="612" y="174"/>
                    </a:cubicBezTo>
                    <a:cubicBezTo>
                      <a:pt x="630" y="247"/>
                      <a:pt x="619" y="206"/>
                      <a:pt x="648" y="294"/>
                    </a:cubicBezTo>
                    <a:cubicBezTo>
                      <a:pt x="652" y="306"/>
                      <a:pt x="656" y="318"/>
                      <a:pt x="660" y="330"/>
                    </a:cubicBezTo>
                    <a:cubicBezTo>
                      <a:pt x="664" y="342"/>
                      <a:pt x="672" y="366"/>
                      <a:pt x="672" y="366"/>
                    </a:cubicBezTo>
                    <a:cubicBezTo>
                      <a:pt x="700" y="362"/>
                      <a:pt x="728" y="358"/>
                      <a:pt x="756" y="354"/>
                    </a:cubicBezTo>
                    <a:cubicBezTo>
                      <a:pt x="780" y="350"/>
                      <a:pt x="804" y="336"/>
                      <a:pt x="828" y="342"/>
                    </a:cubicBezTo>
                    <a:cubicBezTo>
                      <a:pt x="842" y="345"/>
                      <a:pt x="846" y="365"/>
                      <a:pt x="852" y="378"/>
                    </a:cubicBezTo>
                    <a:cubicBezTo>
                      <a:pt x="877" y="434"/>
                      <a:pt x="892" y="499"/>
                      <a:pt x="912" y="558"/>
                    </a:cubicBezTo>
                    <a:cubicBezTo>
                      <a:pt x="914" y="563"/>
                      <a:pt x="904" y="566"/>
                      <a:pt x="900" y="570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70" name="Freeform 6"/>
              <p:cNvSpPr>
                <a:spLocks/>
              </p:cNvSpPr>
              <p:nvPr/>
            </p:nvSpPr>
            <p:spPr bwMode="white">
              <a:xfrm>
                <a:off x="4404" y="2989"/>
                <a:ext cx="148" cy="179"/>
              </a:xfrm>
              <a:custGeom>
                <a:avLst/>
                <a:gdLst>
                  <a:gd name="T0" fmla="*/ 12 w 148"/>
                  <a:gd name="T1" fmla="*/ 167 h 179"/>
                  <a:gd name="T2" fmla="*/ 24 w 148"/>
                  <a:gd name="T3" fmla="*/ 83 h 179"/>
                  <a:gd name="T4" fmla="*/ 120 w 148"/>
                  <a:gd name="T5" fmla="*/ 179 h 179"/>
                  <a:gd name="T6" fmla="*/ 0 60000 65536"/>
                  <a:gd name="T7" fmla="*/ 0 60000 65536"/>
                  <a:gd name="T8" fmla="*/ 0 60000 65536"/>
                  <a:gd name="T9" fmla="*/ 0 w 148"/>
                  <a:gd name="T10" fmla="*/ 0 h 179"/>
                  <a:gd name="T11" fmla="*/ 148 w 148"/>
                  <a:gd name="T12" fmla="*/ 179 h 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" h="179">
                    <a:moveTo>
                      <a:pt x="12" y="167"/>
                    </a:moveTo>
                    <a:cubicBezTo>
                      <a:pt x="16" y="139"/>
                      <a:pt x="0" y="99"/>
                      <a:pt x="24" y="83"/>
                    </a:cubicBezTo>
                    <a:cubicBezTo>
                      <a:pt x="148" y="0"/>
                      <a:pt x="120" y="148"/>
                      <a:pt x="120" y="179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71" name="Freeform 7"/>
              <p:cNvSpPr>
                <a:spLocks/>
              </p:cNvSpPr>
              <p:nvPr/>
            </p:nvSpPr>
            <p:spPr bwMode="white">
              <a:xfrm>
                <a:off x="4332" y="3492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72" name="Freeform 8"/>
              <p:cNvSpPr>
                <a:spLocks/>
              </p:cNvSpPr>
              <p:nvPr/>
            </p:nvSpPr>
            <p:spPr bwMode="white">
              <a:xfrm>
                <a:off x="4656" y="3468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852" y="2412"/>
              <a:ext cx="1056" cy="25"/>
              <a:chOff x="3852" y="2412"/>
              <a:chExt cx="1056" cy="25"/>
            </a:xfrm>
          </p:grpSpPr>
          <p:sp>
            <p:nvSpPr>
              <p:cNvPr id="43066" name="Freeform 10"/>
              <p:cNvSpPr>
                <a:spLocks/>
              </p:cNvSpPr>
              <p:nvPr/>
            </p:nvSpPr>
            <p:spPr bwMode="white">
              <a:xfrm>
                <a:off x="3852" y="2412"/>
                <a:ext cx="276" cy="12"/>
              </a:xfrm>
              <a:custGeom>
                <a:avLst/>
                <a:gdLst>
                  <a:gd name="T0" fmla="*/ 0 w 276"/>
                  <a:gd name="T1" fmla="*/ 0 h 12"/>
                  <a:gd name="T2" fmla="*/ 276 w 276"/>
                  <a:gd name="T3" fmla="*/ 12 h 12"/>
                  <a:gd name="T4" fmla="*/ 0 60000 65536"/>
                  <a:gd name="T5" fmla="*/ 0 60000 65536"/>
                  <a:gd name="T6" fmla="*/ 0 w 276"/>
                  <a:gd name="T7" fmla="*/ 0 h 12"/>
                  <a:gd name="T8" fmla="*/ 276 w 276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" h="12">
                    <a:moveTo>
                      <a:pt x="0" y="0"/>
                    </a:moveTo>
                    <a:cubicBezTo>
                      <a:pt x="92" y="4"/>
                      <a:pt x="276" y="12"/>
                      <a:pt x="276" y="12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67" name="Freeform 11"/>
              <p:cNvSpPr>
                <a:spLocks/>
              </p:cNvSpPr>
              <p:nvPr/>
            </p:nvSpPr>
            <p:spPr bwMode="white">
              <a:xfrm>
                <a:off x="4260" y="2424"/>
                <a:ext cx="264" cy="1"/>
              </a:xfrm>
              <a:custGeom>
                <a:avLst/>
                <a:gdLst>
                  <a:gd name="T0" fmla="*/ 0 w 264"/>
                  <a:gd name="T1" fmla="*/ 0 h 1"/>
                  <a:gd name="T2" fmla="*/ 264 w 264"/>
                  <a:gd name="T3" fmla="*/ 0 h 1"/>
                  <a:gd name="T4" fmla="*/ 0 60000 65536"/>
                  <a:gd name="T5" fmla="*/ 0 60000 65536"/>
                  <a:gd name="T6" fmla="*/ 0 w 264"/>
                  <a:gd name="T7" fmla="*/ 0 h 1"/>
                  <a:gd name="T8" fmla="*/ 264 w 26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4" h="1">
                    <a:moveTo>
                      <a:pt x="0" y="0"/>
                    </a:moveTo>
                    <a:cubicBezTo>
                      <a:pt x="88" y="0"/>
                      <a:pt x="176" y="0"/>
                      <a:pt x="264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68" name="Freeform 12"/>
              <p:cNvSpPr>
                <a:spLocks/>
              </p:cNvSpPr>
              <p:nvPr/>
            </p:nvSpPr>
            <p:spPr bwMode="white">
              <a:xfrm>
                <a:off x="4656" y="2436"/>
                <a:ext cx="252" cy="1"/>
              </a:xfrm>
              <a:custGeom>
                <a:avLst/>
                <a:gdLst>
                  <a:gd name="T0" fmla="*/ 0 w 252"/>
                  <a:gd name="T1" fmla="*/ 0 h 1"/>
                  <a:gd name="T2" fmla="*/ 252 w 252"/>
                  <a:gd name="T3" fmla="*/ 0 h 1"/>
                  <a:gd name="T4" fmla="*/ 0 60000 65536"/>
                  <a:gd name="T5" fmla="*/ 0 60000 65536"/>
                  <a:gd name="T6" fmla="*/ 0 w 252"/>
                  <a:gd name="T7" fmla="*/ 0 h 1"/>
                  <a:gd name="T8" fmla="*/ 252 w 25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2" h="1">
                    <a:moveTo>
                      <a:pt x="0" y="0"/>
                    </a:moveTo>
                    <a:cubicBezTo>
                      <a:pt x="84" y="0"/>
                      <a:pt x="168" y="0"/>
                      <a:pt x="252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696" y="384"/>
              <a:ext cx="288" cy="720"/>
              <a:chOff x="3696" y="384"/>
              <a:chExt cx="288" cy="720"/>
            </a:xfrm>
          </p:grpSpPr>
          <p:sp>
            <p:nvSpPr>
              <p:cNvPr id="43063" name="Line 14"/>
              <p:cNvSpPr>
                <a:spLocks noChangeShapeType="1"/>
              </p:cNvSpPr>
              <p:nvPr/>
            </p:nvSpPr>
            <p:spPr bwMode="white">
              <a:xfrm flipH="1" flipV="1">
                <a:off x="3840" y="480"/>
                <a:ext cx="48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64" name="Line 15"/>
              <p:cNvSpPr>
                <a:spLocks noChangeShapeType="1"/>
              </p:cNvSpPr>
              <p:nvPr/>
            </p:nvSpPr>
            <p:spPr bwMode="white">
              <a:xfrm flipV="1">
                <a:off x="3888" y="384"/>
                <a:ext cx="96" cy="720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65" name="Line 16"/>
              <p:cNvSpPr>
                <a:spLocks noChangeShapeType="1"/>
              </p:cNvSpPr>
              <p:nvPr/>
            </p:nvSpPr>
            <p:spPr bwMode="white">
              <a:xfrm flipH="1" flipV="1">
                <a:off x="3696" y="480"/>
                <a:ext cx="96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768" y="432"/>
              <a:ext cx="960" cy="677"/>
              <a:chOff x="2400" y="432"/>
              <a:chExt cx="960" cy="677"/>
            </a:xfrm>
          </p:grpSpPr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2976" y="432"/>
                <a:ext cx="384" cy="677"/>
                <a:chOff x="2112" y="223"/>
                <a:chExt cx="593" cy="917"/>
              </a:xfrm>
            </p:grpSpPr>
            <p:sp>
              <p:nvSpPr>
                <p:cNvPr id="43059" name="Freeform 1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060" name="Freeform 2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061" name="Freeform 2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062" name="Freeform 2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>
                <a:off x="2688" y="432"/>
                <a:ext cx="384" cy="677"/>
                <a:chOff x="2112" y="223"/>
                <a:chExt cx="593" cy="917"/>
              </a:xfrm>
            </p:grpSpPr>
            <p:sp>
              <p:nvSpPr>
                <p:cNvPr id="43055" name="Freeform 24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056" name="Freeform 25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057" name="Freeform 26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058" name="Freeform 27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2400" y="432"/>
                <a:ext cx="384" cy="677"/>
                <a:chOff x="2112" y="223"/>
                <a:chExt cx="593" cy="917"/>
              </a:xfrm>
            </p:grpSpPr>
            <p:sp>
              <p:nvSpPr>
                <p:cNvPr id="43051" name="Freeform 2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052" name="Freeform 3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053" name="Freeform 3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054" name="Freeform 3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3011" name="Freeform 33"/>
          <p:cNvSpPr>
            <a:spLocks/>
          </p:cNvSpPr>
          <p:nvPr/>
        </p:nvSpPr>
        <p:spPr bwMode="white">
          <a:xfrm>
            <a:off x="228600" y="24828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5353050" y="4616450"/>
            <a:ext cx="1676400" cy="39688"/>
            <a:chOff x="3852" y="2412"/>
            <a:chExt cx="1056" cy="25"/>
          </a:xfrm>
        </p:grpSpPr>
        <p:sp>
          <p:nvSpPr>
            <p:cNvPr id="43040" name="Freeform 35"/>
            <p:cNvSpPr>
              <a:spLocks/>
            </p:cNvSpPr>
            <p:nvPr/>
          </p:nvSpPr>
          <p:spPr bwMode="white">
            <a:xfrm>
              <a:off x="3852" y="2412"/>
              <a:ext cx="276" cy="12"/>
            </a:xfrm>
            <a:custGeom>
              <a:avLst/>
              <a:gdLst>
                <a:gd name="T0" fmla="*/ 0 w 276"/>
                <a:gd name="T1" fmla="*/ 0 h 12"/>
                <a:gd name="T2" fmla="*/ 276 w 276"/>
                <a:gd name="T3" fmla="*/ 12 h 12"/>
                <a:gd name="T4" fmla="*/ 0 60000 65536"/>
                <a:gd name="T5" fmla="*/ 0 60000 65536"/>
                <a:gd name="T6" fmla="*/ 0 w 276"/>
                <a:gd name="T7" fmla="*/ 0 h 12"/>
                <a:gd name="T8" fmla="*/ 276 w 276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12">
                  <a:moveTo>
                    <a:pt x="0" y="0"/>
                  </a:moveTo>
                  <a:cubicBezTo>
                    <a:pt x="92" y="4"/>
                    <a:pt x="276" y="12"/>
                    <a:pt x="276" y="12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41" name="Freeform 36"/>
            <p:cNvSpPr>
              <a:spLocks/>
            </p:cNvSpPr>
            <p:nvPr/>
          </p:nvSpPr>
          <p:spPr bwMode="white">
            <a:xfrm>
              <a:off x="4260" y="2424"/>
              <a:ext cx="264" cy="1"/>
            </a:xfrm>
            <a:custGeom>
              <a:avLst/>
              <a:gdLst>
                <a:gd name="T0" fmla="*/ 0 w 264"/>
                <a:gd name="T1" fmla="*/ 0 h 1"/>
                <a:gd name="T2" fmla="*/ 264 w 264"/>
                <a:gd name="T3" fmla="*/ 0 h 1"/>
                <a:gd name="T4" fmla="*/ 0 60000 65536"/>
                <a:gd name="T5" fmla="*/ 0 60000 65536"/>
                <a:gd name="T6" fmla="*/ 0 w 264"/>
                <a:gd name="T7" fmla="*/ 0 h 1"/>
                <a:gd name="T8" fmla="*/ 264 w 2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1">
                  <a:moveTo>
                    <a:pt x="0" y="0"/>
                  </a:moveTo>
                  <a:cubicBezTo>
                    <a:pt x="88" y="0"/>
                    <a:pt x="176" y="0"/>
                    <a:pt x="264" y="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42" name="Freeform 37"/>
            <p:cNvSpPr>
              <a:spLocks/>
            </p:cNvSpPr>
            <p:nvPr/>
          </p:nvSpPr>
          <p:spPr bwMode="white">
            <a:xfrm>
              <a:off x="4656" y="2436"/>
              <a:ext cx="252" cy="1"/>
            </a:xfrm>
            <a:custGeom>
              <a:avLst/>
              <a:gdLst>
                <a:gd name="T0" fmla="*/ 0 w 252"/>
                <a:gd name="T1" fmla="*/ 0 h 1"/>
                <a:gd name="T2" fmla="*/ 252 w 252"/>
                <a:gd name="T3" fmla="*/ 0 h 1"/>
                <a:gd name="T4" fmla="*/ 0 60000 65536"/>
                <a:gd name="T5" fmla="*/ 0 60000 65536"/>
                <a:gd name="T6" fmla="*/ 0 w 252"/>
                <a:gd name="T7" fmla="*/ 0 h 1"/>
                <a:gd name="T8" fmla="*/ 252 w 25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">
                  <a:moveTo>
                    <a:pt x="0" y="0"/>
                  </a:moveTo>
                  <a:cubicBezTo>
                    <a:pt x="84" y="0"/>
                    <a:pt x="168" y="0"/>
                    <a:pt x="252" y="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5105400" y="1397000"/>
            <a:ext cx="457200" cy="1143000"/>
            <a:chOff x="3696" y="384"/>
            <a:chExt cx="288" cy="720"/>
          </a:xfrm>
        </p:grpSpPr>
        <p:sp>
          <p:nvSpPr>
            <p:cNvPr id="43037" name="Line 39"/>
            <p:cNvSpPr>
              <a:spLocks noChangeShapeType="1"/>
            </p:cNvSpPr>
            <p:nvPr/>
          </p:nvSpPr>
          <p:spPr bwMode="white">
            <a:xfrm flipH="1" flipV="1">
              <a:off x="3840" y="480"/>
              <a:ext cx="48" cy="624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38" name="Line 40"/>
            <p:cNvSpPr>
              <a:spLocks noChangeShapeType="1"/>
            </p:cNvSpPr>
            <p:nvPr/>
          </p:nvSpPr>
          <p:spPr bwMode="white">
            <a:xfrm flipV="1">
              <a:off x="3888" y="384"/>
              <a:ext cx="96" cy="72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39" name="Line 41"/>
            <p:cNvSpPr>
              <a:spLocks noChangeShapeType="1"/>
            </p:cNvSpPr>
            <p:nvPr/>
          </p:nvSpPr>
          <p:spPr bwMode="white">
            <a:xfrm flipH="1" flipV="1">
              <a:off x="3696" y="480"/>
              <a:ext cx="96" cy="624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3014" name="Line 42"/>
          <p:cNvSpPr>
            <a:spLocks noChangeShapeType="1"/>
          </p:cNvSpPr>
          <p:nvPr/>
        </p:nvSpPr>
        <p:spPr bwMode="white">
          <a:xfrm flipH="1">
            <a:off x="5334000" y="1371600"/>
            <a:ext cx="9906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3015" name="Line 43"/>
          <p:cNvSpPr>
            <a:spLocks noChangeShapeType="1"/>
          </p:cNvSpPr>
          <p:nvPr/>
        </p:nvSpPr>
        <p:spPr bwMode="white">
          <a:xfrm flipH="1">
            <a:off x="5181600" y="5257800"/>
            <a:ext cx="9906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457200" y="1447800"/>
            <a:ext cx="1524000" cy="1074738"/>
            <a:chOff x="288" y="928"/>
            <a:chExt cx="960" cy="677"/>
          </a:xfrm>
        </p:grpSpPr>
        <p:grpSp>
          <p:nvGrpSpPr>
            <p:cNvPr id="13" name="Group 45"/>
            <p:cNvGrpSpPr>
              <a:grpSpLocks/>
            </p:cNvGrpSpPr>
            <p:nvPr/>
          </p:nvGrpSpPr>
          <p:grpSpPr bwMode="auto">
            <a:xfrm>
              <a:off x="864" y="928"/>
              <a:ext cx="384" cy="677"/>
              <a:chOff x="2112" y="223"/>
              <a:chExt cx="593" cy="917"/>
            </a:xfrm>
          </p:grpSpPr>
          <p:sp>
            <p:nvSpPr>
              <p:cNvPr id="43033" name="Freeform 46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34" name="Freeform 47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35" name="Freeform 48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36" name="Freeform 49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4" name="Group 50"/>
            <p:cNvGrpSpPr>
              <a:grpSpLocks/>
            </p:cNvGrpSpPr>
            <p:nvPr/>
          </p:nvGrpSpPr>
          <p:grpSpPr bwMode="auto">
            <a:xfrm>
              <a:off x="576" y="928"/>
              <a:ext cx="384" cy="677"/>
              <a:chOff x="2112" y="223"/>
              <a:chExt cx="593" cy="917"/>
            </a:xfrm>
          </p:grpSpPr>
          <p:sp>
            <p:nvSpPr>
              <p:cNvPr id="43029" name="Freeform 51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30" name="Freeform 52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31" name="Freeform 53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32" name="Freeform 54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5" name="Group 55"/>
            <p:cNvGrpSpPr>
              <a:grpSpLocks/>
            </p:cNvGrpSpPr>
            <p:nvPr/>
          </p:nvGrpSpPr>
          <p:grpSpPr bwMode="auto">
            <a:xfrm>
              <a:off x="288" y="928"/>
              <a:ext cx="384" cy="677"/>
              <a:chOff x="2112" y="223"/>
              <a:chExt cx="593" cy="917"/>
            </a:xfrm>
          </p:grpSpPr>
          <p:sp>
            <p:nvSpPr>
              <p:cNvPr id="43025" name="Freeform 56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26" name="Freeform 57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27" name="Freeform 58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28" name="Freeform 59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6" name="Group 60"/>
          <p:cNvGrpSpPr>
            <a:grpSpLocks/>
          </p:cNvGrpSpPr>
          <p:nvPr/>
        </p:nvGrpSpPr>
        <p:grpSpPr bwMode="auto">
          <a:xfrm>
            <a:off x="5829300" y="5532438"/>
            <a:ext cx="1450975" cy="1008062"/>
            <a:chOff x="3672" y="3485"/>
            <a:chExt cx="914" cy="635"/>
          </a:xfrm>
        </p:grpSpPr>
        <p:sp>
          <p:nvSpPr>
            <p:cNvPr id="43018" name="Freeform 61"/>
            <p:cNvSpPr>
              <a:spLocks/>
            </p:cNvSpPr>
            <p:nvPr/>
          </p:nvSpPr>
          <p:spPr bwMode="white">
            <a:xfrm>
              <a:off x="3672" y="3538"/>
              <a:ext cx="914" cy="570"/>
            </a:xfrm>
            <a:custGeom>
              <a:avLst/>
              <a:gdLst>
                <a:gd name="T0" fmla="*/ 36 w 914"/>
                <a:gd name="T1" fmla="*/ 570 h 570"/>
                <a:gd name="T2" fmla="*/ 24 w 914"/>
                <a:gd name="T3" fmla="*/ 426 h 570"/>
                <a:gd name="T4" fmla="*/ 0 w 914"/>
                <a:gd name="T5" fmla="*/ 258 h 570"/>
                <a:gd name="T6" fmla="*/ 612 w 914"/>
                <a:gd name="T7" fmla="*/ 174 h 570"/>
                <a:gd name="T8" fmla="*/ 648 w 914"/>
                <a:gd name="T9" fmla="*/ 294 h 570"/>
                <a:gd name="T10" fmla="*/ 660 w 914"/>
                <a:gd name="T11" fmla="*/ 330 h 570"/>
                <a:gd name="T12" fmla="*/ 672 w 914"/>
                <a:gd name="T13" fmla="*/ 366 h 570"/>
                <a:gd name="T14" fmla="*/ 756 w 914"/>
                <a:gd name="T15" fmla="*/ 354 h 570"/>
                <a:gd name="T16" fmla="*/ 828 w 914"/>
                <a:gd name="T17" fmla="*/ 342 h 570"/>
                <a:gd name="T18" fmla="*/ 852 w 914"/>
                <a:gd name="T19" fmla="*/ 378 h 570"/>
                <a:gd name="T20" fmla="*/ 912 w 914"/>
                <a:gd name="T21" fmla="*/ 558 h 570"/>
                <a:gd name="T22" fmla="*/ 900 w 914"/>
                <a:gd name="T23" fmla="*/ 570 h 5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14"/>
                <a:gd name="T37" fmla="*/ 0 h 570"/>
                <a:gd name="T38" fmla="*/ 914 w 914"/>
                <a:gd name="T39" fmla="*/ 570 h 5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14" h="570">
                  <a:moveTo>
                    <a:pt x="36" y="570"/>
                  </a:moveTo>
                  <a:cubicBezTo>
                    <a:pt x="32" y="522"/>
                    <a:pt x="30" y="474"/>
                    <a:pt x="24" y="426"/>
                  </a:cubicBezTo>
                  <a:cubicBezTo>
                    <a:pt x="18" y="370"/>
                    <a:pt x="0" y="258"/>
                    <a:pt x="0" y="258"/>
                  </a:cubicBezTo>
                  <a:cubicBezTo>
                    <a:pt x="43" y="0"/>
                    <a:pt x="349" y="168"/>
                    <a:pt x="612" y="174"/>
                  </a:cubicBezTo>
                  <a:cubicBezTo>
                    <a:pt x="630" y="247"/>
                    <a:pt x="619" y="206"/>
                    <a:pt x="648" y="294"/>
                  </a:cubicBezTo>
                  <a:cubicBezTo>
                    <a:pt x="652" y="306"/>
                    <a:pt x="656" y="318"/>
                    <a:pt x="660" y="330"/>
                  </a:cubicBezTo>
                  <a:cubicBezTo>
                    <a:pt x="664" y="342"/>
                    <a:pt x="672" y="366"/>
                    <a:pt x="672" y="366"/>
                  </a:cubicBezTo>
                  <a:cubicBezTo>
                    <a:pt x="700" y="362"/>
                    <a:pt x="728" y="358"/>
                    <a:pt x="756" y="354"/>
                  </a:cubicBezTo>
                  <a:cubicBezTo>
                    <a:pt x="780" y="350"/>
                    <a:pt x="804" y="336"/>
                    <a:pt x="828" y="342"/>
                  </a:cubicBezTo>
                  <a:cubicBezTo>
                    <a:pt x="842" y="345"/>
                    <a:pt x="846" y="365"/>
                    <a:pt x="852" y="378"/>
                  </a:cubicBezTo>
                  <a:cubicBezTo>
                    <a:pt x="877" y="434"/>
                    <a:pt x="892" y="499"/>
                    <a:pt x="912" y="558"/>
                  </a:cubicBezTo>
                  <a:cubicBezTo>
                    <a:pt x="914" y="563"/>
                    <a:pt x="904" y="566"/>
                    <a:pt x="900" y="57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19" name="Freeform 62"/>
            <p:cNvSpPr>
              <a:spLocks/>
            </p:cNvSpPr>
            <p:nvPr/>
          </p:nvSpPr>
          <p:spPr bwMode="white">
            <a:xfrm>
              <a:off x="3924" y="3485"/>
              <a:ext cx="148" cy="179"/>
            </a:xfrm>
            <a:custGeom>
              <a:avLst/>
              <a:gdLst>
                <a:gd name="T0" fmla="*/ 12 w 148"/>
                <a:gd name="T1" fmla="*/ 167 h 179"/>
                <a:gd name="T2" fmla="*/ 24 w 148"/>
                <a:gd name="T3" fmla="*/ 83 h 179"/>
                <a:gd name="T4" fmla="*/ 120 w 148"/>
                <a:gd name="T5" fmla="*/ 179 h 179"/>
                <a:gd name="T6" fmla="*/ 0 60000 65536"/>
                <a:gd name="T7" fmla="*/ 0 60000 65536"/>
                <a:gd name="T8" fmla="*/ 0 60000 65536"/>
                <a:gd name="T9" fmla="*/ 0 w 148"/>
                <a:gd name="T10" fmla="*/ 0 h 179"/>
                <a:gd name="T11" fmla="*/ 148 w 148"/>
                <a:gd name="T12" fmla="*/ 179 h 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79">
                  <a:moveTo>
                    <a:pt x="12" y="167"/>
                  </a:moveTo>
                  <a:cubicBezTo>
                    <a:pt x="16" y="139"/>
                    <a:pt x="0" y="99"/>
                    <a:pt x="24" y="83"/>
                  </a:cubicBezTo>
                  <a:cubicBezTo>
                    <a:pt x="148" y="0"/>
                    <a:pt x="120" y="148"/>
                    <a:pt x="120" y="179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20" name="Freeform 63"/>
            <p:cNvSpPr>
              <a:spLocks/>
            </p:cNvSpPr>
            <p:nvPr/>
          </p:nvSpPr>
          <p:spPr bwMode="white">
            <a:xfrm>
              <a:off x="3852" y="3988"/>
              <a:ext cx="192" cy="132"/>
            </a:xfrm>
            <a:custGeom>
              <a:avLst/>
              <a:gdLst>
                <a:gd name="T0" fmla="*/ 0 w 192"/>
                <a:gd name="T1" fmla="*/ 120 h 132"/>
                <a:gd name="T2" fmla="*/ 96 w 192"/>
                <a:gd name="T3" fmla="*/ 0 h 132"/>
                <a:gd name="T4" fmla="*/ 132 w 192"/>
                <a:gd name="T5" fmla="*/ 12 h 132"/>
                <a:gd name="T6" fmla="*/ 192 w 192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32"/>
                <a:gd name="T14" fmla="*/ 192 w 192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32">
                  <a:moveTo>
                    <a:pt x="0" y="120"/>
                  </a:moveTo>
                  <a:cubicBezTo>
                    <a:pt x="19" y="62"/>
                    <a:pt x="38" y="19"/>
                    <a:pt x="96" y="0"/>
                  </a:cubicBezTo>
                  <a:cubicBezTo>
                    <a:pt x="108" y="4"/>
                    <a:pt x="122" y="4"/>
                    <a:pt x="132" y="12"/>
                  </a:cubicBezTo>
                  <a:cubicBezTo>
                    <a:pt x="170" y="43"/>
                    <a:pt x="159" y="99"/>
                    <a:pt x="192" y="132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21" name="Line 64"/>
            <p:cNvSpPr>
              <a:spLocks noChangeShapeType="1"/>
            </p:cNvSpPr>
            <p:nvPr/>
          </p:nvSpPr>
          <p:spPr bwMode="white">
            <a:xfrm>
              <a:off x="4176" y="4080"/>
              <a:ext cx="192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177800"/>
            <a:ext cx="7353300" cy="5232400"/>
            <a:chOff x="624" y="384"/>
            <a:chExt cx="4632" cy="3296"/>
          </a:xfrm>
        </p:grpSpPr>
        <p:sp>
          <p:nvSpPr>
            <p:cNvPr id="44062" name="Freeform 3"/>
            <p:cNvSpPr>
              <a:spLocks/>
            </p:cNvSpPr>
            <p:nvPr/>
          </p:nvSpPr>
          <p:spPr bwMode="white">
            <a:xfrm>
              <a:off x="624" y="1068"/>
              <a:ext cx="4632" cy="2612"/>
            </a:xfrm>
            <a:custGeom>
              <a:avLst/>
              <a:gdLst>
                <a:gd name="T0" fmla="*/ 0 w 4632"/>
                <a:gd name="T1" fmla="*/ 108 h 2612"/>
                <a:gd name="T2" fmla="*/ 1260 w 4632"/>
                <a:gd name="T3" fmla="*/ 72 h 2612"/>
                <a:gd name="T4" fmla="*/ 2016 w 4632"/>
                <a:gd name="T5" fmla="*/ 0 h 2612"/>
                <a:gd name="T6" fmla="*/ 3240 w 4632"/>
                <a:gd name="T7" fmla="*/ 72 h 2612"/>
                <a:gd name="T8" fmla="*/ 3228 w 4632"/>
                <a:gd name="T9" fmla="*/ 108 h 2612"/>
                <a:gd name="T10" fmla="*/ 3204 w 4632"/>
                <a:gd name="T11" fmla="*/ 144 h 2612"/>
                <a:gd name="T12" fmla="*/ 3192 w 4632"/>
                <a:gd name="T13" fmla="*/ 192 h 2612"/>
                <a:gd name="T14" fmla="*/ 3144 w 4632"/>
                <a:gd name="T15" fmla="*/ 300 h 2612"/>
                <a:gd name="T16" fmla="*/ 3156 w 4632"/>
                <a:gd name="T17" fmla="*/ 1092 h 2612"/>
                <a:gd name="T18" fmla="*/ 3180 w 4632"/>
                <a:gd name="T19" fmla="*/ 1368 h 2612"/>
                <a:gd name="T20" fmla="*/ 3144 w 4632"/>
                <a:gd name="T21" fmla="*/ 1980 h 2612"/>
                <a:gd name="T22" fmla="*/ 3132 w 4632"/>
                <a:gd name="T23" fmla="*/ 2424 h 2612"/>
                <a:gd name="T24" fmla="*/ 3096 w 4632"/>
                <a:gd name="T25" fmla="*/ 2544 h 2612"/>
                <a:gd name="T26" fmla="*/ 3252 w 4632"/>
                <a:gd name="T27" fmla="*/ 2592 h 2612"/>
                <a:gd name="T28" fmla="*/ 3696 w 4632"/>
                <a:gd name="T29" fmla="*/ 2580 h 2612"/>
                <a:gd name="T30" fmla="*/ 4632 w 4632"/>
                <a:gd name="T31" fmla="*/ 2568 h 26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32"/>
                <a:gd name="T49" fmla="*/ 0 h 2612"/>
                <a:gd name="T50" fmla="*/ 4632 w 4632"/>
                <a:gd name="T51" fmla="*/ 2612 h 26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32" h="2612">
                  <a:moveTo>
                    <a:pt x="0" y="108"/>
                  </a:moveTo>
                  <a:cubicBezTo>
                    <a:pt x="430" y="83"/>
                    <a:pt x="804" y="78"/>
                    <a:pt x="1260" y="72"/>
                  </a:cubicBezTo>
                  <a:cubicBezTo>
                    <a:pt x="1512" y="54"/>
                    <a:pt x="1763" y="19"/>
                    <a:pt x="2016" y="0"/>
                  </a:cubicBezTo>
                  <a:cubicBezTo>
                    <a:pt x="2427" y="11"/>
                    <a:pt x="2830" y="55"/>
                    <a:pt x="3240" y="72"/>
                  </a:cubicBezTo>
                  <a:cubicBezTo>
                    <a:pt x="3236" y="84"/>
                    <a:pt x="3234" y="97"/>
                    <a:pt x="3228" y="108"/>
                  </a:cubicBezTo>
                  <a:cubicBezTo>
                    <a:pt x="3222" y="121"/>
                    <a:pt x="3210" y="131"/>
                    <a:pt x="3204" y="144"/>
                  </a:cubicBezTo>
                  <a:cubicBezTo>
                    <a:pt x="3198" y="159"/>
                    <a:pt x="3198" y="177"/>
                    <a:pt x="3192" y="192"/>
                  </a:cubicBezTo>
                  <a:cubicBezTo>
                    <a:pt x="3178" y="229"/>
                    <a:pt x="3159" y="263"/>
                    <a:pt x="3144" y="300"/>
                  </a:cubicBezTo>
                  <a:cubicBezTo>
                    <a:pt x="3114" y="509"/>
                    <a:pt x="3150" y="953"/>
                    <a:pt x="3156" y="1092"/>
                  </a:cubicBezTo>
                  <a:cubicBezTo>
                    <a:pt x="3160" y="1184"/>
                    <a:pt x="3180" y="1368"/>
                    <a:pt x="3180" y="1368"/>
                  </a:cubicBezTo>
                  <a:cubicBezTo>
                    <a:pt x="3174" y="1580"/>
                    <a:pt x="3178" y="1775"/>
                    <a:pt x="3144" y="1980"/>
                  </a:cubicBezTo>
                  <a:cubicBezTo>
                    <a:pt x="3140" y="2128"/>
                    <a:pt x="3139" y="2276"/>
                    <a:pt x="3132" y="2424"/>
                  </a:cubicBezTo>
                  <a:cubicBezTo>
                    <a:pt x="3130" y="2466"/>
                    <a:pt x="3096" y="2544"/>
                    <a:pt x="3096" y="2544"/>
                  </a:cubicBezTo>
                  <a:cubicBezTo>
                    <a:pt x="3142" y="2612"/>
                    <a:pt x="3115" y="2592"/>
                    <a:pt x="3252" y="2592"/>
                  </a:cubicBezTo>
                  <a:cubicBezTo>
                    <a:pt x="3400" y="2592"/>
                    <a:pt x="3548" y="2584"/>
                    <a:pt x="3696" y="2580"/>
                  </a:cubicBezTo>
                  <a:cubicBezTo>
                    <a:pt x="4144" y="2554"/>
                    <a:pt x="3832" y="2568"/>
                    <a:pt x="4632" y="2568"/>
                  </a:cubicBezTo>
                </a:path>
              </a:pathLst>
            </a:custGeom>
            <a:noFill/>
            <a:ln w="1016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152" y="2989"/>
              <a:ext cx="914" cy="635"/>
              <a:chOff x="4152" y="2989"/>
              <a:chExt cx="914" cy="635"/>
            </a:xfrm>
          </p:grpSpPr>
          <p:sp>
            <p:nvSpPr>
              <p:cNvPr id="44088" name="Freeform 5"/>
              <p:cNvSpPr>
                <a:spLocks/>
              </p:cNvSpPr>
              <p:nvPr/>
            </p:nvSpPr>
            <p:spPr bwMode="white">
              <a:xfrm>
                <a:off x="4152" y="3042"/>
                <a:ext cx="914" cy="570"/>
              </a:xfrm>
              <a:custGeom>
                <a:avLst/>
                <a:gdLst>
                  <a:gd name="T0" fmla="*/ 36 w 914"/>
                  <a:gd name="T1" fmla="*/ 570 h 570"/>
                  <a:gd name="T2" fmla="*/ 24 w 914"/>
                  <a:gd name="T3" fmla="*/ 426 h 570"/>
                  <a:gd name="T4" fmla="*/ 0 w 914"/>
                  <a:gd name="T5" fmla="*/ 258 h 570"/>
                  <a:gd name="T6" fmla="*/ 612 w 914"/>
                  <a:gd name="T7" fmla="*/ 174 h 570"/>
                  <a:gd name="T8" fmla="*/ 648 w 914"/>
                  <a:gd name="T9" fmla="*/ 294 h 570"/>
                  <a:gd name="T10" fmla="*/ 660 w 914"/>
                  <a:gd name="T11" fmla="*/ 330 h 570"/>
                  <a:gd name="T12" fmla="*/ 672 w 914"/>
                  <a:gd name="T13" fmla="*/ 366 h 570"/>
                  <a:gd name="T14" fmla="*/ 756 w 914"/>
                  <a:gd name="T15" fmla="*/ 354 h 570"/>
                  <a:gd name="T16" fmla="*/ 828 w 914"/>
                  <a:gd name="T17" fmla="*/ 342 h 570"/>
                  <a:gd name="T18" fmla="*/ 852 w 914"/>
                  <a:gd name="T19" fmla="*/ 378 h 570"/>
                  <a:gd name="T20" fmla="*/ 912 w 914"/>
                  <a:gd name="T21" fmla="*/ 558 h 570"/>
                  <a:gd name="T22" fmla="*/ 900 w 914"/>
                  <a:gd name="T23" fmla="*/ 570 h 5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14"/>
                  <a:gd name="T37" fmla="*/ 0 h 570"/>
                  <a:gd name="T38" fmla="*/ 914 w 914"/>
                  <a:gd name="T39" fmla="*/ 570 h 5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14" h="570">
                    <a:moveTo>
                      <a:pt x="36" y="570"/>
                    </a:moveTo>
                    <a:cubicBezTo>
                      <a:pt x="32" y="522"/>
                      <a:pt x="30" y="474"/>
                      <a:pt x="24" y="426"/>
                    </a:cubicBezTo>
                    <a:cubicBezTo>
                      <a:pt x="18" y="370"/>
                      <a:pt x="0" y="258"/>
                      <a:pt x="0" y="258"/>
                    </a:cubicBezTo>
                    <a:cubicBezTo>
                      <a:pt x="43" y="0"/>
                      <a:pt x="349" y="168"/>
                      <a:pt x="612" y="174"/>
                    </a:cubicBezTo>
                    <a:cubicBezTo>
                      <a:pt x="630" y="247"/>
                      <a:pt x="619" y="206"/>
                      <a:pt x="648" y="294"/>
                    </a:cubicBezTo>
                    <a:cubicBezTo>
                      <a:pt x="652" y="306"/>
                      <a:pt x="656" y="318"/>
                      <a:pt x="660" y="330"/>
                    </a:cubicBezTo>
                    <a:cubicBezTo>
                      <a:pt x="664" y="342"/>
                      <a:pt x="672" y="366"/>
                      <a:pt x="672" y="366"/>
                    </a:cubicBezTo>
                    <a:cubicBezTo>
                      <a:pt x="700" y="362"/>
                      <a:pt x="728" y="358"/>
                      <a:pt x="756" y="354"/>
                    </a:cubicBezTo>
                    <a:cubicBezTo>
                      <a:pt x="780" y="350"/>
                      <a:pt x="804" y="336"/>
                      <a:pt x="828" y="342"/>
                    </a:cubicBezTo>
                    <a:cubicBezTo>
                      <a:pt x="842" y="345"/>
                      <a:pt x="846" y="365"/>
                      <a:pt x="852" y="378"/>
                    </a:cubicBezTo>
                    <a:cubicBezTo>
                      <a:pt x="877" y="434"/>
                      <a:pt x="892" y="499"/>
                      <a:pt x="912" y="558"/>
                    </a:cubicBezTo>
                    <a:cubicBezTo>
                      <a:pt x="914" y="563"/>
                      <a:pt x="904" y="566"/>
                      <a:pt x="900" y="570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89" name="Freeform 6"/>
              <p:cNvSpPr>
                <a:spLocks/>
              </p:cNvSpPr>
              <p:nvPr/>
            </p:nvSpPr>
            <p:spPr bwMode="white">
              <a:xfrm>
                <a:off x="4404" y="2989"/>
                <a:ext cx="148" cy="179"/>
              </a:xfrm>
              <a:custGeom>
                <a:avLst/>
                <a:gdLst>
                  <a:gd name="T0" fmla="*/ 12 w 148"/>
                  <a:gd name="T1" fmla="*/ 167 h 179"/>
                  <a:gd name="T2" fmla="*/ 24 w 148"/>
                  <a:gd name="T3" fmla="*/ 83 h 179"/>
                  <a:gd name="T4" fmla="*/ 120 w 148"/>
                  <a:gd name="T5" fmla="*/ 179 h 179"/>
                  <a:gd name="T6" fmla="*/ 0 60000 65536"/>
                  <a:gd name="T7" fmla="*/ 0 60000 65536"/>
                  <a:gd name="T8" fmla="*/ 0 60000 65536"/>
                  <a:gd name="T9" fmla="*/ 0 w 148"/>
                  <a:gd name="T10" fmla="*/ 0 h 179"/>
                  <a:gd name="T11" fmla="*/ 148 w 148"/>
                  <a:gd name="T12" fmla="*/ 179 h 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" h="179">
                    <a:moveTo>
                      <a:pt x="12" y="167"/>
                    </a:moveTo>
                    <a:cubicBezTo>
                      <a:pt x="16" y="139"/>
                      <a:pt x="0" y="99"/>
                      <a:pt x="24" y="83"/>
                    </a:cubicBezTo>
                    <a:cubicBezTo>
                      <a:pt x="148" y="0"/>
                      <a:pt x="120" y="148"/>
                      <a:pt x="120" y="179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90" name="Freeform 7"/>
              <p:cNvSpPr>
                <a:spLocks/>
              </p:cNvSpPr>
              <p:nvPr/>
            </p:nvSpPr>
            <p:spPr bwMode="white">
              <a:xfrm>
                <a:off x="4332" y="3492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91" name="Freeform 8"/>
              <p:cNvSpPr>
                <a:spLocks/>
              </p:cNvSpPr>
              <p:nvPr/>
            </p:nvSpPr>
            <p:spPr bwMode="white">
              <a:xfrm>
                <a:off x="4656" y="3468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852" y="2412"/>
              <a:ext cx="1056" cy="25"/>
              <a:chOff x="3852" y="2412"/>
              <a:chExt cx="1056" cy="25"/>
            </a:xfrm>
          </p:grpSpPr>
          <p:sp>
            <p:nvSpPr>
              <p:cNvPr id="44085" name="Freeform 10"/>
              <p:cNvSpPr>
                <a:spLocks/>
              </p:cNvSpPr>
              <p:nvPr/>
            </p:nvSpPr>
            <p:spPr bwMode="white">
              <a:xfrm>
                <a:off x="3852" y="2412"/>
                <a:ext cx="276" cy="12"/>
              </a:xfrm>
              <a:custGeom>
                <a:avLst/>
                <a:gdLst>
                  <a:gd name="T0" fmla="*/ 0 w 276"/>
                  <a:gd name="T1" fmla="*/ 0 h 12"/>
                  <a:gd name="T2" fmla="*/ 276 w 276"/>
                  <a:gd name="T3" fmla="*/ 12 h 12"/>
                  <a:gd name="T4" fmla="*/ 0 60000 65536"/>
                  <a:gd name="T5" fmla="*/ 0 60000 65536"/>
                  <a:gd name="T6" fmla="*/ 0 w 276"/>
                  <a:gd name="T7" fmla="*/ 0 h 12"/>
                  <a:gd name="T8" fmla="*/ 276 w 276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" h="12">
                    <a:moveTo>
                      <a:pt x="0" y="0"/>
                    </a:moveTo>
                    <a:cubicBezTo>
                      <a:pt x="92" y="4"/>
                      <a:pt x="276" y="12"/>
                      <a:pt x="276" y="12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86" name="Freeform 11"/>
              <p:cNvSpPr>
                <a:spLocks/>
              </p:cNvSpPr>
              <p:nvPr/>
            </p:nvSpPr>
            <p:spPr bwMode="white">
              <a:xfrm>
                <a:off x="4260" y="2424"/>
                <a:ext cx="264" cy="1"/>
              </a:xfrm>
              <a:custGeom>
                <a:avLst/>
                <a:gdLst>
                  <a:gd name="T0" fmla="*/ 0 w 264"/>
                  <a:gd name="T1" fmla="*/ 0 h 1"/>
                  <a:gd name="T2" fmla="*/ 264 w 264"/>
                  <a:gd name="T3" fmla="*/ 0 h 1"/>
                  <a:gd name="T4" fmla="*/ 0 60000 65536"/>
                  <a:gd name="T5" fmla="*/ 0 60000 65536"/>
                  <a:gd name="T6" fmla="*/ 0 w 264"/>
                  <a:gd name="T7" fmla="*/ 0 h 1"/>
                  <a:gd name="T8" fmla="*/ 264 w 26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4" h="1">
                    <a:moveTo>
                      <a:pt x="0" y="0"/>
                    </a:moveTo>
                    <a:cubicBezTo>
                      <a:pt x="88" y="0"/>
                      <a:pt x="176" y="0"/>
                      <a:pt x="264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87" name="Freeform 12"/>
              <p:cNvSpPr>
                <a:spLocks/>
              </p:cNvSpPr>
              <p:nvPr/>
            </p:nvSpPr>
            <p:spPr bwMode="white">
              <a:xfrm>
                <a:off x="4656" y="2436"/>
                <a:ext cx="252" cy="1"/>
              </a:xfrm>
              <a:custGeom>
                <a:avLst/>
                <a:gdLst>
                  <a:gd name="T0" fmla="*/ 0 w 252"/>
                  <a:gd name="T1" fmla="*/ 0 h 1"/>
                  <a:gd name="T2" fmla="*/ 252 w 252"/>
                  <a:gd name="T3" fmla="*/ 0 h 1"/>
                  <a:gd name="T4" fmla="*/ 0 60000 65536"/>
                  <a:gd name="T5" fmla="*/ 0 60000 65536"/>
                  <a:gd name="T6" fmla="*/ 0 w 252"/>
                  <a:gd name="T7" fmla="*/ 0 h 1"/>
                  <a:gd name="T8" fmla="*/ 252 w 25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2" h="1">
                    <a:moveTo>
                      <a:pt x="0" y="0"/>
                    </a:moveTo>
                    <a:cubicBezTo>
                      <a:pt x="84" y="0"/>
                      <a:pt x="168" y="0"/>
                      <a:pt x="252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696" y="384"/>
              <a:ext cx="288" cy="720"/>
              <a:chOff x="3696" y="384"/>
              <a:chExt cx="288" cy="720"/>
            </a:xfrm>
          </p:grpSpPr>
          <p:sp>
            <p:nvSpPr>
              <p:cNvPr id="44082" name="Line 14"/>
              <p:cNvSpPr>
                <a:spLocks noChangeShapeType="1"/>
              </p:cNvSpPr>
              <p:nvPr/>
            </p:nvSpPr>
            <p:spPr bwMode="white">
              <a:xfrm flipH="1" flipV="1">
                <a:off x="3840" y="480"/>
                <a:ext cx="48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83" name="Line 15"/>
              <p:cNvSpPr>
                <a:spLocks noChangeShapeType="1"/>
              </p:cNvSpPr>
              <p:nvPr/>
            </p:nvSpPr>
            <p:spPr bwMode="white">
              <a:xfrm flipV="1">
                <a:off x="3888" y="384"/>
                <a:ext cx="96" cy="720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84" name="Line 16"/>
              <p:cNvSpPr>
                <a:spLocks noChangeShapeType="1"/>
              </p:cNvSpPr>
              <p:nvPr/>
            </p:nvSpPr>
            <p:spPr bwMode="white">
              <a:xfrm flipH="1" flipV="1">
                <a:off x="3696" y="480"/>
                <a:ext cx="96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768" y="432"/>
              <a:ext cx="960" cy="677"/>
              <a:chOff x="2400" y="432"/>
              <a:chExt cx="960" cy="677"/>
            </a:xfrm>
          </p:grpSpPr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2976" y="432"/>
                <a:ext cx="384" cy="677"/>
                <a:chOff x="2112" y="223"/>
                <a:chExt cx="593" cy="917"/>
              </a:xfrm>
            </p:grpSpPr>
            <p:sp>
              <p:nvSpPr>
                <p:cNvPr id="44078" name="Freeform 1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079" name="Freeform 2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080" name="Freeform 2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081" name="Freeform 2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>
                <a:off x="2688" y="432"/>
                <a:ext cx="384" cy="677"/>
                <a:chOff x="2112" y="223"/>
                <a:chExt cx="593" cy="917"/>
              </a:xfrm>
            </p:grpSpPr>
            <p:sp>
              <p:nvSpPr>
                <p:cNvPr id="44074" name="Freeform 24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075" name="Freeform 25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076" name="Freeform 26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077" name="Freeform 27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2400" y="432"/>
                <a:ext cx="384" cy="677"/>
                <a:chOff x="2112" y="223"/>
                <a:chExt cx="593" cy="917"/>
              </a:xfrm>
            </p:grpSpPr>
            <p:sp>
              <p:nvSpPr>
                <p:cNvPr id="44070" name="Freeform 2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071" name="Freeform 3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072" name="Freeform 3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073" name="Freeform 3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4035" name="Freeform 33"/>
          <p:cNvSpPr>
            <a:spLocks/>
          </p:cNvSpPr>
          <p:nvPr/>
        </p:nvSpPr>
        <p:spPr bwMode="white">
          <a:xfrm>
            <a:off x="228600" y="24828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5353050" y="4616450"/>
            <a:ext cx="1676400" cy="39688"/>
            <a:chOff x="3852" y="2412"/>
            <a:chExt cx="1056" cy="25"/>
          </a:xfrm>
        </p:grpSpPr>
        <p:sp>
          <p:nvSpPr>
            <p:cNvPr id="44059" name="Freeform 35"/>
            <p:cNvSpPr>
              <a:spLocks/>
            </p:cNvSpPr>
            <p:nvPr/>
          </p:nvSpPr>
          <p:spPr bwMode="white">
            <a:xfrm>
              <a:off x="3852" y="2412"/>
              <a:ext cx="276" cy="12"/>
            </a:xfrm>
            <a:custGeom>
              <a:avLst/>
              <a:gdLst>
                <a:gd name="T0" fmla="*/ 0 w 276"/>
                <a:gd name="T1" fmla="*/ 0 h 12"/>
                <a:gd name="T2" fmla="*/ 276 w 276"/>
                <a:gd name="T3" fmla="*/ 12 h 12"/>
                <a:gd name="T4" fmla="*/ 0 60000 65536"/>
                <a:gd name="T5" fmla="*/ 0 60000 65536"/>
                <a:gd name="T6" fmla="*/ 0 w 276"/>
                <a:gd name="T7" fmla="*/ 0 h 12"/>
                <a:gd name="T8" fmla="*/ 276 w 276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12">
                  <a:moveTo>
                    <a:pt x="0" y="0"/>
                  </a:moveTo>
                  <a:cubicBezTo>
                    <a:pt x="92" y="4"/>
                    <a:pt x="276" y="12"/>
                    <a:pt x="276" y="12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60" name="Freeform 36"/>
            <p:cNvSpPr>
              <a:spLocks/>
            </p:cNvSpPr>
            <p:nvPr/>
          </p:nvSpPr>
          <p:spPr bwMode="white">
            <a:xfrm>
              <a:off x="4260" y="2424"/>
              <a:ext cx="264" cy="1"/>
            </a:xfrm>
            <a:custGeom>
              <a:avLst/>
              <a:gdLst>
                <a:gd name="T0" fmla="*/ 0 w 264"/>
                <a:gd name="T1" fmla="*/ 0 h 1"/>
                <a:gd name="T2" fmla="*/ 264 w 264"/>
                <a:gd name="T3" fmla="*/ 0 h 1"/>
                <a:gd name="T4" fmla="*/ 0 60000 65536"/>
                <a:gd name="T5" fmla="*/ 0 60000 65536"/>
                <a:gd name="T6" fmla="*/ 0 w 264"/>
                <a:gd name="T7" fmla="*/ 0 h 1"/>
                <a:gd name="T8" fmla="*/ 264 w 2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1">
                  <a:moveTo>
                    <a:pt x="0" y="0"/>
                  </a:moveTo>
                  <a:cubicBezTo>
                    <a:pt x="88" y="0"/>
                    <a:pt x="176" y="0"/>
                    <a:pt x="264" y="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61" name="Freeform 37"/>
            <p:cNvSpPr>
              <a:spLocks/>
            </p:cNvSpPr>
            <p:nvPr/>
          </p:nvSpPr>
          <p:spPr bwMode="white">
            <a:xfrm>
              <a:off x="4656" y="2436"/>
              <a:ext cx="252" cy="1"/>
            </a:xfrm>
            <a:custGeom>
              <a:avLst/>
              <a:gdLst>
                <a:gd name="T0" fmla="*/ 0 w 252"/>
                <a:gd name="T1" fmla="*/ 0 h 1"/>
                <a:gd name="T2" fmla="*/ 252 w 252"/>
                <a:gd name="T3" fmla="*/ 0 h 1"/>
                <a:gd name="T4" fmla="*/ 0 60000 65536"/>
                <a:gd name="T5" fmla="*/ 0 60000 65536"/>
                <a:gd name="T6" fmla="*/ 0 w 252"/>
                <a:gd name="T7" fmla="*/ 0 h 1"/>
                <a:gd name="T8" fmla="*/ 252 w 25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">
                  <a:moveTo>
                    <a:pt x="0" y="0"/>
                  </a:moveTo>
                  <a:cubicBezTo>
                    <a:pt x="84" y="0"/>
                    <a:pt x="168" y="0"/>
                    <a:pt x="252" y="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5105400" y="1397000"/>
            <a:ext cx="457200" cy="1143000"/>
            <a:chOff x="3696" y="384"/>
            <a:chExt cx="288" cy="720"/>
          </a:xfrm>
        </p:grpSpPr>
        <p:sp>
          <p:nvSpPr>
            <p:cNvPr id="44056" name="Line 39"/>
            <p:cNvSpPr>
              <a:spLocks noChangeShapeType="1"/>
            </p:cNvSpPr>
            <p:nvPr/>
          </p:nvSpPr>
          <p:spPr bwMode="white">
            <a:xfrm flipH="1" flipV="1">
              <a:off x="3840" y="480"/>
              <a:ext cx="48" cy="624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57" name="Line 40"/>
            <p:cNvSpPr>
              <a:spLocks noChangeShapeType="1"/>
            </p:cNvSpPr>
            <p:nvPr/>
          </p:nvSpPr>
          <p:spPr bwMode="white">
            <a:xfrm flipV="1">
              <a:off x="3888" y="384"/>
              <a:ext cx="96" cy="72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58" name="Line 41"/>
            <p:cNvSpPr>
              <a:spLocks noChangeShapeType="1"/>
            </p:cNvSpPr>
            <p:nvPr/>
          </p:nvSpPr>
          <p:spPr bwMode="white">
            <a:xfrm flipH="1" flipV="1">
              <a:off x="3696" y="480"/>
              <a:ext cx="96" cy="624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038" name="Line 42"/>
          <p:cNvSpPr>
            <a:spLocks noChangeShapeType="1"/>
          </p:cNvSpPr>
          <p:nvPr/>
        </p:nvSpPr>
        <p:spPr bwMode="white">
          <a:xfrm flipH="1">
            <a:off x="5334000" y="1371600"/>
            <a:ext cx="9906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4039" name="Line 43"/>
          <p:cNvSpPr>
            <a:spLocks noChangeShapeType="1"/>
          </p:cNvSpPr>
          <p:nvPr/>
        </p:nvSpPr>
        <p:spPr bwMode="white">
          <a:xfrm flipH="1">
            <a:off x="5181600" y="5257800"/>
            <a:ext cx="9906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457200" y="1447800"/>
            <a:ext cx="1524000" cy="1074738"/>
            <a:chOff x="288" y="928"/>
            <a:chExt cx="960" cy="677"/>
          </a:xfrm>
        </p:grpSpPr>
        <p:grpSp>
          <p:nvGrpSpPr>
            <p:cNvPr id="13" name="Group 45"/>
            <p:cNvGrpSpPr>
              <a:grpSpLocks/>
            </p:cNvGrpSpPr>
            <p:nvPr/>
          </p:nvGrpSpPr>
          <p:grpSpPr bwMode="auto">
            <a:xfrm>
              <a:off x="864" y="928"/>
              <a:ext cx="384" cy="677"/>
              <a:chOff x="2112" y="223"/>
              <a:chExt cx="593" cy="917"/>
            </a:xfrm>
          </p:grpSpPr>
          <p:sp>
            <p:nvSpPr>
              <p:cNvPr id="44052" name="Freeform 46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53" name="Freeform 47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54" name="Freeform 48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55" name="Freeform 49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4" name="Group 50"/>
            <p:cNvGrpSpPr>
              <a:grpSpLocks/>
            </p:cNvGrpSpPr>
            <p:nvPr/>
          </p:nvGrpSpPr>
          <p:grpSpPr bwMode="auto">
            <a:xfrm>
              <a:off x="576" y="928"/>
              <a:ext cx="384" cy="677"/>
              <a:chOff x="2112" y="223"/>
              <a:chExt cx="593" cy="917"/>
            </a:xfrm>
          </p:grpSpPr>
          <p:sp>
            <p:nvSpPr>
              <p:cNvPr id="44048" name="Freeform 51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49" name="Freeform 52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50" name="Freeform 53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51" name="Freeform 54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5" name="Group 55"/>
            <p:cNvGrpSpPr>
              <a:grpSpLocks/>
            </p:cNvGrpSpPr>
            <p:nvPr/>
          </p:nvGrpSpPr>
          <p:grpSpPr bwMode="auto">
            <a:xfrm>
              <a:off x="288" y="928"/>
              <a:ext cx="384" cy="677"/>
              <a:chOff x="2112" y="223"/>
              <a:chExt cx="593" cy="917"/>
            </a:xfrm>
          </p:grpSpPr>
          <p:sp>
            <p:nvSpPr>
              <p:cNvPr id="44044" name="Freeform 56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45" name="Freeform 57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46" name="Freeform 58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47" name="Freeform 59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177800"/>
            <a:ext cx="7353300" cy="5232400"/>
            <a:chOff x="624" y="384"/>
            <a:chExt cx="4632" cy="3296"/>
          </a:xfrm>
        </p:grpSpPr>
        <p:sp>
          <p:nvSpPr>
            <p:cNvPr id="45082" name="Freeform 3"/>
            <p:cNvSpPr>
              <a:spLocks/>
            </p:cNvSpPr>
            <p:nvPr/>
          </p:nvSpPr>
          <p:spPr bwMode="white">
            <a:xfrm>
              <a:off x="624" y="1068"/>
              <a:ext cx="4632" cy="2612"/>
            </a:xfrm>
            <a:custGeom>
              <a:avLst/>
              <a:gdLst>
                <a:gd name="T0" fmla="*/ 0 w 4632"/>
                <a:gd name="T1" fmla="*/ 108 h 2612"/>
                <a:gd name="T2" fmla="*/ 1260 w 4632"/>
                <a:gd name="T3" fmla="*/ 72 h 2612"/>
                <a:gd name="T4" fmla="*/ 2016 w 4632"/>
                <a:gd name="T5" fmla="*/ 0 h 2612"/>
                <a:gd name="T6" fmla="*/ 3240 w 4632"/>
                <a:gd name="T7" fmla="*/ 72 h 2612"/>
                <a:gd name="T8" fmla="*/ 3228 w 4632"/>
                <a:gd name="T9" fmla="*/ 108 h 2612"/>
                <a:gd name="T10" fmla="*/ 3204 w 4632"/>
                <a:gd name="T11" fmla="*/ 144 h 2612"/>
                <a:gd name="T12" fmla="*/ 3192 w 4632"/>
                <a:gd name="T13" fmla="*/ 192 h 2612"/>
                <a:gd name="T14" fmla="*/ 3144 w 4632"/>
                <a:gd name="T15" fmla="*/ 300 h 2612"/>
                <a:gd name="T16" fmla="*/ 3156 w 4632"/>
                <a:gd name="T17" fmla="*/ 1092 h 2612"/>
                <a:gd name="T18" fmla="*/ 3180 w 4632"/>
                <a:gd name="T19" fmla="*/ 1368 h 2612"/>
                <a:gd name="T20" fmla="*/ 3144 w 4632"/>
                <a:gd name="T21" fmla="*/ 1980 h 2612"/>
                <a:gd name="T22" fmla="*/ 3132 w 4632"/>
                <a:gd name="T23" fmla="*/ 2424 h 2612"/>
                <a:gd name="T24" fmla="*/ 3096 w 4632"/>
                <a:gd name="T25" fmla="*/ 2544 h 2612"/>
                <a:gd name="T26" fmla="*/ 3252 w 4632"/>
                <a:gd name="T27" fmla="*/ 2592 h 2612"/>
                <a:gd name="T28" fmla="*/ 3696 w 4632"/>
                <a:gd name="T29" fmla="*/ 2580 h 2612"/>
                <a:gd name="T30" fmla="*/ 4632 w 4632"/>
                <a:gd name="T31" fmla="*/ 2568 h 26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32"/>
                <a:gd name="T49" fmla="*/ 0 h 2612"/>
                <a:gd name="T50" fmla="*/ 4632 w 4632"/>
                <a:gd name="T51" fmla="*/ 2612 h 26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32" h="2612">
                  <a:moveTo>
                    <a:pt x="0" y="108"/>
                  </a:moveTo>
                  <a:cubicBezTo>
                    <a:pt x="430" y="83"/>
                    <a:pt x="804" y="78"/>
                    <a:pt x="1260" y="72"/>
                  </a:cubicBezTo>
                  <a:cubicBezTo>
                    <a:pt x="1512" y="54"/>
                    <a:pt x="1763" y="19"/>
                    <a:pt x="2016" y="0"/>
                  </a:cubicBezTo>
                  <a:cubicBezTo>
                    <a:pt x="2427" y="11"/>
                    <a:pt x="2830" y="55"/>
                    <a:pt x="3240" y="72"/>
                  </a:cubicBezTo>
                  <a:cubicBezTo>
                    <a:pt x="3236" y="84"/>
                    <a:pt x="3234" y="97"/>
                    <a:pt x="3228" y="108"/>
                  </a:cubicBezTo>
                  <a:cubicBezTo>
                    <a:pt x="3222" y="121"/>
                    <a:pt x="3210" y="131"/>
                    <a:pt x="3204" y="144"/>
                  </a:cubicBezTo>
                  <a:cubicBezTo>
                    <a:pt x="3198" y="159"/>
                    <a:pt x="3198" y="177"/>
                    <a:pt x="3192" y="192"/>
                  </a:cubicBezTo>
                  <a:cubicBezTo>
                    <a:pt x="3178" y="229"/>
                    <a:pt x="3159" y="263"/>
                    <a:pt x="3144" y="300"/>
                  </a:cubicBezTo>
                  <a:cubicBezTo>
                    <a:pt x="3114" y="509"/>
                    <a:pt x="3150" y="953"/>
                    <a:pt x="3156" y="1092"/>
                  </a:cubicBezTo>
                  <a:cubicBezTo>
                    <a:pt x="3160" y="1184"/>
                    <a:pt x="3180" y="1368"/>
                    <a:pt x="3180" y="1368"/>
                  </a:cubicBezTo>
                  <a:cubicBezTo>
                    <a:pt x="3174" y="1580"/>
                    <a:pt x="3178" y="1775"/>
                    <a:pt x="3144" y="1980"/>
                  </a:cubicBezTo>
                  <a:cubicBezTo>
                    <a:pt x="3140" y="2128"/>
                    <a:pt x="3139" y="2276"/>
                    <a:pt x="3132" y="2424"/>
                  </a:cubicBezTo>
                  <a:cubicBezTo>
                    <a:pt x="3130" y="2466"/>
                    <a:pt x="3096" y="2544"/>
                    <a:pt x="3096" y="2544"/>
                  </a:cubicBezTo>
                  <a:cubicBezTo>
                    <a:pt x="3142" y="2612"/>
                    <a:pt x="3115" y="2592"/>
                    <a:pt x="3252" y="2592"/>
                  </a:cubicBezTo>
                  <a:cubicBezTo>
                    <a:pt x="3400" y="2592"/>
                    <a:pt x="3548" y="2584"/>
                    <a:pt x="3696" y="2580"/>
                  </a:cubicBezTo>
                  <a:cubicBezTo>
                    <a:pt x="4144" y="2554"/>
                    <a:pt x="3832" y="2568"/>
                    <a:pt x="4632" y="2568"/>
                  </a:cubicBezTo>
                </a:path>
              </a:pathLst>
            </a:custGeom>
            <a:noFill/>
            <a:ln w="1016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152" y="2989"/>
              <a:ext cx="914" cy="635"/>
              <a:chOff x="4152" y="2989"/>
              <a:chExt cx="914" cy="635"/>
            </a:xfrm>
          </p:grpSpPr>
          <p:sp>
            <p:nvSpPr>
              <p:cNvPr id="45108" name="Freeform 5"/>
              <p:cNvSpPr>
                <a:spLocks/>
              </p:cNvSpPr>
              <p:nvPr/>
            </p:nvSpPr>
            <p:spPr bwMode="white">
              <a:xfrm>
                <a:off x="4152" y="3042"/>
                <a:ext cx="914" cy="570"/>
              </a:xfrm>
              <a:custGeom>
                <a:avLst/>
                <a:gdLst>
                  <a:gd name="T0" fmla="*/ 36 w 914"/>
                  <a:gd name="T1" fmla="*/ 570 h 570"/>
                  <a:gd name="T2" fmla="*/ 24 w 914"/>
                  <a:gd name="T3" fmla="*/ 426 h 570"/>
                  <a:gd name="T4" fmla="*/ 0 w 914"/>
                  <a:gd name="T5" fmla="*/ 258 h 570"/>
                  <a:gd name="T6" fmla="*/ 612 w 914"/>
                  <a:gd name="T7" fmla="*/ 174 h 570"/>
                  <a:gd name="T8" fmla="*/ 648 w 914"/>
                  <a:gd name="T9" fmla="*/ 294 h 570"/>
                  <a:gd name="T10" fmla="*/ 660 w 914"/>
                  <a:gd name="T11" fmla="*/ 330 h 570"/>
                  <a:gd name="T12" fmla="*/ 672 w 914"/>
                  <a:gd name="T13" fmla="*/ 366 h 570"/>
                  <a:gd name="T14" fmla="*/ 756 w 914"/>
                  <a:gd name="T15" fmla="*/ 354 h 570"/>
                  <a:gd name="T16" fmla="*/ 828 w 914"/>
                  <a:gd name="T17" fmla="*/ 342 h 570"/>
                  <a:gd name="T18" fmla="*/ 852 w 914"/>
                  <a:gd name="T19" fmla="*/ 378 h 570"/>
                  <a:gd name="T20" fmla="*/ 912 w 914"/>
                  <a:gd name="T21" fmla="*/ 558 h 570"/>
                  <a:gd name="T22" fmla="*/ 900 w 914"/>
                  <a:gd name="T23" fmla="*/ 570 h 5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14"/>
                  <a:gd name="T37" fmla="*/ 0 h 570"/>
                  <a:gd name="T38" fmla="*/ 914 w 914"/>
                  <a:gd name="T39" fmla="*/ 570 h 5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14" h="570">
                    <a:moveTo>
                      <a:pt x="36" y="570"/>
                    </a:moveTo>
                    <a:cubicBezTo>
                      <a:pt x="32" y="522"/>
                      <a:pt x="30" y="474"/>
                      <a:pt x="24" y="426"/>
                    </a:cubicBezTo>
                    <a:cubicBezTo>
                      <a:pt x="18" y="370"/>
                      <a:pt x="0" y="258"/>
                      <a:pt x="0" y="258"/>
                    </a:cubicBezTo>
                    <a:cubicBezTo>
                      <a:pt x="43" y="0"/>
                      <a:pt x="349" y="168"/>
                      <a:pt x="612" y="174"/>
                    </a:cubicBezTo>
                    <a:cubicBezTo>
                      <a:pt x="630" y="247"/>
                      <a:pt x="619" y="206"/>
                      <a:pt x="648" y="294"/>
                    </a:cubicBezTo>
                    <a:cubicBezTo>
                      <a:pt x="652" y="306"/>
                      <a:pt x="656" y="318"/>
                      <a:pt x="660" y="330"/>
                    </a:cubicBezTo>
                    <a:cubicBezTo>
                      <a:pt x="664" y="342"/>
                      <a:pt x="672" y="366"/>
                      <a:pt x="672" y="366"/>
                    </a:cubicBezTo>
                    <a:cubicBezTo>
                      <a:pt x="700" y="362"/>
                      <a:pt x="728" y="358"/>
                      <a:pt x="756" y="354"/>
                    </a:cubicBezTo>
                    <a:cubicBezTo>
                      <a:pt x="780" y="350"/>
                      <a:pt x="804" y="336"/>
                      <a:pt x="828" y="342"/>
                    </a:cubicBezTo>
                    <a:cubicBezTo>
                      <a:pt x="842" y="345"/>
                      <a:pt x="846" y="365"/>
                      <a:pt x="852" y="378"/>
                    </a:cubicBezTo>
                    <a:cubicBezTo>
                      <a:pt x="877" y="434"/>
                      <a:pt x="892" y="499"/>
                      <a:pt x="912" y="558"/>
                    </a:cubicBezTo>
                    <a:cubicBezTo>
                      <a:pt x="914" y="563"/>
                      <a:pt x="904" y="566"/>
                      <a:pt x="900" y="570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09" name="Freeform 6"/>
              <p:cNvSpPr>
                <a:spLocks/>
              </p:cNvSpPr>
              <p:nvPr/>
            </p:nvSpPr>
            <p:spPr bwMode="white">
              <a:xfrm>
                <a:off x="4404" y="2989"/>
                <a:ext cx="148" cy="179"/>
              </a:xfrm>
              <a:custGeom>
                <a:avLst/>
                <a:gdLst>
                  <a:gd name="T0" fmla="*/ 12 w 148"/>
                  <a:gd name="T1" fmla="*/ 167 h 179"/>
                  <a:gd name="T2" fmla="*/ 24 w 148"/>
                  <a:gd name="T3" fmla="*/ 83 h 179"/>
                  <a:gd name="T4" fmla="*/ 120 w 148"/>
                  <a:gd name="T5" fmla="*/ 179 h 179"/>
                  <a:gd name="T6" fmla="*/ 0 60000 65536"/>
                  <a:gd name="T7" fmla="*/ 0 60000 65536"/>
                  <a:gd name="T8" fmla="*/ 0 60000 65536"/>
                  <a:gd name="T9" fmla="*/ 0 w 148"/>
                  <a:gd name="T10" fmla="*/ 0 h 179"/>
                  <a:gd name="T11" fmla="*/ 148 w 148"/>
                  <a:gd name="T12" fmla="*/ 179 h 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" h="179">
                    <a:moveTo>
                      <a:pt x="12" y="167"/>
                    </a:moveTo>
                    <a:cubicBezTo>
                      <a:pt x="16" y="139"/>
                      <a:pt x="0" y="99"/>
                      <a:pt x="24" y="83"/>
                    </a:cubicBezTo>
                    <a:cubicBezTo>
                      <a:pt x="148" y="0"/>
                      <a:pt x="120" y="148"/>
                      <a:pt x="120" y="179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10" name="Freeform 7"/>
              <p:cNvSpPr>
                <a:spLocks/>
              </p:cNvSpPr>
              <p:nvPr/>
            </p:nvSpPr>
            <p:spPr bwMode="white">
              <a:xfrm>
                <a:off x="4332" y="3492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11" name="Freeform 8"/>
              <p:cNvSpPr>
                <a:spLocks/>
              </p:cNvSpPr>
              <p:nvPr/>
            </p:nvSpPr>
            <p:spPr bwMode="white">
              <a:xfrm>
                <a:off x="4656" y="3468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852" y="2412"/>
              <a:ext cx="1056" cy="25"/>
              <a:chOff x="3852" y="2412"/>
              <a:chExt cx="1056" cy="25"/>
            </a:xfrm>
          </p:grpSpPr>
          <p:sp>
            <p:nvSpPr>
              <p:cNvPr id="45105" name="Freeform 10"/>
              <p:cNvSpPr>
                <a:spLocks/>
              </p:cNvSpPr>
              <p:nvPr/>
            </p:nvSpPr>
            <p:spPr bwMode="white">
              <a:xfrm>
                <a:off x="3852" y="2412"/>
                <a:ext cx="276" cy="12"/>
              </a:xfrm>
              <a:custGeom>
                <a:avLst/>
                <a:gdLst>
                  <a:gd name="T0" fmla="*/ 0 w 276"/>
                  <a:gd name="T1" fmla="*/ 0 h 12"/>
                  <a:gd name="T2" fmla="*/ 276 w 276"/>
                  <a:gd name="T3" fmla="*/ 12 h 12"/>
                  <a:gd name="T4" fmla="*/ 0 60000 65536"/>
                  <a:gd name="T5" fmla="*/ 0 60000 65536"/>
                  <a:gd name="T6" fmla="*/ 0 w 276"/>
                  <a:gd name="T7" fmla="*/ 0 h 12"/>
                  <a:gd name="T8" fmla="*/ 276 w 276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" h="12">
                    <a:moveTo>
                      <a:pt x="0" y="0"/>
                    </a:moveTo>
                    <a:cubicBezTo>
                      <a:pt x="92" y="4"/>
                      <a:pt x="276" y="12"/>
                      <a:pt x="276" y="12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06" name="Freeform 11"/>
              <p:cNvSpPr>
                <a:spLocks/>
              </p:cNvSpPr>
              <p:nvPr/>
            </p:nvSpPr>
            <p:spPr bwMode="white">
              <a:xfrm>
                <a:off x="4260" y="2424"/>
                <a:ext cx="264" cy="1"/>
              </a:xfrm>
              <a:custGeom>
                <a:avLst/>
                <a:gdLst>
                  <a:gd name="T0" fmla="*/ 0 w 264"/>
                  <a:gd name="T1" fmla="*/ 0 h 1"/>
                  <a:gd name="T2" fmla="*/ 264 w 264"/>
                  <a:gd name="T3" fmla="*/ 0 h 1"/>
                  <a:gd name="T4" fmla="*/ 0 60000 65536"/>
                  <a:gd name="T5" fmla="*/ 0 60000 65536"/>
                  <a:gd name="T6" fmla="*/ 0 w 264"/>
                  <a:gd name="T7" fmla="*/ 0 h 1"/>
                  <a:gd name="T8" fmla="*/ 264 w 26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4" h="1">
                    <a:moveTo>
                      <a:pt x="0" y="0"/>
                    </a:moveTo>
                    <a:cubicBezTo>
                      <a:pt x="88" y="0"/>
                      <a:pt x="176" y="0"/>
                      <a:pt x="264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07" name="Freeform 12"/>
              <p:cNvSpPr>
                <a:spLocks/>
              </p:cNvSpPr>
              <p:nvPr/>
            </p:nvSpPr>
            <p:spPr bwMode="white">
              <a:xfrm>
                <a:off x="4656" y="2436"/>
                <a:ext cx="252" cy="1"/>
              </a:xfrm>
              <a:custGeom>
                <a:avLst/>
                <a:gdLst>
                  <a:gd name="T0" fmla="*/ 0 w 252"/>
                  <a:gd name="T1" fmla="*/ 0 h 1"/>
                  <a:gd name="T2" fmla="*/ 252 w 252"/>
                  <a:gd name="T3" fmla="*/ 0 h 1"/>
                  <a:gd name="T4" fmla="*/ 0 60000 65536"/>
                  <a:gd name="T5" fmla="*/ 0 60000 65536"/>
                  <a:gd name="T6" fmla="*/ 0 w 252"/>
                  <a:gd name="T7" fmla="*/ 0 h 1"/>
                  <a:gd name="T8" fmla="*/ 252 w 25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2" h="1">
                    <a:moveTo>
                      <a:pt x="0" y="0"/>
                    </a:moveTo>
                    <a:cubicBezTo>
                      <a:pt x="84" y="0"/>
                      <a:pt x="168" y="0"/>
                      <a:pt x="252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696" y="384"/>
              <a:ext cx="288" cy="720"/>
              <a:chOff x="3696" y="384"/>
              <a:chExt cx="288" cy="720"/>
            </a:xfrm>
          </p:grpSpPr>
          <p:sp>
            <p:nvSpPr>
              <p:cNvPr id="45102" name="Line 14"/>
              <p:cNvSpPr>
                <a:spLocks noChangeShapeType="1"/>
              </p:cNvSpPr>
              <p:nvPr/>
            </p:nvSpPr>
            <p:spPr bwMode="white">
              <a:xfrm flipH="1" flipV="1">
                <a:off x="3840" y="480"/>
                <a:ext cx="48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03" name="Line 15"/>
              <p:cNvSpPr>
                <a:spLocks noChangeShapeType="1"/>
              </p:cNvSpPr>
              <p:nvPr/>
            </p:nvSpPr>
            <p:spPr bwMode="white">
              <a:xfrm flipV="1">
                <a:off x="3888" y="384"/>
                <a:ext cx="96" cy="720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04" name="Line 16"/>
              <p:cNvSpPr>
                <a:spLocks noChangeShapeType="1"/>
              </p:cNvSpPr>
              <p:nvPr/>
            </p:nvSpPr>
            <p:spPr bwMode="white">
              <a:xfrm flipH="1" flipV="1">
                <a:off x="3696" y="480"/>
                <a:ext cx="96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768" y="432"/>
              <a:ext cx="960" cy="677"/>
              <a:chOff x="2400" y="432"/>
              <a:chExt cx="960" cy="677"/>
            </a:xfrm>
          </p:grpSpPr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2976" y="432"/>
                <a:ext cx="384" cy="677"/>
                <a:chOff x="2112" y="223"/>
                <a:chExt cx="593" cy="917"/>
              </a:xfrm>
            </p:grpSpPr>
            <p:sp>
              <p:nvSpPr>
                <p:cNvPr id="45098" name="Freeform 1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099" name="Freeform 2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100" name="Freeform 2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101" name="Freeform 2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>
                <a:off x="2688" y="432"/>
                <a:ext cx="384" cy="677"/>
                <a:chOff x="2112" y="223"/>
                <a:chExt cx="593" cy="917"/>
              </a:xfrm>
            </p:grpSpPr>
            <p:sp>
              <p:nvSpPr>
                <p:cNvPr id="45094" name="Freeform 24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095" name="Freeform 25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096" name="Freeform 26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097" name="Freeform 27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2400" y="432"/>
                <a:ext cx="384" cy="677"/>
                <a:chOff x="2112" y="223"/>
                <a:chExt cx="593" cy="917"/>
              </a:xfrm>
            </p:grpSpPr>
            <p:sp>
              <p:nvSpPr>
                <p:cNvPr id="45090" name="Freeform 2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091" name="Freeform 3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092" name="Freeform 3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093" name="Freeform 3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5059" name="Freeform 33"/>
          <p:cNvSpPr>
            <a:spLocks/>
          </p:cNvSpPr>
          <p:nvPr/>
        </p:nvSpPr>
        <p:spPr bwMode="white">
          <a:xfrm>
            <a:off x="228600" y="24828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5105400" y="1397000"/>
            <a:ext cx="457200" cy="1143000"/>
            <a:chOff x="3696" y="384"/>
            <a:chExt cx="288" cy="720"/>
          </a:xfrm>
        </p:grpSpPr>
        <p:sp>
          <p:nvSpPr>
            <p:cNvPr id="45079" name="Line 35"/>
            <p:cNvSpPr>
              <a:spLocks noChangeShapeType="1"/>
            </p:cNvSpPr>
            <p:nvPr/>
          </p:nvSpPr>
          <p:spPr bwMode="white">
            <a:xfrm flipH="1" flipV="1">
              <a:off x="3840" y="480"/>
              <a:ext cx="48" cy="624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80" name="Line 36"/>
            <p:cNvSpPr>
              <a:spLocks noChangeShapeType="1"/>
            </p:cNvSpPr>
            <p:nvPr/>
          </p:nvSpPr>
          <p:spPr bwMode="white">
            <a:xfrm flipV="1">
              <a:off x="3888" y="384"/>
              <a:ext cx="96" cy="72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81" name="Line 37"/>
            <p:cNvSpPr>
              <a:spLocks noChangeShapeType="1"/>
            </p:cNvSpPr>
            <p:nvPr/>
          </p:nvSpPr>
          <p:spPr bwMode="white">
            <a:xfrm flipH="1" flipV="1">
              <a:off x="3696" y="480"/>
              <a:ext cx="96" cy="624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5061" name="Line 38"/>
          <p:cNvSpPr>
            <a:spLocks noChangeShapeType="1"/>
          </p:cNvSpPr>
          <p:nvPr/>
        </p:nvSpPr>
        <p:spPr bwMode="white">
          <a:xfrm flipH="1">
            <a:off x="5334000" y="1371600"/>
            <a:ext cx="9906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5062" name="Line 39"/>
          <p:cNvSpPr>
            <a:spLocks noChangeShapeType="1"/>
          </p:cNvSpPr>
          <p:nvPr/>
        </p:nvSpPr>
        <p:spPr bwMode="white">
          <a:xfrm flipH="1">
            <a:off x="5181600" y="5257800"/>
            <a:ext cx="9906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457200" y="1447800"/>
            <a:ext cx="1524000" cy="1074738"/>
            <a:chOff x="288" y="928"/>
            <a:chExt cx="960" cy="677"/>
          </a:xfrm>
        </p:grpSpPr>
        <p:grpSp>
          <p:nvGrpSpPr>
            <p:cNvPr id="12" name="Group 41"/>
            <p:cNvGrpSpPr>
              <a:grpSpLocks/>
            </p:cNvGrpSpPr>
            <p:nvPr/>
          </p:nvGrpSpPr>
          <p:grpSpPr bwMode="auto">
            <a:xfrm>
              <a:off x="864" y="928"/>
              <a:ext cx="384" cy="677"/>
              <a:chOff x="2112" y="223"/>
              <a:chExt cx="593" cy="917"/>
            </a:xfrm>
          </p:grpSpPr>
          <p:sp>
            <p:nvSpPr>
              <p:cNvPr id="45075" name="Freeform 42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076" name="Freeform 43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077" name="Freeform 44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078" name="Freeform 45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" name="Group 46"/>
            <p:cNvGrpSpPr>
              <a:grpSpLocks/>
            </p:cNvGrpSpPr>
            <p:nvPr/>
          </p:nvGrpSpPr>
          <p:grpSpPr bwMode="auto">
            <a:xfrm>
              <a:off x="576" y="928"/>
              <a:ext cx="384" cy="677"/>
              <a:chOff x="2112" y="223"/>
              <a:chExt cx="593" cy="917"/>
            </a:xfrm>
          </p:grpSpPr>
          <p:sp>
            <p:nvSpPr>
              <p:cNvPr id="45071" name="Freeform 47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072" name="Freeform 48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073" name="Freeform 49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074" name="Freeform 50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4" name="Group 51"/>
            <p:cNvGrpSpPr>
              <a:grpSpLocks/>
            </p:cNvGrpSpPr>
            <p:nvPr/>
          </p:nvGrpSpPr>
          <p:grpSpPr bwMode="auto">
            <a:xfrm>
              <a:off x="288" y="928"/>
              <a:ext cx="384" cy="677"/>
              <a:chOff x="2112" y="223"/>
              <a:chExt cx="593" cy="917"/>
            </a:xfrm>
          </p:grpSpPr>
          <p:sp>
            <p:nvSpPr>
              <p:cNvPr id="45067" name="Freeform 52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068" name="Freeform 53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069" name="Freeform 54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070" name="Freeform 55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177800"/>
            <a:ext cx="7353300" cy="5232400"/>
            <a:chOff x="624" y="384"/>
            <a:chExt cx="4632" cy="3296"/>
          </a:xfrm>
        </p:grpSpPr>
        <p:sp>
          <p:nvSpPr>
            <p:cNvPr id="46102" name="Freeform 3"/>
            <p:cNvSpPr>
              <a:spLocks/>
            </p:cNvSpPr>
            <p:nvPr/>
          </p:nvSpPr>
          <p:spPr bwMode="white">
            <a:xfrm>
              <a:off x="624" y="1068"/>
              <a:ext cx="4632" cy="2612"/>
            </a:xfrm>
            <a:custGeom>
              <a:avLst/>
              <a:gdLst>
                <a:gd name="T0" fmla="*/ 0 w 4632"/>
                <a:gd name="T1" fmla="*/ 108 h 2612"/>
                <a:gd name="T2" fmla="*/ 1260 w 4632"/>
                <a:gd name="T3" fmla="*/ 72 h 2612"/>
                <a:gd name="T4" fmla="*/ 2016 w 4632"/>
                <a:gd name="T5" fmla="*/ 0 h 2612"/>
                <a:gd name="T6" fmla="*/ 3240 w 4632"/>
                <a:gd name="T7" fmla="*/ 72 h 2612"/>
                <a:gd name="T8" fmla="*/ 3228 w 4632"/>
                <a:gd name="T9" fmla="*/ 108 h 2612"/>
                <a:gd name="T10" fmla="*/ 3204 w 4632"/>
                <a:gd name="T11" fmla="*/ 144 h 2612"/>
                <a:gd name="T12" fmla="*/ 3192 w 4632"/>
                <a:gd name="T13" fmla="*/ 192 h 2612"/>
                <a:gd name="T14" fmla="*/ 3144 w 4632"/>
                <a:gd name="T15" fmla="*/ 300 h 2612"/>
                <a:gd name="T16" fmla="*/ 3156 w 4632"/>
                <a:gd name="T17" fmla="*/ 1092 h 2612"/>
                <a:gd name="T18" fmla="*/ 3180 w 4632"/>
                <a:gd name="T19" fmla="*/ 1368 h 2612"/>
                <a:gd name="T20" fmla="*/ 3144 w 4632"/>
                <a:gd name="T21" fmla="*/ 1980 h 2612"/>
                <a:gd name="T22" fmla="*/ 3132 w 4632"/>
                <a:gd name="T23" fmla="*/ 2424 h 2612"/>
                <a:gd name="T24" fmla="*/ 3096 w 4632"/>
                <a:gd name="T25" fmla="*/ 2544 h 2612"/>
                <a:gd name="T26" fmla="*/ 3252 w 4632"/>
                <a:gd name="T27" fmla="*/ 2592 h 2612"/>
                <a:gd name="T28" fmla="*/ 3696 w 4632"/>
                <a:gd name="T29" fmla="*/ 2580 h 2612"/>
                <a:gd name="T30" fmla="*/ 4632 w 4632"/>
                <a:gd name="T31" fmla="*/ 2568 h 26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32"/>
                <a:gd name="T49" fmla="*/ 0 h 2612"/>
                <a:gd name="T50" fmla="*/ 4632 w 4632"/>
                <a:gd name="T51" fmla="*/ 2612 h 26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32" h="2612">
                  <a:moveTo>
                    <a:pt x="0" y="108"/>
                  </a:moveTo>
                  <a:cubicBezTo>
                    <a:pt x="430" y="83"/>
                    <a:pt x="804" y="78"/>
                    <a:pt x="1260" y="72"/>
                  </a:cubicBezTo>
                  <a:cubicBezTo>
                    <a:pt x="1512" y="54"/>
                    <a:pt x="1763" y="19"/>
                    <a:pt x="2016" y="0"/>
                  </a:cubicBezTo>
                  <a:cubicBezTo>
                    <a:pt x="2427" y="11"/>
                    <a:pt x="2830" y="55"/>
                    <a:pt x="3240" y="72"/>
                  </a:cubicBezTo>
                  <a:cubicBezTo>
                    <a:pt x="3236" y="84"/>
                    <a:pt x="3234" y="97"/>
                    <a:pt x="3228" y="108"/>
                  </a:cubicBezTo>
                  <a:cubicBezTo>
                    <a:pt x="3222" y="121"/>
                    <a:pt x="3210" y="131"/>
                    <a:pt x="3204" y="144"/>
                  </a:cubicBezTo>
                  <a:cubicBezTo>
                    <a:pt x="3198" y="159"/>
                    <a:pt x="3198" y="177"/>
                    <a:pt x="3192" y="192"/>
                  </a:cubicBezTo>
                  <a:cubicBezTo>
                    <a:pt x="3178" y="229"/>
                    <a:pt x="3159" y="263"/>
                    <a:pt x="3144" y="300"/>
                  </a:cubicBezTo>
                  <a:cubicBezTo>
                    <a:pt x="3114" y="509"/>
                    <a:pt x="3150" y="953"/>
                    <a:pt x="3156" y="1092"/>
                  </a:cubicBezTo>
                  <a:cubicBezTo>
                    <a:pt x="3160" y="1184"/>
                    <a:pt x="3180" y="1368"/>
                    <a:pt x="3180" y="1368"/>
                  </a:cubicBezTo>
                  <a:cubicBezTo>
                    <a:pt x="3174" y="1580"/>
                    <a:pt x="3178" y="1775"/>
                    <a:pt x="3144" y="1980"/>
                  </a:cubicBezTo>
                  <a:cubicBezTo>
                    <a:pt x="3140" y="2128"/>
                    <a:pt x="3139" y="2276"/>
                    <a:pt x="3132" y="2424"/>
                  </a:cubicBezTo>
                  <a:cubicBezTo>
                    <a:pt x="3130" y="2466"/>
                    <a:pt x="3096" y="2544"/>
                    <a:pt x="3096" y="2544"/>
                  </a:cubicBezTo>
                  <a:cubicBezTo>
                    <a:pt x="3142" y="2612"/>
                    <a:pt x="3115" y="2592"/>
                    <a:pt x="3252" y="2592"/>
                  </a:cubicBezTo>
                  <a:cubicBezTo>
                    <a:pt x="3400" y="2592"/>
                    <a:pt x="3548" y="2584"/>
                    <a:pt x="3696" y="2580"/>
                  </a:cubicBezTo>
                  <a:cubicBezTo>
                    <a:pt x="4144" y="2554"/>
                    <a:pt x="3832" y="2568"/>
                    <a:pt x="4632" y="2568"/>
                  </a:cubicBezTo>
                </a:path>
              </a:pathLst>
            </a:custGeom>
            <a:noFill/>
            <a:ln w="1016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152" y="2989"/>
              <a:ext cx="914" cy="635"/>
              <a:chOff x="4152" y="2989"/>
              <a:chExt cx="914" cy="635"/>
            </a:xfrm>
          </p:grpSpPr>
          <p:sp>
            <p:nvSpPr>
              <p:cNvPr id="46128" name="Freeform 5"/>
              <p:cNvSpPr>
                <a:spLocks/>
              </p:cNvSpPr>
              <p:nvPr/>
            </p:nvSpPr>
            <p:spPr bwMode="white">
              <a:xfrm>
                <a:off x="4152" y="3042"/>
                <a:ext cx="914" cy="570"/>
              </a:xfrm>
              <a:custGeom>
                <a:avLst/>
                <a:gdLst>
                  <a:gd name="T0" fmla="*/ 36 w 914"/>
                  <a:gd name="T1" fmla="*/ 570 h 570"/>
                  <a:gd name="T2" fmla="*/ 24 w 914"/>
                  <a:gd name="T3" fmla="*/ 426 h 570"/>
                  <a:gd name="T4" fmla="*/ 0 w 914"/>
                  <a:gd name="T5" fmla="*/ 258 h 570"/>
                  <a:gd name="T6" fmla="*/ 612 w 914"/>
                  <a:gd name="T7" fmla="*/ 174 h 570"/>
                  <a:gd name="T8" fmla="*/ 648 w 914"/>
                  <a:gd name="T9" fmla="*/ 294 h 570"/>
                  <a:gd name="T10" fmla="*/ 660 w 914"/>
                  <a:gd name="T11" fmla="*/ 330 h 570"/>
                  <a:gd name="T12" fmla="*/ 672 w 914"/>
                  <a:gd name="T13" fmla="*/ 366 h 570"/>
                  <a:gd name="T14" fmla="*/ 756 w 914"/>
                  <a:gd name="T15" fmla="*/ 354 h 570"/>
                  <a:gd name="T16" fmla="*/ 828 w 914"/>
                  <a:gd name="T17" fmla="*/ 342 h 570"/>
                  <a:gd name="T18" fmla="*/ 852 w 914"/>
                  <a:gd name="T19" fmla="*/ 378 h 570"/>
                  <a:gd name="T20" fmla="*/ 912 w 914"/>
                  <a:gd name="T21" fmla="*/ 558 h 570"/>
                  <a:gd name="T22" fmla="*/ 900 w 914"/>
                  <a:gd name="T23" fmla="*/ 570 h 5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14"/>
                  <a:gd name="T37" fmla="*/ 0 h 570"/>
                  <a:gd name="T38" fmla="*/ 914 w 914"/>
                  <a:gd name="T39" fmla="*/ 570 h 5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14" h="570">
                    <a:moveTo>
                      <a:pt x="36" y="570"/>
                    </a:moveTo>
                    <a:cubicBezTo>
                      <a:pt x="32" y="522"/>
                      <a:pt x="30" y="474"/>
                      <a:pt x="24" y="426"/>
                    </a:cubicBezTo>
                    <a:cubicBezTo>
                      <a:pt x="18" y="370"/>
                      <a:pt x="0" y="258"/>
                      <a:pt x="0" y="258"/>
                    </a:cubicBezTo>
                    <a:cubicBezTo>
                      <a:pt x="43" y="0"/>
                      <a:pt x="349" y="168"/>
                      <a:pt x="612" y="174"/>
                    </a:cubicBezTo>
                    <a:cubicBezTo>
                      <a:pt x="630" y="247"/>
                      <a:pt x="619" y="206"/>
                      <a:pt x="648" y="294"/>
                    </a:cubicBezTo>
                    <a:cubicBezTo>
                      <a:pt x="652" y="306"/>
                      <a:pt x="656" y="318"/>
                      <a:pt x="660" y="330"/>
                    </a:cubicBezTo>
                    <a:cubicBezTo>
                      <a:pt x="664" y="342"/>
                      <a:pt x="672" y="366"/>
                      <a:pt x="672" y="366"/>
                    </a:cubicBezTo>
                    <a:cubicBezTo>
                      <a:pt x="700" y="362"/>
                      <a:pt x="728" y="358"/>
                      <a:pt x="756" y="354"/>
                    </a:cubicBezTo>
                    <a:cubicBezTo>
                      <a:pt x="780" y="350"/>
                      <a:pt x="804" y="336"/>
                      <a:pt x="828" y="342"/>
                    </a:cubicBezTo>
                    <a:cubicBezTo>
                      <a:pt x="842" y="345"/>
                      <a:pt x="846" y="365"/>
                      <a:pt x="852" y="378"/>
                    </a:cubicBezTo>
                    <a:cubicBezTo>
                      <a:pt x="877" y="434"/>
                      <a:pt x="892" y="499"/>
                      <a:pt x="912" y="558"/>
                    </a:cubicBezTo>
                    <a:cubicBezTo>
                      <a:pt x="914" y="563"/>
                      <a:pt x="904" y="566"/>
                      <a:pt x="900" y="570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129" name="Freeform 6"/>
              <p:cNvSpPr>
                <a:spLocks/>
              </p:cNvSpPr>
              <p:nvPr/>
            </p:nvSpPr>
            <p:spPr bwMode="white">
              <a:xfrm>
                <a:off x="4404" y="2989"/>
                <a:ext cx="148" cy="179"/>
              </a:xfrm>
              <a:custGeom>
                <a:avLst/>
                <a:gdLst>
                  <a:gd name="T0" fmla="*/ 12 w 148"/>
                  <a:gd name="T1" fmla="*/ 167 h 179"/>
                  <a:gd name="T2" fmla="*/ 24 w 148"/>
                  <a:gd name="T3" fmla="*/ 83 h 179"/>
                  <a:gd name="T4" fmla="*/ 120 w 148"/>
                  <a:gd name="T5" fmla="*/ 179 h 179"/>
                  <a:gd name="T6" fmla="*/ 0 60000 65536"/>
                  <a:gd name="T7" fmla="*/ 0 60000 65536"/>
                  <a:gd name="T8" fmla="*/ 0 60000 65536"/>
                  <a:gd name="T9" fmla="*/ 0 w 148"/>
                  <a:gd name="T10" fmla="*/ 0 h 179"/>
                  <a:gd name="T11" fmla="*/ 148 w 148"/>
                  <a:gd name="T12" fmla="*/ 179 h 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" h="179">
                    <a:moveTo>
                      <a:pt x="12" y="167"/>
                    </a:moveTo>
                    <a:cubicBezTo>
                      <a:pt x="16" y="139"/>
                      <a:pt x="0" y="99"/>
                      <a:pt x="24" y="83"/>
                    </a:cubicBezTo>
                    <a:cubicBezTo>
                      <a:pt x="148" y="0"/>
                      <a:pt x="120" y="148"/>
                      <a:pt x="120" y="179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130" name="Freeform 7"/>
              <p:cNvSpPr>
                <a:spLocks/>
              </p:cNvSpPr>
              <p:nvPr/>
            </p:nvSpPr>
            <p:spPr bwMode="white">
              <a:xfrm>
                <a:off x="4332" y="3492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131" name="Freeform 8"/>
              <p:cNvSpPr>
                <a:spLocks/>
              </p:cNvSpPr>
              <p:nvPr/>
            </p:nvSpPr>
            <p:spPr bwMode="white">
              <a:xfrm>
                <a:off x="4656" y="3468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852" y="2412"/>
              <a:ext cx="1056" cy="25"/>
              <a:chOff x="3852" y="2412"/>
              <a:chExt cx="1056" cy="25"/>
            </a:xfrm>
          </p:grpSpPr>
          <p:sp>
            <p:nvSpPr>
              <p:cNvPr id="46125" name="Freeform 10"/>
              <p:cNvSpPr>
                <a:spLocks/>
              </p:cNvSpPr>
              <p:nvPr/>
            </p:nvSpPr>
            <p:spPr bwMode="white">
              <a:xfrm>
                <a:off x="3852" y="2412"/>
                <a:ext cx="276" cy="12"/>
              </a:xfrm>
              <a:custGeom>
                <a:avLst/>
                <a:gdLst>
                  <a:gd name="T0" fmla="*/ 0 w 276"/>
                  <a:gd name="T1" fmla="*/ 0 h 12"/>
                  <a:gd name="T2" fmla="*/ 276 w 276"/>
                  <a:gd name="T3" fmla="*/ 12 h 12"/>
                  <a:gd name="T4" fmla="*/ 0 60000 65536"/>
                  <a:gd name="T5" fmla="*/ 0 60000 65536"/>
                  <a:gd name="T6" fmla="*/ 0 w 276"/>
                  <a:gd name="T7" fmla="*/ 0 h 12"/>
                  <a:gd name="T8" fmla="*/ 276 w 276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" h="12">
                    <a:moveTo>
                      <a:pt x="0" y="0"/>
                    </a:moveTo>
                    <a:cubicBezTo>
                      <a:pt x="92" y="4"/>
                      <a:pt x="276" y="12"/>
                      <a:pt x="276" y="12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126" name="Freeform 11"/>
              <p:cNvSpPr>
                <a:spLocks/>
              </p:cNvSpPr>
              <p:nvPr/>
            </p:nvSpPr>
            <p:spPr bwMode="white">
              <a:xfrm>
                <a:off x="4260" y="2424"/>
                <a:ext cx="264" cy="1"/>
              </a:xfrm>
              <a:custGeom>
                <a:avLst/>
                <a:gdLst>
                  <a:gd name="T0" fmla="*/ 0 w 264"/>
                  <a:gd name="T1" fmla="*/ 0 h 1"/>
                  <a:gd name="T2" fmla="*/ 264 w 264"/>
                  <a:gd name="T3" fmla="*/ 0 h 1"/>
                  <a:gd name="T4" fmla="*/ 0 60000 65536"/>
                  <a:gd name="T5" fmla="*/ 0 60000 65536"/>
                  <a:gd name="T6" fmla="*/ 0 w 264"/>
                  <a:gd name="T7" fmla="*/ 0 h 1"/>
                  <a:gd name="T8" fmla="*/ 264 w 26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4" h="1">
                    <a:moveTo>
                      <a:pt x="0" y="0"/>
                    </a:moveTo>
                    <a:cubicBezTo>
                      <a:pt x="88" y="0"/>
                      <a:pt x="176" y="0"/>
                      <a:pt x="264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127" name="Freeform 12"/>
              <p:cNvSpPr>
                <a:spLocks/>
              </p:cNvSpPr>
              <p:nvPr/>
            </p:nvSpPr>
            <p:spPr bwMode="white">
              <a:xfrm>
                <a:off x="4656" y="2436"/>
                <a:ext cx="252" cy="1"/>
              </a:xfrm>
              <a:custGeom>
                <a:avLst/>
                <a:gdLst>
                  <a:gd name="T0" fmla="*/ 0 w 252"/>
                  <a:gd name="T1" fmla="*/ 0 h 1"/>
                  <a:gd name="T2" fmla="*/ 252 w 252"/>
                  <a:gd name="T3" fmla="*/ 0 h 1"/>
                  <a:gd name="T4" fmla="*/ 0 60000 65536"/>
                  <a:gd name="T5" fmla="*/ 0 60000 65536"/>
                  <a:gd name="T6" fmla="*/ 0 w 252"/>
                  <a:gd name="T7" fmla="*/ 0 h 1"/>
                  <a:gd name="T8" fmla="*/ 252 w 25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2" h="1">
                    <a:moveTo>
                      <a:pt x="0" y="0"/>
                    </a:moveTo>
                    <a:cubicBezTo>
                      <a:pt x="84" y="0"/>
                      <a:pt x="168" y="0"/>
                      <a:pt x="252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696" y="384"/>
              <a:ext cx="288" cy="720"/>
              <a:chOff x="3696" y="384"/>
              <a:chExt cx="288" cy="720"/>
            </a:xfrm>
          </p:grpSpPr>
          <p:sp>
            <p:nvSpPr>
              <p:cNvPr id="46122" name="Line 14"/>
              <p:cNvSpPr>
                <a:spLocks noChangeShapeType="1"/>
              </p:cNvSpPr>
              <p:nvPr/>
            </p:nvSpPr>
            <p:spPr bwMode="white">
              <a:xfrm flipH="1" flipV="1">
                <a:off x="3840" y="480"/>
                <a:ext cx="48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123" name="Line 15"/>
              <p:cNvSpPr>
                <a:spLocks noChangeShapeType="1"/>
              </p:cNvSpPr>
              <p:nvPr/>
            </p:nvSpPr>
            <p:spPr bwMode="white">
              <a:xfrm flipV="1">
                <a:off x="3888" y="384"/>
                <a:ext cx="96" cy="720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124" name="Line 16"/>
              <p:cNvSpPr>
                <a:spLocks noChangeShapeType="1"/>
              </p:cNvSpPr>
              <p:nvPr/>
            </p:nvSpPr>
            <p:spPr bwMode="white">
              <a:xfrm flipH="1" flipV="1">
                <a:off x="3696" y="480"/>
                <a:ext cx="96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768" y="432"/>
              <a:ext cx="960" cy="677"/>
              <a:chOff x="2400" y="432"/>
              <a:chExt cx="960" cy="677"/>
            </a:xfrm>
          </p:grpSpPr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2976" y="432"/>
                <a:ext cx="384" cy="677"/>
                <a:chOff x="2112" y="223"/>
                <a:chExt cx="593" cy="917"/>
              </a:xfrm>
            </p:grpSpPr>
            <p:sp>
              <p:nvSpPr>
                <p:cNvPr id="46118" name="Freeform 1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119" name="Freeform 2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120" name="Freeform 2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121" name="Freeform 2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>
                <a:off x="2688" y="432"/>
                <a:ext cx="384" cy="677"/>
                <a:chOff x="2112" y="223"/>
                <a:chExt cx="593" cy="917"/>
              </a:xfrm>
            </p:grpSpPr>
            <p:sp>
              <p:nvSpPr>
                <p:cNvPr id="46114" name="Freeform 24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115" name="Freeform 25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116" name="Freeform 26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117" name="Freeform 27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2400" y="432"/>
                <a:ext cx="384" cy="677"/>
                <a:chOff x="2112" y="223"/>
                <a:chExt cx="593" cy="917"/>
              </a:xfrm>
            </p:grpSpPr>
            <p:sp>
              <p:nvSpPr>
                <p:cNvPr id="46110" name="Freeform 2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111" name="Freeform 3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112" name="Freeform 3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113" name="Freeform 3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6083" name="Freeform 33"/>
          <p:cNvSpPr>
            <a:spLocks/>
          </p:cNvSpPr>
          <p:nvPr/>
        </p:nvSpPr>
        <p:spPr bwMode="white">
          <a:xfrm>
            <a:off x="228600" y="24828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6084" name="Line 34"/>
          <p:cNvSpPr>
            <a:spLocks noChangeShapeType="1"/>
          </p:cNvSpPr>
          <p:nvPr/>
        </p:nvSpPr>
        <p:spPr bwMode="white">
          <a:xfrm flipH="1">
            <a:off x="5334000" y="1371600"/>
            <a:ext cx="9906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6085" name="Line 35"/>
          <p:cNvSpPr>
            <a:spLocks noChangeShapeType="1"/>
          </p:cNvSpPr>
          <p:nvPr/>
        </p:nvSpPr>
        <p:spPr bwMode="white">
          <a:xfrm flipH="1">
            <a:off x="5181600" y="5257800"/>
            <a:ext cx="9906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457200" y="1447800"/>
            <a:ext cx="1524000" cy="1074738"/>
            <a:chOff x="288" y="928"/>
            <a:chExt cx="960" cy="677"/>
          </a:xfrm>
        </p:grpSpPr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864" y="928"/>
              <a:ext cx="384" cy="677"/>
              <a:chOff x="2112" y="223"/>
              <a:chExt cx="593" cy="917"/>
            </a:xfrm>
          </p:grpSpPr>
          <p:sp>
            <p:nvSpPr>
              <p:cNvPr id="46098" name="Freeform 38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099" name="Freeform 39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100" name="Freeform 40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101" name="Freeform 41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2" name="Group 42"/>
            <p:cNvGrpSpPr>
              <a:grpSpLocks/>
            </p:cNvGrpSpPr>
            <p:nvPr/>
          </p:nvGrpSpPr>
          <p:grpSpPr bwMode="auto">
            <a:xfrm>
              <a:off x="576" y="928"/>
              <a:ext cx="384" cy="677"/>
              <a:chOff x="2112" y="223"/>
              <a:chExt cx="593" cy="917"/>
            </a:xfrm>
          </p:grpSpPr>
          <p:sp>
            <p:nvSpPr>
              <p:cNvPr id="46094" name="Freeform 43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095" name="Freeform 44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096" name="Freeform 45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097" name="Freeform 46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" name="Group 47"/>
            <p:cNvGrpSpPr>
              <a:grpSpLocks/>
            </p:cNvGrpSpPr>
            <p:nvPr/>
          </p:nvGrpSpPr>
          <p:grpSpPr bwMode="auto">
            <a:xfrm>
              <a:off x="288" y="928"/>
              <a:ext cx="384" cy="677"/>
              <a:chOff x="2112" y="223"/>
              <a:chExt cx="593" cy="917"/>
            </a:xfrm>
          </p:grpSpPr>
          <p:sp>
            <p:nvSpPr>
              <p:cNvPr id="46090" name="Freeform 48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091" name="Freeform 49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092" name="Freeform 50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093" name="Freeform 51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177800"/>
            <a:ext cx="7353300" cy="5232400"/>
            <a:chOff x="624" y="384"/>
            <a:chExt cx="4632" cy="3296"/>
          </a:xfrm>
        </p:grpSpPr>
        <p:sp>
          <p:nvSpPr>
            <p:cNvPr id="47126" name="Freeform 3"/>
            <p:cNvSpPr>
              <a:spLocks/>
            </p:cNvSpPr>
            <p:nvPr/>
          </p:nvSpPr>
          <p:spPr bwMode="white">
            <a:xfrm>
              <a:off x="624" y="1068"/>
              <a:ext cx="4632" cy="2612"/>
            </a:xfrm>
            <a:custGeom>
              <a:avLst/>
              <a:gdLst>
                <a:gd name="T0" fmla="*/ 0 w 4632"/>
                <a:gd name="T1" fmla="*/ 108 h 2612"/>
                <a:gd name="T2" fmla="*/ 1260 w 4632"/>
                <a:gd name="T3" fmla="*/ 72 h 2612"/>
                <a:gd name="T4" fmla="*/ 2016 w 4632"/>
                <a:gd name="T5" fmla="*/ 0 h 2612"/>
                <a:gd name="T6" fmla="*/ 3240 w 4632"/>
                <a:gd name="T7" fmla="*/ 72 h 2612"/>
                <a:gd name="T8" fmla="*/ 3228 w 4632"/>
                <a:gd name="T9" fmla="*/ 108 h 2612"/>
                <a:gd name="T10" fmla="*/ 3204 w 4632"/>
                <a:gd name="T11" fmla="*/ 144 h 2612"/>
                <a:gd name="T12" fmla="*/ 3192 w 4632"/>
                <a:gd name="T13" fmla="*/ 192 h 2612"/>
                <a:gd name="T14" fmla="*/ 3144 w 4632"/>
                <a:gd name="T15" fmla="*/ 300 h 2612"/>
                <a:gd name="T16" fmla="*/ 3156 w 4632"/>
                <a:gd name="T17" fmla="*/ 1092 h 2612"/>
                <a:gd name="T18" fmla="*/ 3180 w 4632"/>
                <a:gd name="T19" fmla="*/ 1368 h 2612"/>
                <a:gd name="T20" fmla="*/ 3144 w 4632"/>
                <a:gd name="T21" fmla="*/ 1980 h 2612"/>
                <a:gd name="T22" fmla="*/ 3132 w 4632"/>
                <a:gd name="T23" fmla="*/ 2424 h 2612"/>
                <a:gd name="T24" fmla="*/ 3096 w 4632"/>
                <a:gd name="T25" fmla="*/ 2544 h 2612"/>
                <a:gd name="T26" fmla="*/ 3252 w 4632"/>
                <a:gd name="T27" fmla="*/ 2592 h 2612"/>
                <a:gd name="T28" fmla="*/ 3696 w 4632"/>
                <a:gd name="T29" fmla="*/ 2580 h 2612"/>
                <a:gd name="T30" fmla="*/ 4632 w 4632"/>
                <a:gd name="T31" fmla="*/ 2568 h 26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32"/>
                <a:gd name="T49" fmla="*/ 0 h 2612"/>
                <a:gd name="T50" fmla="*/ 4632 w 4632"/>
                <a:gd name="T51" fmla="*/ 2612 h 26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32" h="2612">
                  <a:moveTo>
                    <a:pt x="0" y="108"/>
                  </a:moveTo>
                  <a:cubicBezTo>
                    <a:pt x="430" y="83"/>
                    <a:pt x="804" y="78"/>
                    <a:pt x="1260" y="72"/>
                  </a:cubicBezTo>
                  <a:cubicBezTo>
                    <a:pt x="1512" y="54"/>
                    <a:pt x="1763" y="19"/>
                    <a:pt x="2016" y="0"/>
                  </a:cubicBezTo>
                  <a:cubicBezTo>
                    <a:pt x="2427" y="11"/>
                    <a:pt x="2830" y="55"/>
                    <a:pt x="3240" y="72"/>
                  </a:cubicBezTo>
                  <a:cubicBezTo>
                    <a:pt x="3236" y="84"/>
                    <a:pt x="3234" y="97"/>
                    <a:pt x="3228" y="108"/>
                  </a:cubicBezTo>
                  <a:cubicBezTo>
                    <a:pt x="3222" y="121"/>
                    <a:pt x="3210" y="131"/>
                    <a:pt x="3204" y="144"/>
                  </a:cubicBezTo>
                  <a:cubicBezTo>
                    <a:pt x="3198" y="159"/>
                    <a:pt x="3198" y="177"/>
                    <a:pt x="3192" y="192"/>
                  </a:cubicBezTo>
                  <a:cubicBezTo>
                    <a:pt x="3178" y="229"/>
                    <a:pt x="3159" y="263"/>
                    <a:pt x="3144" y="300"/>
                  </a:cubicBezTo>
                  <a:cubicBezTo>
                    <a:pt x="3114" y="509"/>
                    <a:pt x="3150" y="953"/>
                    <a:pt x="3156" y="1092"/>
                  </a:cubicBezTo>
                  <a:cubicBezTo>
                    <a:pt x="3160" y="1184"/>
                    <a:pt x="3180" y="1368"/>
                    <a:pt x="3180" y="1368"/>
                  </a:cubicBezTo>
                  <a:cubicBezTo>
                    <a:pt x="3174" y="1580"/>
                    <a:pt x="3178" y="1775"/>
                    <a:pt x="3144" y="1980"/>
                  </a:cubicBezTo>
                  <a:cubicBezTo>
                    <a:pt x="3140" y="2128"/>
                    <a:pt x="3139" y="2276"/>
                    <a:pt x="3132" y="2424"/>
                  </a:cubicBezTo>
                  <a:cubicBezTo>
                    <a:pt x="3130" y="2466"/>
                    <a:pt x="3096" y="2544"/>
                    <a:pt x="3096" y="2544"/>
                  </a:cubicBezTo>
                  <a:cubicBezTo>
                    <a:pt x="3142" y="2612"/>
                    <a:pt x="3115" y="2592"/>
                    <a:pt x="3252" y="2592"/>
                  </a:cubicBezTo>
                  <a:cubicBezTo>
                    <a:pt x="3400" y="2592"/>
                    <a:pt x="3548" y="2584"/>
                    <a:pt x="3696" y="2580"/>
                  </a:cubicBezTo>
                  <a:cubicBezTo>
                    <a:pt x="4144" y="2554"/>
                    <a:pt x="3832" y="2568"/>
                    <a:pt x="4632" y="2568"/>
                  </a:cubicBezTo>
                </a:path>
              </a:pathLst>
            </a:custGeom>
            <a:noFill/>
            <a:ln w="1016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152" y="2989"/>
              <a:ext cx="914" cy="635"/>
              <a:chOff x="4152" y="2989"/>
              <a:chExt cx="914" cy="635"/>
            </a:xfrm>
          </p:grpSpPr>
          <p:sp>
            <p:nvSpPr>
              <p:cNvPr id="47152" name="Freeform 5"/>
              <p:cNvSpPr>
                <a:spLocks/>
              </p:cNvSpPr>
              <p:nvPr/>
            </p:nvSpPr>
            <p:spPr bwMode="white">
              <a:xfrm>
                <a:off x="4152" y="3042"/>
                <a:ext cx="914" cy="570"/>
              </a:xfrm>
              <a:custGeom>
                <a:avLst/>
                <a:gdLst>
                  <a:gd name="T0" fmla="*/ 36 w 914"/>
                  <a:gd name="T1" fmla="*/ 570 h 570"/>
                  <a:gd name="T2" fmla="*/ 24 w 914"/>
                  <a:gd name="T3" fmla="*/ 426 h 570"/>
                  <a:gd name="T4" fmla="*/ 0 w 914"/>
                  <a:gd name="T5" fmla="*/ 258 h 570"/>
                  <a:gd name="T6" fmla="*/ 612 w 914"/>
                  <a:gd name="T7" fmla="*/ 174 h 570"/>
                  <a:gd name="T8" fmla="*/ 648 w 914"/>
                  <a:gd name="T9" fmla="*/ 294 h 570"/>
                  <a:gd name="T10" fmla="*/ 660 w 914"/>
                  <a:gd name="T11" fmla="*/ 330 h 570"/>
                  <a:gd name="T12" fmla="*/ 672 w 914"/>
                  <a:gd name="T13" fmla="*/ 366 h 570"/>
                  <a:gd name="T14" fmla="*/ 756 w 914"/>
                  <a:gd name="T15" fmla="*/ 354 h 570"/>
                  <a:gd name="T16" fmla="*/ 828 w 914"/>
                  <a:gd name="T17" fmla="*/ 342 h 570"/>
                  <a:gd name="T18" fmla="*/ 852 w 914"/>
                  <a:gd name="T19" fmla="*/ 378 h 570"/>
                  <a:gd name="T20" fmla="*/ 912 w 914"/>
                  <a:gd name="T21" fmla="*/ 558 h 570"/>
                  <a:gd name="T22" fmla="*/ 900 w 914"/>
                  <a:gd name="T23" fmla="*/ 570 h 5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14"/>
                  <a:gd name="T37" fmla="*/ 0 h 570"/>
                  <a:gd name="T38" fmla="*/ 914 w 914"/>
                  <a:gd name="T39" fmla="*/ 570 h 5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14" h="570">
                    <a:moveTo>
                      <a:pt x="36" y="570"/>
                    </a:moveTo>
                    <a:cubicBezTo>
                      <a:pt x="32" y="522"/>
                      <a:pt x="30" y="474"/>
                      <a:pt x="24" y="426"/>
                    </a:cubicBezTo>
                    <a:cubicBezTo>
                      <a:pt x="18" y="370"/>
                      <a:pt x="0" y="258"/>
                      <a:pt x="0" y="258"/>
                    </a:cubicBezTo>
                    <a:cubicBezTo>
                      <a:pt x="43" y="0"/>
                      <a:pt x="349" y="168"/>
                      <a:pt x="612" y="174"/>
                    </a:cubicBezTo>
                    <a:cubicBezTo>
                      <a:pt x="630" y="247"/>
                      <a:pt x="619" y="206"/>
                      <a:pt x="648" y="294"/>
                    </a:cubicBezTo>
                    <a:cubicBezTo>
                      <a:pt x="652" y="306"/>
                      <a:pt x="656" y="318"/>
                      <a:pt x="660" y="330"/>
                    </a:cubicBezTo>
                    <a:cubicBezTo>
                      <a:pt x="664" y="342"/>
                      <a:pt x="672" y="366"/>
                      <a:pt x="672" y="366"/>
                    </a:cubicBezTo>
                    <a:cubicBezTo>
                      <a:pt x="700" y="362"/>
                      <a:pt x="728" y="358"/>
                      <a:pt x="756" y="354"/>
                    </a:cubicBezTo>
                    <a:cubicBezTo>
                      <a:pt x="780" y="350"/>
                      <a:pt x="804" y="336"/>
                      <a:pt x="828" y="342"/>
                    </a:cubicBezTo>
                    <a:cubicBezTo>
                      <a:pt x="842" y="345"/>
                      <a:pt x="846" y="365"/>
                      <a:pt x="852" y="378"/>
                    </a:cubicBezTo>
                    <a:cubicBezTo>
                      <a:pt x="877" y="434"/>
                      <a:pt x="892" y="499"/>
                      <a:pt x="912" y="558"/>
                    </a:cubicBezTo>
                    <a:cubicBezTo>
                      <a:pt x="914" y="563"/>
                      <a:pt x="904" y="566"/>
                      <a:pt x="900" y="570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53" name="Freeform 6"/>
              <p:cNvSpPr>
                <a:spLocks/>
              </p:cNvSpPr>
              <p:nvPr/>
            </p:nvSpPr>
            <p:spPr bwMode="white">
              <a:xfrm>
                <a:off x="4404" y="2989"/>
                <a:ext cx="148" cy="179"/>
              </a:xfrm>
              <a:custGeom>
                <a:avLst/>
                <a:gdLst>
                  <a:gd name="T0" fmla="*/ 12 w 148"/>
                  <a:gd name="T1" fmla="*/ 167 h 179"/>
                  <a:gd name="T2" fmla="*/ 24 w 148"/>
                  <a:gd name="T3" fmla="*/ 83 h 179"/>
                  <a:gd name="T4" fmla="*/ 120 w 148"/>
                  <a:gd name="T5" fmla="*/ 179 h 179"/>
                  <a:gd name="T6" fmla="*/ 0 60000 65536"/>
                  <a:gd name="T7" fmla="*/ 0 60000 65536"/>
                  <a:gd name="T8" fmla="*/ 0 60000 65536"/>
                  <a:gd name="T9" fmla="*/ 0 w 148"/>
                  <a:gd name="T10" fmla="*/ 0 h 179"/>
                  <a:gd name="T11" fmla="*/ 148 w 148"/>
                  <a:gd name="T12" fmla="*/ 179 h 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" h="179">
                    <a:moveTo>
                      <a:pt x="12" y="167"/>
                    </a:moveTo>
                    <a:cubicBezTo>
                      <a:pt x="16" y="139"/>
                      <a:pt x="0" y="99"/>
                      <a:pt x="24" y="83"/>
                    </a:cubicBezTo>
                    <a:cubicBezTo>
                      <a:pt x="148" y="0"/>
                      <a:pt x="120" y="148"/>
                      <a:pt x="120" y="179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54" name="Freeform 7"/>
              <p:cNvSpPr>
                <a:spLocks/>
              </p:cNvSpPr>
              <p:nvPr/>
            </p:nvSpPr>
            <p:spPr bwMode="white">
              <a:xfrm>
                <a:off x="4332" y="3492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55" name="Freeform 8"/>
              <p:cNvSpPr>
                <a:spLocks/>
              </p:cNvSpPr>
              <p:nvPr/>
            </p:nvSpPr>
            <p:spPr bwMode="white">
              <a:xfrm>
                <a:off x="4656" y="3468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852" y="2412"/>
              <a:ext cx="1056" cy="25"/>
              <a:chOff x="3852" y="2412"/>
              <a:chExt cx="1056" cy="25"/>
            </a:xfrm>
          </p:grpSpPr>
          <p:sp>
            <p:nvSpPr>
              <p:cNvPr id="47149" name="Freeform 10"/>
              <p:cNvSpPr>
                <a:spLocks/>
              </p:cNvSpPr>
              <p:nvPr/>
            </p:nvSpPr>
            <p:spPr bwMode="white">
              <a:xfrm>
                <a:off x="3852" y="2412"/>
                <a:ext cx="276" cy="12"/>
              </a:xfrm>
              <a:custGeom>
                <a:avLst/>
                <a:gdLst>
                  <a:gd name="T0" fmla="*/ 0 w 276"/>
                  <a:gd name="T1" fmla="*/ 0 h 12"/>
                  <a:gd name="T2" fmla="*/ 276 w 276"/>
                  <a:gd name="T3" fmla="*/ 12 h 12"/>
                  <a:gd name="T4" fmla="*/ 0 60000 65536"/>
                  <a:gd name="T5" fmla="*/ 0 60000 65536"/>
                  <a:gd name="T6" fmla="*/ 0 w 276"/>
                  <a:gd name="T7" fmla="*/ 0 h 12"/>
                  <a:gd name="T8" fmla="*/ 276 w 276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" h="12">
                    <a:moveTo>
                      <a:pt x="0" y="0"/>
                    </a:moveTo>
                    <a:cubicBezTo>
                      <a:pt x="92" y="4"/>
                      <a:pt x="276" y="12"/>
                      <a:pt x="276" y="12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50" name="Freeform 11"/>
              <p:cNvSpPr>
                <a:spLocks/>
              </p:cNvSpPr>
              <p:nvPr/>
            </p:nvSpPr>
            <p:spPr bwMode="white">
              <a:xfrm>
                <a:off x="4260" y="2424"/>
                <a:ext cx="264" cy="1"/>
              </a:xfrm>
              <a:custGeom>
                <a:avLst/>
                <a:gdLst>
                  <a:gd name="T0" fmla="*/ 0 w 264"/>
                  <a:gd name="T1" fmla="*/ 0 h 1"/>
                  <a:gd name="T2" fmla="*/ 264 w 264"/>
                  <a:gd name="T3" fmla="*/ 0 h 1"/>
                  <a:gd name="T4" fmla="*/ 0 60000 65536"/>
                  <a:gd name="T5" fmla="*/ 0 60000 65536"/>
                  <a:gd name="T6" fmla="*/ 0 w 264"/>
                  <a:gd name="T7" fmla="*/ 0 h 1"/>
                  <a:gd name="T8" fmla="*/ 264 w 26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4" h="1">
                    <a:moveTo>
                      <a:pt x="0" y="0"/>
                    </a:moveTo>
                    <a:cubicBezTo>
                      <a:pt x="88" y="0"/>
                      <a:pt x="176" y="0"/>
                      <a:pt x="264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51" name="Freeform 12"/>
              <p:cNvSpPr>
                <a:spLocks/>
              </p:cNvSpPr>
              <p:nvPr/>
            </p:nvSpPr>
            <p:spPr bwMode="white">
              <a:xfrm>
                <a:off x="4656" y="2436"/>
                <a:ext cx="252" cy="1"/>
              </a:xfrm>
              <a:custGeom>
                <a:avLst/>
                <a:gdLst>
                  <a:gd name="T0" fmla="*/ 0 w 252"/>
                  <a:gd name="T1" fmla="*/ 0 h 1"/>
                  <a:gd name="T2" fmla="*/ 252 w 252"/>
                  <a:gd name="T3" fmla="*/ 0 h 1"/>
                  <a:gd name="T4" fmla="*/ 0 60000 65536"/>
                  <a:gd name="T5" fmla="*/ 0 60000 65536"/>
                  <a:gd name="T6" fmla="*/ 0 w 252"/>
                  <a:gd name="T7" fmla="*/ 0 h 1"/>
                  <a:gd name="T8" fmla="*/ 252 w 25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2" h="1">
                    <a:moveTo>
                      <a:pt x="0" y="0"/>
                    </a:moveTo>
                    <a:cubicBezTo>
                      <a:pt x="84" y="0"/>
                      <a:pt x="168" y="0"/>
                      <a:pt x="252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696" y="384"/>
              <a:ext cx="288" cy="720"/>
              <a:chOff x="3696" y="384"/>
              <a:chExt cx="288" cy="720"/>
            </a:xfrm>
          </p:grpSpPr>
          <p:sp>
            <p:nvSpPr>
              <p:cNvPr id="47146" name="Line 14"/>
              <p:cNvSpPr>
                <a:spLocks noChangeShapeType="1"/>
              </p:cNvSpPr>
              <p:nvPr/>
            </p:nvSpPr>
            <p:spPr bwMode="white">
              <a:xfrm flipH="1" flipV="1">
                <a:off x="3840" y="480"/>
                <a:ext cx="48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47" name="Line 15"/>
              <p:cNvSpPr>
                <a:spLocks noChangeShapeType="1"/>
              </p:cNvSpPr>
              <p:nvPr/>
            </p:nvSpPr>
            <p:spPr bwMode="white">
              <a:xfrm flipV="1">
                <a:off x="3888" y="384"/>
                <a:ext cx="96" cy="720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48" name="Line 16"/>
              <p:cNvSpPr>
                <a:spLocks noChangeShapeType="1"/>
              </p:cNvSpPr>
              <p:nvPr/>
            </p:nvSpPr>
            <p:spPr bwMode="white">
              <a:xfrm flipH="1" flipV="1">
                <a:off x="3696" y="480"/>
                <a:ext cx="96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768" y="432"/>
              <a:ext cx="960" cy="677"/>
              <a:chOff x="2400" y="432"/>
              <a:chExt cx="960" cy="677"/>
            </a:xfrm>
          </p:grpSpPr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2976" y="432"/>
                <a:ext cx="384" cy="677"/>
                <a:chOff x="2112" y="223"/>
                <a:chExt cx="593" cy="917"/>
              </a:xfrm>
            </p:grpSpPr>
            <p:sp>
              <p:nvSpPr>
                <p:cNvPr id="47142" name="Freeform 1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7143" name="Freeform 2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7144" name="Freeform 2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7145" name="Freeform 2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>
                <a:off x="2688" y="432"/>
                <a:ext cx="384" cy="677"/>
                <a:chOff x="2112" y="223"/>
                <a:chExt cx="593" cy="917"/>
              </a:xfrm>
            </p:grpSpPr>
            <p:sp>
              <p:nvSpPr>
                <p:cNvPr id="47138" name="Freeform 24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7139" name="Freeform 25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7140" name="Freeform 26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7141" name="Freeform 27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2400" y="432"/>
                <a:ext cx="384" cy="677"/>
                <a:chOff x="2112" y="223"/>
                <a:chExt cx="593" cy="917"/>
              </a:xfrm>
            </p:grpSpPr>
            <p:sp>
              <p:nvSpPr>
                <p:cNvPr id="47134" name="Freeform 2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7135" name="Freeform 3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7136" name="Freeform 3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7137" name="Freeform 3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7107" name="Freeform 33"/>
          <p:cNvSpPr>
            <a:spLocks/>
          </p:cNvSpPr>
          <p:nvPr/>
        </p:nvSpPr>
        <p:spPr bwMode="white">
          <a:xfrm>
            <a:off x="228600" y="24828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7108" name="Line 34"/>
          <p:cNvSpPr>
            <a:spLocks noChangeShapeType="1"/>
          </p:cNvSpPr>
          <p:nvPr/>
        </p:nvSpPr>
        <p:spPr bwMode="white">
          <a:xfrm flipH="1">
            <a:off x="5334000" y="1371600"/>
            <a:ext cx="9906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7109" name="Line 35"/>
          <p:cNvSpPr>
            <a:spLocks noChangeShapeType="1"/>
          </p:cNvSpPr>
          <p:nvPr/>
        </p:nvSpPr>
        <p:spPr bwMode="white">
          <a:xfrm flipH="1">
            <a:off x="5181600" y="5257800"/>
            <a:ext cx="9906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3581400" y="1447800"/>
            <a:ext cx="1524000" cy="1074738"/>
            <a:chOff x="288" y="928"/>
            <a:chExt cx="960" cy="677"/>
          </a:xfrm>
        </p:grpSpPr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864" y="928"/>
              <a:ext cx="384" cy="677"/>
              <a:chOff x="2112" y="223"/>
              <a:chExt cx="593" cy="917"/>
            </a:xfrm>
          </p:grpSpPr>
          <p:sp>
            <p:nvSpPr>
              <p:cNvPr id="47122" name="Freeform 38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23" name="Freeform 39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24" name="Freeform 40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25" name="Freeform 41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2" name="Group 42"/>
            <p:cNvGrpSpPr>
              <a:grpSpLocks/>
            </p:cNvGrpSpPr>
            <p:nvPr/>
          </p:nvGrpSpPr>
          <p:grpSpPr bwMode="auto">
            <a:xfrm>
              <a:off x="576" y="928"/>
              <a:ext cx="384" cy="677"/>
              <a:chOff x="2112" y="223"/>
              <a:chExt cx="593" cy="917"/>
            </a:xfrm>
          </p:grpSpPr>
          <p:sp>
            <p:nvSpPr>
              <p:cNvPr id="47118" name="Freeform 43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19" name="Freeform 44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20" name="Freeform 45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21" name="Freeform 46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" name="Group 47"/>
            <p:cNvGrpSpPr>
              <a:grpSpLocks/>
            </p:cNvGrpSpPr>
            <p:nvPr/>
          </p:nvGrpSpPr>
          <p:grpSpPr bwMode="auto">
            <a:xfrm>
              <a:off x="288" y="928"/>
              <a:ext cx="384" cy="677"/>
              <a:chOff x="2112" y="223"/>
              <a:chExt cx="593" cy="917"/>
            </a:xfrm>
          </p:grpSpPr>
          <p:sp>
            <p:nvSpPr>
              <p:cNvPr id="47114" name="Freeform 48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15" name="Freeform 49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16" name="Freeform 50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17" name="Freeform 51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177800"/>
            <a:ext cx="7353300" cy="5232400"/>
            <a:chOff x="624" y="384"/>
            <a:chExt cx="4632" cy="3296"/>
          </a:xfrm>
        </p:grpSpPr>
        <p:sp>
          <p:nvSpPr>
            <p:cNvPr id="48153" name="Freeform 3"/>
            <p:cNvSpPr>
              <a:spLocks/>
            </p:cNvSpPr>
            <p:nvPr/>
          </p:nvSpPr>
          <p:spPr bwMode="white">
            <a:xfrm>
              <a:off x="624" y="1068"/>
              <a:ext cx="4632" cy="2612"/>
            </a:xfrm>
            <a:custGeom>
              <a:avLst/>
              <a:gdLst>
                <a:gd name="T0" fmla="*/ 0 w 4632"/>
                <a:gd name="T1" fmla="*/ 108 h 2612"/>
                <a:gd name="T2" fmla="*/ 1260 w 4632"/>
                <a:gd name="T3" fmla="*/ 72 h 2612"/>
                <a:gd name="T4" fmla="*/ 2016 w 4632"/>
                <a:gd name="T5" fmla="*/ 0 h 2612"/>
                <a:gd name="T6" fmla="*/ 3240 w 4632"/>
                <a:gd name="T7" fmla="*/ 72 h 2612"/>
                <a:gd name="T8" fmla="*/ 3228 w 4632"/>
                <a:gd name="T9" fmla="*/ 108 h 2612"/>
                <a:gd name="T10" fmla="*/ 3204 w 4632"/>
                <a:gd name="T11" fmla="*/ 144 h 2612"/>
                <a:gd name="T12" fmla="*/ 3192 w 4632"/>
                <a:gd name="T13" fmla="*/ 192 h 2612"/>
                <a:gd name="T14" fmla="*/ 3144 w 4632"/>
                <a:gd name="T15" fmla="*/ 300 h 2612"/>
                <a:gd name="T16" fmla="*/ 3156 w 4632"/>
                <a:gd name="T17" fmla="*/ 1092 h 2612"/>
                <a:gd name="T18" fmla="*/ 3180 w 4632"/>
                <a:gd name="T19" fmla="*/ 1368 h 2612"/>
                <a:gd name="T20" fmla="*/ 3144 w 4632"/>
                <a:gd name="T21" fmla="*/ 1980 h 2612"/>
                <a:gd name="T22" fmla="*/ 3132 w 4632"/>
                <a:gd name="T23" fmla="*/ 2424 h 2612"/>
                <a:gd name="T24" fmla="*/ 3096 w 4632"/>
                <a:gd name="T25" fmla="*/ 2544 h 2612"/>
                <a:gd name="T26" fmla="*/ 3252 w 4632"/>
                <a:gd name="T27" fmla="*/ 2592 h 2612"/>
                <a:gd name="T28" fmla="*/ 3696 w 4632"/>
                <a:gd name="T29" fmla="*/ 2580 h 2612"/>
                <a:gd name="T30" fmla="*/ 4632 w 4632"/>
                <a:gd name="T31" fmla="*/ 2568 h 26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32"/>
                <a:gd name="T49" fmla="*/ 0 h 2612"/>
                <a:gd name="T50" fmla="*/ 4632 w 4632"/>
                <a:gd name="T51" fmla="*/ 2612 h 26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32" h="2612">
                  <a:moveTo>
                    <a:pt x="0" y="108"/>
                  </a:moveTo>
                  <a:cubicBezTo>
                    <a:pt x="430" y="83"/>
                    <a:pt x="804" y="78"/>
                    <a:pt x="1260" y="72"/>
                  </a:cubicBezTo>
                  <a:cubicBezTo>
                    <a:pt x="1512" y="54"/>
                    <a:pt x="1763" y="19"/>
                    <a:pt x="2016" y="0"/>
                  </a:cubicBezTo>
                  <a:cubicBezTo>
                    <a:pt x="2427" y="11"/>
                    <a:pt x="2830" y="55"/>
                    <a:pt x="3240" y="72"/>
                  </a:cubicBezTo>
                  <a:cubicBezTo>
                    <a:pt x="3236" y="84"/>
                    <a:pt x="3234" y="97"/>
                    <a:pt x="3228" y="108"/>
                  </a:cubicBezTo>
                  <a:cubicBezTo>
                    <a:pt x="3222" y="121"/>
                    <a:pt x="3210" y="131"/>
                    <a:pt x="3204" y="144"/>
                  </a:cubicBezTo>
                  <a:cubicBezTo>
                    <a:pt x="3198" y="159"/>
                    <a:pt x="3198" y="177"/>
                    <a:pt x="3192" y="192"/>
                  </a:cubicBezTo>
                  <a:cubicBezTo>
                    <a:pt x="3178" y="229"/>
                    <a:pt x="3159" y="263"/>
                    <a:pt x="3144" y="300"/>
                  </a:cubicBezTo>
                  <a:cubicBezTo>
                    <a:pt x="3114" y="509"/>
                    <a:pt x="3150" y="953"/>
                    <a:pt x="3156" y="1092"/>
                  </a:cubicBezTo>
                  <a:cubicBezTo>
                    <a:pt x="3160" y="1184"/>
                    <a:pt x="3180" y="1368"/>
                    <a:pt x="3180" y="1368"/>
                  </a:cubicBezTo>
                  <a:cubicBezTo>
                    <a:pt x="3174" y="1580"/>
                    <a:pt x="3178" y="1775"/>
                    <a:pt x="3144" y="1980"/>
                  </a:cubicBezTo>
                  <a:cubicBezTo>
                    <a:pt x="3140" y="2128"/>
                    <a:pt x="3139" y="2276"/>
                    <a:pt x="3132" y="2424"/>
                  </a:cubicBezTo>
                  <a:cubicBezTo>
                    <a:pt x="3130" y="2466"/>
                    <a:pt x="3096" y="2544"/>
                    <a:pt x="3096" y="2544"/>
                  </a:cubicBezTo>
                  <a:cubicBezTo>
                    <a:pt x="3142" y="2612"/>
                    <a:pt x="3115" y="2592"/>
                    <a:pt x="3252" y="2592"/>
                  </a:cubicBezTo>
                  <a:cubicBezTo>
                    <a:pt x="3400" y="2592"/>
                    <a:pt x="3548" y="2584"/>
                    <a:pt x="3696" y="2580"/>
                  </a:cubicBezTo>
                  <a:cubicBezTo>
                    <a:pt x="4144" y="2554"/>
                    <a:pt x="3832" y="2568"/>
                    <a:pt x="4632" y="2568"/>
                  </a:cubicBezTo>
                </a:path>
              </a:pathLst>
            </a:custGeom>
            <a:noFill/>
            <a:ln w="1016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152" y="2989"/>
              <a:ext cx="914" cy="635"/>
              <a:chOff x="4152" y="2989"/>
              <a:chExt cx="914" cy="635"/>
            </a:xfrm>
          </p:grpSpPr>
          <p:sp>
            <p:nvSpPr>
              <p:cNvPr id="48179" name="Freeform 5"/>
              <p:cNvSpPr>
                <a:spLocks/>
              </p:cNvSpPr>
              <p:nvPr/>
            </p:nvSpPr>
            <p:spPr bwMode="white">
              <a:xfrm>
                <a:off x="4152" y="3042"/>
                <a:ext cx="914" cy="570"/>
              </a:xfrm>
              <a:custGeom>
                <a:avLst/>
                <a:gdLst>
                  <a:gd name="T0" fmla="*/ 36 w 914"/>
                  <a:gd name="T1" fmla="*/ 570 h 570"/>
                  <a:gd name="T2" fmla="*/ 24 w 914"/>
                  <a:gd name="T3" fmla="*/ 426 h 570"/>
                  <a:gd name="T4" fmla="*/ 0 w 914"/>
                  <a:gd name="T5" fmla="*/ 258 h 570"/>
                  <a:gd name="T6" fmla="*/ 612 w 914"/>
                  <a:gd name="T7" fmla="*/ 174 h 570"/>
                  <a:gd name="T8" fmla="*/ 648 w 914"/>
                  <a:gd name="T9" fmla="*/ 294 h 570"/>
                  <a:gd name="T10" fmla="*/ 660 w 914"/>
                  <a:gd name="T11" fmla="*/ 330 h 570"/>
                  <a:gd name="T12" fmla="*/ 672 w 914"/>
                  <a:gd name="T13" fmla="*/ 366 h 570"/>
                  <a:gd name="T14" fmla="*/ 756 w 914"/>
                  <a:gd name="T15" fmla="*/ 354 h 570"/>
                  <a:gd name="T16" fmla="*/ 828 w 914"/>
                  <a:gd name="T17" fmla="*/ 342 h 570"/>
                  <a:gd name="T18" fmla="*/ 852 w 914"/>
                  <a:gd name="T19" fmla="*/ 378 h 570"/>
                  <a:gd name="T20" fmla="*/ 912 w 914"/>
                  <a:gd name="T21" fmla="*/ 558 h 570"/>
                  <a:gd name="T22" fmla="*/ 900 w 914"/>
                  <a:gd name="T23" fmla="*/ 570 h 5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14"/>
                  <a:gd name="T37" fmla="*/ 0 h 570"/>
                  <a:gd name="T38" fmla="*/ 914 w 914"/>
                  <a:gd name="T39" fmla="*/ 570 h 5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14" h="570">
                    <a:moveTo>
                      <a:pt x="36" y="570"/>
                    </a:moveTo>
                    <a:cubicBezTo>
                      <a:pt x="32" y="522"/>
                      <a:pt x="30" y="474"/>
                      <a:pt x="24" y="426"/>
                    </a:cubicBezTo>
                    <a:cubicBezTo>
                      <a:pt x="18" y="370"/>
                      <a:pt x="0" y="258"/>
                      <a:pt x="0" y="258"/>
                    </a:cubicBezTo>
                    <a:cubicBezTo>
                      <a:pt x="43" y="0"/>
                      <a:pt x="349" y="168"/>
                      <a:pt x="612" y="174"/>
                    </a:cubicBezTo>
                    <a:cubicBezTo>
                      <a:pt x="630" y="247"/>
                      <a:pt x="619" y="206"/>
                      <a:pt x="648" y="294"/>
                    </a:cubicBezTo>
                    <a:cubicBezTo>
                      <a:pt x="652" y="306"/>
                      <a:pt x="656" y="318"/>
                      <a:pt x="660" y="330"/>
                    </a:cubicBezTo>
                    <a:cubicBezTo>
                      <a:pt x="664" y="342"/>
                      <a:pt x="672" y="366"/>
                      <a:pt x="672" y="366"/>
                    </a:cubicBezTo>
                    <a:cubicBezTo>
                      <a:pt x="700" y="362"/>
                      <a:pt x="728" y="358"/>
                      <a:pt x="756" y="354"/>
                    </a:cubicBezTo>
                    <a:cubicBezTo>
                      <a:pt x="780" y="350"/>
                      <a:pt x="804" y="336"/>
                      <a:pt x="828" y="342"/>
                    </a:cubicBezTo>
                    <a:cubicBezTo>
                      <a:pt x="842" y="345"/>
                      <a:pt x="846" y="365"/>
                      <a:pt x="852" y="378"/>
                    </a:cubicBezTo>
                    <a:cubicBezTo>
                      <a:pt x="877" y="434"/>
                      <a:pt x="892" y="499"/>
                      <a:pt x="912" y="558"/>
                    </a:cubicBezTo>
                    <a:cubicBezTo>
                      <a:pt x="914" y="563"/>
                      <a:pt x="904" y="566"/>
                      <a:pt x="900" y="570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180" name="Freeform 6"/>
              <p:cNvSpPr>
                <a:spLocks/>
              </p:cNvSpPr>
              <p:nvPr/>
            </p:nvSpPr>
            <p:spPr bwMode="white">
              <a:xfrm>
                <a:off x="4404" y="2989"/>
                <a:ext cx="148" cy="179"/>
              </a:xfrm>
              <a:custGeom>
                <a:avLst/>
                <a:gdLst>
                  <a:gd name="T0" fmla="*/ 12 w 148"/>
                  <a:gd name="T1" fmla="*/ 167 h 179"/>
                  <a:gd name="T2" fmla="*/ 24 w 148"/>
                  <a:gd name="T3" fmla="*/ 83 h 179"/>
                  <a:gd name="T4" fmla="*/ 120 w 148"/>
                  <a:gd name="T5" fmla="*/ 179 h 179"/>
                  <a:gd name="T6" fmla="*/ 0 60000 65536"/>
                  <a:gd name="T7" fmla="*/ 0 60000 65536"/>
                  <a:gd name="T8" fmla="*/ 0 60000 65536"/>
                  <a:gd name="T9" fmla="*/ 0 w 148"/>
                  <a:gd name="T10" fmla="*/ 0 h 179"/>
                  <a:gd name="T11" fmla="*/ 148 w 148"/>
                  <a:gd name="T12" fmla="*/ 179 h 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" h="179">
                    <a:moveTo>
                      <a:pt x="12" y="167"/>
                    </a:moveTo>
                    <a:cubicBezTo>
                      <a:pt x="16" y="139"/>
                      <a:pt x="0" y="99"/>
                      <a:pt x="24" y="83"/>
                    </a:cubicBezTo>
                    <a:cubicBezTo>
                      <a:pt x="148" y="0"/>
                      <a:pt x="120" y="148"/>
                      <a:pt x="120" y="179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181" name="Freeform 7"/>
              <p:cNvSpPr>
                <a:spLocks/>
              </p:cNvSpPr>
              <p:nvPr/>
            </p:nvSpPr>
            <p:spPr bwMode="white">
              <a:xfrm>
                <a:off x="4332" y="3492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182" name="Freeform 8"/>
              <p:cNvSpPr>
                <a:spLocks/>
              </p:cNvSpPr>
              <p:nvPr/>
            </p:nvSpPr>
            <p:spPr bwMode="white">
              <a:xfrm>
                <a:off x="4656" y="3468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852" y="2412"/>
              <a:ext cx="1056" cy="25"/>
              <a:chOff x="3852" y="2412"/>
              <a:chExt cx="1056" cy="25"/>
            </a:xfrm>
          </p:grpSpPr>
          <p:sp>
            <p:nvSpPr>
              <p:cNvPr id="48176" name="Freeform 10"/>
              <p:cNvSpPr>
                <a:spLocks/>
              </p:cNvSpPr>
              <p:nvPr/>
            </p:nvSpPr>
            <p:spPr bwMode="white">
              <a:xfrm>
                <a:off x="3852" y="2412"/>
                <a:ext cx="276" cy="12"/>
              </a:xfrm>
              <a:custGeom>
                <a:avLst/>
                <a:gdLst>
                  <a:gd name="T0" fmla="*/ 0 w 276"/>
                  <a:gd name="T1" fmla="*/ 0 h 12"/>
                  <a:gd name="T2" fmla="*/ 276 w 276"/>
                  <a:gd name="T3" fmla="*/ 12 h 12"/>
                  <a:gd name="T4" fmla="*/ 0 60000 65536"/>
                  <a:gd name="T5" fmla="*/ 0 60000 65536"/>
                  <a:gd name="T6" fmla="*/ 0 w 276"/>
                  <a:gd name="T7" fmla="*/ 0 h 12"/>
                  <a:gd name="T8" fmla="*/ 276 w 276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" h="12">
                    <a:moveTo>
                      <a:pt x="0" y="0"/>
                    </a:moveTo>
                    <a:cubicBezTo>
                      <a:pt x="92" y="4"/>
                      <a:pt x="276" y="12"/>
                      <a:pt x="276" y="12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177" name="Freeform 11"/>
              <p:cNvSpPr>
                <a:spLocks/>
              </p:cNvSpPr>
              <p:nvPr/>
            </p:nvSpPr>
            <p:spPr bwMode="white">
              <a:xfrm>
                <a:off x="4260" y="2424"/>
                <a:ext cx="264" cy="1"/>
              </a:xfrm>
              <a:custGeom>
                <a:avLst/>
                <a:gdLst>
                  <a:gd name="T0" fmla="*/ 0 w 264"/>
                  <a:gd name="T1" fmla="*/ 0 h 1"/>
                  <a:gd name="T2" fmla="*/ 264 w 264"/>
                  <a:gd name="T3" fmla="*/ 0 h 1"/>
                  <a:gd name="T4" fmla="*/ 0 60000 65536"/>
                  <a:gd name="T5" fmla="*/ 0 60000 65536"/>
                  <a:gd name="T6" fmla="*/ 0 w 264"/>
                  <a:gd name="T7" fmla="*/ 0 h 1"/>
                  <a:gd name="T8" fmla="*/ 264 w 26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4" h="1">
                    <a:moveTo>
                      <a:pt x="0" y="0"/>
                    </a:moveTo>
                    <a:cubicBezTo>
                      <a:pt x="88" y="0"/>
                      <a:pt x="176" y="0"/>
                      <a:pt x="264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178" name="Freeform 12"/>
              <p:cNvSpPr>
                <a:spLocks/>
              </p:cNvSpPr>
              <p:nvPr/>
            </p:nvSpPr>
            <p:spPr bwMode="white">
              <a:xfrm>
                <a:off x="4656" y="2436"/>
                <a:ext cx="252" cy="1"/>
              </a:xfrm>
              <a:custGeom>
                <a:avLst/>
                <a:gdLst>
                  <a:gd name="T0" fmla="*/ 0 w 252"/>
                  <a:gd name="T1" fmla="*/ 0 h 1"/>
                  <a:gd name="T2" fmla="*/ 252 w 252"/>
                  <a:gd name="T3" fmla="*/ 0 h 1"/>
                  <a:gd name="T4" fmla="*/ 0 60000 65536"/>
                  <a:gd name="T5" fmla="*/ 0 60000 65536"/>
                  <a:gd name="T6" fmla="*/ 0 w 252"/>
                  <a:gd name="T7" fmla="*/ 0 h 1"/>
                  <a:gd name="T8" fmla="*/ 252 w 25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2" h="1">
                    <a:moveTo>
                      <a:pt x="0" y="0"/>
                    </a:moveTo>
                    <a:cubicBezTo>
                      <a:pt x="84" y="0"/>
                      <a:pt x="168" y="0"/>
                      <a:pt x="252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696" y="384"/>
              <a:ext cx="288" cy="720"/>
              <a:chOff x="3696" y="384"/>
              <a:chExt cx="288" cy="720"/>
            </a:xfrm>
          </p:grpSpPr>
          <p:sp>
            <p:nvSpPr>
              <p:cNvPr id="48173" name="Line 14"/>
              <p:cNvSpPr>
                <a:spLocks noChangeShapeType="1"/>
              </p:cNvSpPr>
              <p:nvPr/>
            </p:nvSpPr>
            <p:spPr bwMode="white">
              <a:xfrm flipH="1" flipV="1">
                <a:off x="3840" y="480"/>
                <a:ext cx="48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174" name="Line 15"/>
              <p:cNvSpPr>
                <a:spLocks noChangeShapeType="1"/>
              </p:cNvSpPr>
              <p:nvPr/>
            </p:nvSpPr>
            <p:spPr bwMode="white">
              <a:xfrm flipV="1">
                <a:off x="3888" y="384"/>
                <a:ext cx="96" cy="720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175" name="Line 16"/>
              <p:cNvSpPr>
                <a:spLocks noChangeShapeType="1"/>
              </p:cNvSpPr>
              <p:nvPr/>
            </p:nvSpPr>
            <p:spPr bwMode="white">
              <a:xfrm flipH="1" flipV="1">
                <a:off x="3696" y="480"/>
                <a:ext cx="96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768" y="432"/>
              <a:ext cx="960" cy="677"/>
              <a:chOff x="2400" y="432"/>
              <a:chExt cx="960" cy="677"/>
            </a:xfrm>
          </p:grpSpPr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2976" y="432"/>
                <a:ext cx="384" cy="677"/>
                <a:chOff x="2112" y="223"/>
                <a:chExt cx="593" cy="917"/>
              </a:xfrm>
            </p:grpSpPr>
            <p:sp>
              <p:nvSpPr>
                <p:cNvPr id="48169" name="Freeform 1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170" name="Freeform 2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171" name="Freeform 2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172" name="Freeform 2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>
                <a:off x="2688" y="432"/>
                <a:ext cx="384" cy="677"/>
                <a:chOff x="2112" y="223"/>
                <a:chExt cx="593" cy="917"/>
              </a:xfrm>
            </p:grpSpPr>
            <p:sp>
              <p:nvSpPr>
                <p:cNvPr id="48165" name="Freeform 24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166" name="Freeform 25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167" name="Freeform 26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168" name="Freeform 27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2400" y="432"/>
                <a:ext cx="384" cy="677"/>
                <a:chOff x="2112" y="223"/>
                <a:chExt cx="593" cy="917"/>
              </a:xfrm>
            </p:grpSpPr>
            <p:sp>
              <p:nvSpPr>
                <p:cNvPr id="48161" name="Freeform 2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162" name="Freeform 3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163" name="Freeform 3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164" name="Freeform 3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8131" name="Freeform 33"/>
          <p:cNvSpPr>
            <a:spLocks/>
          </p:cNvSpPr>
          <p:nvPr/>
        </p:nvSpPr>
        <p:spPr bwMode="white">
          <a:xfrm>
            <a:off x="228600" y="24828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8132" name="Line 34"/>
          <p:cNvSpPr>
            <a:spLocks noChangeShapeType="1"/>
          </p:cNvSpPr>
          <p:nvPr/>
        </p:nvSpPr>
        <p:spPr bwMode="white">
          <a:xfrm flipH="1">
            <a:off x="5334000" y="1371600"/>
            <a:ext cx="9906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8133" name="Line 35"/>
          <p:cNvSpPr>
            <a:spLocks noChangeShapeType="1"/>
          </p:cNvSpPr>
          <p:nvPr/>
        </p:nvSpPr>
        <p:spPr bwMode="white">
          <a:xfrm flipH="1">
            <a:off x="5181600" y="5257800"/>
            <a:ext cx="9906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3581400" y="1447800"/>
            <a:ext cx="1524000" cy="1074738"/>
            <a:chOff x="288" y="928"/>
            <a:chExt cx="960" cy="677"/>
          </a:xfrm>
        </p:grpSpPr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864" y="928"/>
              <a:ext cx="384" cy="677"/>
              <a:chOff x="2112" y="223"/>
              <a:chExt cx="593" cy="917"/>
            </a:xfrm>
          </p:grpSpPr>
          <p:sp>
            <p:nvSpPr>
              <p:cNvPr id="48149" name="Freeform 38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150" name="Freeform 39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151" name="Freeform 40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152" name="Freeform 41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2" name="Group 42"/>
            <p:cNvGrpSpPr>
              <a:grpSpLocks/>
            </p:cNvGrpSpPr>
            <p:nvPr/>
          </p:nvGrpSpPr>
          <p:grpSpPr bwMode="auto">
            <a:xfrm>
              <a:off x="576" y="928"/>
              <a:ext cx="384" cy="677"/>
              <a:chOff x="2112" y="223"/>
              <a:chExt cx="593" cy="917"/>
            </a:xfrm>
          </p:grpSpPr>
          <p:sp>
            <p:nvSpPr>
              <p:cNvPr id="48145" name="Freeform 43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146" name="Freeform 44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147" name="Freeform 45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148" name="Freeform 46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" name="Group 47"/>
            <p:cNvGrpSpPr>
              <a:grpSpLocks/>
            </p:cNvGrpSpPr>
            <p:nvPr/>
          </p:nvGrpSpPr>
          <p:grpSpPr bwMode="auto">
            <a:xfrm>
              <a:off x="288" y="928"/>
              <a:ext cx="384" cy="677"/>
              <a:chOff x="2112" y="223"/>
              <a:chExt cx="593" cy="917"/>
            </a:xfrm>
          </p:grpSpPr>
          <p:sp>
            <p:nvSpPr>
              <p:cNvPr id="48141" name="Freeform 48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142" name="Freeform 49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143" name="Freeform 50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144" name="Freeform 51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48135" name="Text Box 52"/>
          <p:cNvSpPr txBox="1">
            <a:spLocks noChangeArrowheads="1"/>
          </p:cNvSpPr>
          <p:nvPr/>
        </p:nvSpPr>
        <p:spPr bwMode="white">
          <a:xfrm rot="-5400000">
            <a:off x="3874294" y="4034631"/>
            <a:ext cx="3284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Differences in access to care</a:t>
            </a:r>
          </a:p>
        </p:txBody>
      </p:sp>
      <p:sp>
        <p:nvSpPr>
          <p:cNvPr id="48136" name="Text Box 53"/>
          <p:cNvSpPr txBox="1">
            <a:spLocks noChangeArrowheads="1"/>
          </p:cNvSpPr>
          <p:nvPr/>
        </p:nvSpPr>
        <p:spPr bwMode="white">
          <a:xfrm>
            <a:off x="3048000" y="2667000"/>
            <a:ext cx="1981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Differences in exposures and opportunities</a:t>
            </a:r>
          </a:p>
        </p:txBody>
      </p:sp>
      <p:sp>
        <p:nvSpPr>
          <p:cNvPr id="48137" name="Text Box 54"/>
          <p:cNvSpPr txBox="1">
            <a:spLocks noChangeArrowheads="1"/>
          </p:cNvSpPr>
          <p:nvPr/>
        </p:nvSpPr>
        <p:spPr bwMode="white">
          <a:xfrm>
            <a:off x="381000" y="5927725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Differences in quality of care</a:t>
            </a:r>
          </a:p>
          <a:p>
            <a:pPr eaLnBrk="0" hangingPunct="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(ambulance slow or goes the wrong way)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177800"/>
            <a:ext cx="7353300" cy="5232400"/>
            <a:chOff x="624" y="384"/>
            <a:chExt cx="4632" cy="3296"/>
          </a:xfrm>
        </p:grpSpPr>
        <p:sp>
          <p:nvSpPr>
            <p:cNvPr id="49175" name="Freeform 3"/>
            <p:cNvSpPr>
              <a:spLocks/>
            </p:cNvSpPr>
            <p:nvPr/>
          </p:nvSpPr>
          <p:spPr bwMode="white">
            <a:xfrm>
              <a:off x="624" y="1068"/>
              <a:ext cx="4632" cy="2612"/>
            </a:xfrm>
            <a:custGeom>
              <a:avLst/>
              <a:gdLst>
                <a:gd name="T0" fmla="*/ 0 w 4632"/>
                <a:gd name="T1" fmla="*/ 108 h 2612"/>
                <a:gd name="T2" fmla="*/ 1260 w 4632"/>
                <a:gd name="T3" fmla="*/ 72 h 2612"/>
                <a:gd name="T4" fmla="*/ 2016 w 4632"/>
                <a:gd name="T5" fmla="*/ 0 h 2612"/>
                <a:gd name="T6" fmla="*/ 3240 w 4632"/>
                <a:gd name="T7" fmla="*/ 72 h 2612"/>
                <a:gd name="T8" fmla="*/ 3228 w 4632"/>
                <a:gd name="T9" fmla="*/ 108 h 2612"/>
                <a:gd name="T10" fmla="*/ 3204 w 4632"/>
                <a:gd name="T11" fmla="*/ 144 h 2612"/>
                <a:gd name="T12" fmla="*/ 3192 w 4632"/>
                <a:gd name="T13" fmla="*/ 192 h 2612"/>
                <a:gd name="T14" fmla="*/ 3144 w 4632"/>
                <a:gd name="T15" fmla="*/ 300 h 2612"/>
                <a:gd name="T16" fmla="*/ 3156 w 4632"/>
                <a:gd name="T17" fmla="*/ 1092 h 2612"/>
                <a:gd name="T18" fmla="*/ 3180 w 4632"/>
                <a:gd name="T19" fmla="*/ 1368 h 2612"/>
                <a:gd name="T20" fmla="*/ 3144 w 4632"/>
                <a:gd name="T21" fmla="*/ 1980 h 2612"/>
                <a:gd name="T22" fmla="*/ 3132 w 4632"/>
                <a:gd name="T23" fmla="*/ 2424 h 2612"/>
                <a:gd name="T24" fmla="*/ 3096 w 4632"/>
                <a:gd name="T25" fmla="*/ 2544 h 2612"/>
                <a:gd name="T26" fmla="*/ 3252 w 4632"/>
                <a:gd name="T27" fmla="*/ 2592 h 2612"/>
                <a:gd name="T28" fmla="*/ 3696 w 4632"/>
                <a:gd name="T29" fmla="*/ 2580 h 2612"/>
                <a:gd name="T30" fmla="*/ 4632 w 4632"/>
                <a:gd name="T31" fmla="*/ 2568 h 26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32"/>
                <a:gd name="T49" fmla="*/ 0 h 2612"/>
                <a:gd name="T50" fmla="*/ 4632 w 4632"/>
                <a:gd name="T51" fmla="*/ 2612 h 26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32" h="2612">
                  <a:moveTo>
                    <a:pt x="0" y="108"/>
                  </a:moveTo>
                  <a:cubicBezTo>
                    <a:pt x="430" y="83"/>
                    <a:pt x="804" y="78"/>
                    <a:pt x="1260" y="72"/>
                  </a:cubicBezTo>
                  <a:cubicBezTo>
                    <a:pt x="1512" y="54"/>
                    <a:pt x="1763" y="19"/>
                    <a:pt x="2016" y="0"/>
                  </a:cubicBezTo>
                  <a:cubicBezTo>
                    <a:pt x="2427" y="11"/>
                    <a:pt x="2830" y="55"/>
                    <a:pt x="3240" y="72"/>
                  </a:cubicBezTo>
                  <a:cubicBezTo>
                    <a:pt x="3236" y="84"/>
                    <a:pt x="3234" y="97"/>
                    <a:pt x="3228" y="108"/>
                  </a:cubicBezTo>
                  <a:cubicBezTo>
                    <a:pt x="3222" y="121"/>
                    <a:pt x="3210" y="131"/>
                    <a:pt x="3204" y="144"/>
                  </a:cubicBezTo>
                  <a:cubicBezTo>
                    <a:pt x="3198" y="159"/>
                    <a:pt x="3198" y="177"/>
                    <a:pt x="3192" y="192"/>
                  </a:cubicBezTo>
                  <a:cubicBezTo>
                    <a:pt x="3178" y="229"/>
                    <a:pt x="3159" y="263"/>
                    <a:pt x="3144" y="300"/>
                  </a:cubicBezTo>
                  <a:cubicBezTo>
                    <a:pt x="3114" y="509"/>
                    <a:pt x="3150" y="953"/>
                    <a:pt x="3156" y="1092"/>
                  </a:cubicBezTo>
                  <a:cubicBezTo>
                    <a:pt x="3160" y="1184"/>
                    <a:pt x="3180" y="1368"/>
                    <a:pt x="3180" y="1368"/>
                  </a:cubicBezTo>
                  <a:cubicBezTo>
                    <a:pt x="3174" y="1580"/>
                    <a:pt x="3178" y="1775"/>
                    <a:pt x="3144" y="1980"/>
                  </a:cubicBezTo>
                  <a:cubicBezTo>
                    <a:pt x="3140" y="2128"/>
                    <a:pt x="3139" y="2276"/>
                    <a:pt x="3132" y="2424"/>
                  </a:cubicBezTo>
                  <a:cubicBezTo>
                    <a:pt x="3130" y="2466"/>
                    <a:pt x="3096" y="2544"/>
                    <a:pt x="3096" y="2544"/>
                  </a:cubicBezTo>
                  <a:cubicBezTo>
                    <a:pt x="3142" y="2612"/>
                    <a:pt x="3115" y="2592"/>
                    <a:pt x="3252" y="2592"/>
                  </a:cubicBezTo>
                  <a:cubicBezTo>
                    <a:pt x="3400" y="2592"/>
                    <a:pt x="3548" y="2584"/>
                    <a:pt x="3696" y="2580"/>
                  </a:cubicBezTo>
                  <a:cubicBezTo>
                    <a:pt x="4144" y="2554"/>
                    <a:pt x="3832" y="2568"/>
                    <a:pt x="4632" y="2568"/>
                  </a:cubicBezTo>
                </a:path>
              </a:pathLst>
            </a:custGeom>
            <a:noFill/>
            <a:ln w="1016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152" y="2989"/>
              <a:ext cx="914" cy="635"/>
              <a:chOff x="4152" y="2989"/>
              <a:chExt cx="914" cy="635"/>
            </a:xfrm>
          </p:grpSpPr>
          <p:sp>
            <p:nvSpPr>
              <p:cNvPr id="49201" name="Freeform 5"/>
              <p:cNvSpPr>
                <a:spLocks/>
              </p:cNvSpPr>
              <p:nvPr/>
            </p:nvSpPr>
            <p:spPr bwMode="white">
              <a:xfrm>
                <a:off x="4152" y="3042"/>
                <a:ext cx="914" cy="570"/>
              </a:xfrm>
              <a:custGeom>
                <a:avLst/>
                <a:gdLst>
                  <a:gd name="T0" fmla="*/ 36 w 914"/>
                  <a:gd name="T1" fmla="*/ 570 h 570"/>
                  <a:gd name="T2" fmla="*/ 24 w 914"/>
                  <a:gd name="T3" fmla="*/ 426 h 570"/>
                  <a:gd name="T4" fmla="*/ 0 w 914"/>
                  <a:gd name="T5" fmla="*/ 258 h 570"/>
                  <a:gd name="T6" fmla="*/ 612 w 914"/>
                  <a:gd name="T7" fmla="*/ 174 h 570"/>
                  <a:gd name="T8" fmla="*/ 648 w 914"/>
                  <a:gd name="T9" fmla="*/ 294 h 570"/>
                  <a:gd name="T10" fmla="*/ 660 w 914"/>
                  <a:gd name="T11" fmla="*/ 330 h 570"/>
                  <a:gd name="T12" fmla="*/ 672 w 914"/>
                  <a:gd name="T13" fmla="*/ 366 h 570"/>
                  <a:gd name="T14" fmla="*/ 756 w 914"/>
                  <a:gd name="T15" fmla="*/ 354 h 570"/>
                  <a:gd name="T16" fmla="*/ 828 w 914"/>
                  <a:gd name="T17" fmla="*/ 342 h 570"/>
                  <a:gd name="T18" fmla="*/ 852 w 914"/>
                  <a:gd name="T19" fmla="*/ 378 h 570"/>
                  <a:gd name="T20" fmla="*/ 912 w 914"/>
                  <a:gd name="T21" fmla="*/ 558 h 570"/>
                  <a:gd name="T22" fmla="*/ 900 w 914"/>
                  <a:gd name="T23" fmla="*/ 570 h 5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14"/>
                  <a:gd name="T37" fmla="*/ 0 h 570"/>
                  <a:gd name="T38" fmla="*/ 914 w 914"/>
                  <a:gd name="T39" fmla="*/ 570 h 5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14" h="570">
                    <a:moveTo>
                      <a:pt x="36" y="570"/>
                    </a:moveTo>
                    <a:cubicBezTo>
                      <a:pt x="32" y="522"/>
                      <a:pt x="30" y="474"/>
                      <a:pt x="24" y="426"/>
                    </a:cubicBezTo>
                    <a:cubicBezTo>
                      <a:pt x="18" y="370"/>
                      <a:pt x="0" y="258"/>
                      <a:pt x="0" y="258"/>
                    </a:cubicBezTo>
                    <a:cubicBezTo>
                      <a:pt x="43" y="0"/>
                      <a:pt x="349" y="168"/>
                      <a:pt x="612" y="174"/>
                    </a:cubicBezTo>
                    <a:cubicBezTo>
                      <a:pt x="630" y="247"/>
                      <a:pt x="619" y="206"/>
                      <a:pt x="648" y="294"/>
                    </a:cubicBezTo>
                    <a:cubicBezTo>
                      <a:pt x="652" y="306"/>
                      <a:pt x="656" y="318"/>
                      <a:pt x="660" y="330"/>
                    </a:cubicBezTo>
                    <a:cubicBezTo>
                      <a:pt x="664" y="342"/>
                      <a:pt x="672" y="366"/>
                      <a:pt x="672" y="366"/>
                    </a:cubicBezTo>
                    <a:cubicBezTo>
                      <a:pt x="700" y="362"/>
                      <a:pt x="728" y="358"/>
                      <a:pt x="756" y="354"/>
                    </a:cubicBezTo>
                    <a:cubicBezTo>
                      <a:pt x="780" y="350"/>
                      <a:pt x="804" y="336"/>
                      <a:pt x="828" y="342"/>
                    </a:cubicBezTo>
                    <a:cubicBezTo>
                      <a:pt x="842" y="345"/>
                      <a:pt x="846" y="365"/>
                      <a:pt x="852" y="378"/>
                    </a:cubicBezTo>
                    <a:cubicBezTo>
                      <a:pt x="877" y="434"/>
                      <a:pt x="892" y="499"/>
                      <a:pt x="912" y="558"/>
                    </a:cubicBezTo>
                    <a:cubicBezTo>
                      <a:pt x="914" y="563"/>
                      <a:pt x="904" y="566"/>
                      <a:pt x="900" y="570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202" name="Freeform 6"/>
              <p:cNvSpPr>
                <a:spLocks/>
              </p:cNvSpPr>
              <p:nvPr/>
            </p:nvSpPr>
            <p:spPr bwMode="white">
              <a:xfrm>
                <a:off x="4404" y="2989"/>
                <a:ext cx="148" cy="179"/>
              </a:xfrm>
              <a:custGeom>
                <a:avLst/>
                <a:gdLst>
                  <a:gd name="T0" fmla="*/ 12 w 148"/>
                  <a:gd name="T1" fmla="*/ 167 h 179"/>
                  <a:gd name="T2" fmla="*/ 24 w 148"/>
                  <a:gd name="T3" fmla="*/ 83 h 179"/>
                  <a:gd name="T4" fmla="*/ 120 w 148"/>
                  <a:gd name="T5" fmla="*/ 179 h 179"/>
                  <a:gd name="T6" fmla="*/ 0 60000 65536"/>
                  <a:gd name="T7" fmla="*/ 0 60000 65536"/>
                  <a:gd name="T8" fmla="*/ 0 60000 65536"/>
                  <a:gd name="T9" fmla="*/ 0 w 148"/>
                  <a:gd name="T10" fmla="*/ 0 h 179"/>
                  <a:gd name="T11" fmla="*/ 148 w 148"/>
                  <a:gd name="T12" fmla="*/ 179 h 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" h="179">
                    <a:moveTo>
                      <a:pt x="12" y="167"/>
                    </a:moveTo>
                    <a:cubicBezTo>
                      <a:pt x="16" y="139"/>
                      <a:pt x="0" y="99"/>
                      <a:pt x="24" y="83"/>
                    </a:cubicBezTo>
                    <a:cubicBezTo>
                      <a:pt x="148" y="0"/>
                      <a:pt x="120" y="148"/>
                      <a:pt x="120" y="179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203" name="Freeform 7"/>
              <p:cNvSpPr>
                <a:spLocks/>
              </p:cNvSpPr>
              <p:nvPr/>
            </p:nvSpPr>
            <p:spPr bwMode="white">
              <a:xfrm>
                <a:off x="4332" y="3492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204" name="Freeform 8"/>
              <p:cNvSpPr>
                <a:spLocks/>
              </p:cNvSpPr>
              <p:nvPr/>
            </p:nvSpPr>
            <p:spPr bwMode="white">
              <a:xfrm>
                <a:off x="4656" y="3468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852" y="2412"/>
              <a:ext cx="1056" cy="25"/>
              <a:chOff x="3852" y="2412"/>
              <a:chExt cx="1056" cy="25"/>
            </a:xfrm>
          </p:grpSpPr>
          <p:sp>
            <p:nvSpPr>
              <p:cNvPr id="49198" name="Freeform 10"/>
              <p:cNvSpPr>
                <a:spLocks/>
              </p:cNvSpPr>
              <p:nvPr/>
            </p:nvSpPr>
            <p:spPr bwMode="white">
              <a:xfrm>
                <a:off x="3852" y="2412"/>
                <a:ext cx="276" cy="12"/>
              </a:xfrm>
              <a:custGeom>
                <a:avLst/>
                <a:gdLst>
                  <a:gd name="T0" fmla="*/ 0 w 276"/>
                  <a:gd name="T1" fmla="*/ 0 h 12"/>
                  <a:gd name="T2" fmla="*/ 276 w 276"/>
                  <a:gd name="T3" fmla="*/ 12 h 12"/>
                  <a:gd name="T4" fmla="*/ 0 60000 65536"/>
                  <a:gd name="T5" fmla="*/ 0 60000 65536"/>
                  <a:gd name="T6" fmla="*/ 0 w 276"/>
                  <a:gd name="T7" fmla="*/ 0 h 12"/>
                  <a:gd name="T8" fmla="*/ 276 w 276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" h="12">
                    <a:moveTo>
                      <a:pt x="0" y="0"/>
                    </a:moveTo>
                    <a:cubicBezTo>
                      <a:pt x="92" y="4"/>
                      <a:pt x="276" y="12"/>
                      <a:pt x="276" y="12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199" name="Freeform 11"/>
              <p:cNvSpPr>
                <a:spLocks/>
              </p:cNvSpPr>
              <p:nvPr/>
            </p:nvSpPr>
            <p:spPr bwMode="white">
              <a:xfrm>
                <a:off x="4260" y="2424"/>
                <a:ext cx="264" cy="1"/>
              </a:xfrm>
              <a:custGeom>
                <a:avLst/>
                <a:gdLst>
                  <a:gd name="T0" fmla="*/ 0 w 264"/>
                  <a:gd name="T1" fmla="*/ 0 h 1"/>
                  <a:gd name="T2" fmla="*/ 264 w 264"/>
                  <a:gd name="T3" fmla="*/ 0 h 1"/>
                  <a:gd name="T4" fmla="*/ 0 60000 65536"/>
                  <a:gd name="T5" fmla="*/ 0 60000 65536"/>
                  <a:gd name="T6" fmla="*/ 0 w 264"/>
                  <a:gd name="T7" fmla="*/ 0 h 1"/>
                  <a:gd name="T8" fmla="*/ 264 w 26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4" h="1">
                    <a:moveTo>
                      <a:pt x="0" y="0"/>
                    </a:moveTo>
                    <a:cubicBezTo>
                      <a:pt x="88" y="0"/>
                      <a:pt x="176" y="0"/>
                      <a:pt x="264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200" name="Freeform 12"/>
              <p:cNvSpPr>
                <a:spLocks/>
              </p:cNvSpPr>
              <p:nvPr/>
            </p:nvSpPr>
            <p:spPr bwMode="white">
              <a:xfrm>
                <a:off x="4656" y="2436"/>
                <a:ext cx="252" cy="1"/>
              </a:xfrm>
              <a:custGeom>
                <a:avLst/>
                <a:gdLst>
                  <a:gd name="T0" fmla="*/ 0 w 252"/>
                  <a:gd name="T1" fmla="*/ 0 h 1"/>
                  <a:gd name="T2" fmla="*/ 252 w 252"/>
                  <a:gd name="T3" fmla="*/ 0 h 1"/>
                  <a:gd name="T4" fmla="*/ 0 60000 65536"/>
                  <a:gd name="T5" fmla="*/ 0 60000 65536"/>
                  <a:gd name="T6" fmla="*/ 0 w 252"/>
                  <a:gd name="T7" fmla="*/ 0 h 1"/>
                  <a:gd name="T8" fmla="*/ 252 w 25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2" h="1">
                    <a:moveTo>
                      <a:pt x="0" y="0"/>
                    </a:moveTo>
                    <a:cubicBezTo>
                      <a:pt x="84" y="0"/>
                      <a:pt x="168" y="0"/>
                      <a:pt x="252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696" y="384"/>
              <a:ext cx="288" cy="720"/>
              <a:chOff x="3696" y="384"/>
              <a:chExt cx="288" cy="720"/>
            </a:xfrm>
          </p:grpSpPr>
          <p:sp>
            <p:nvSpPr>
              <p:cNvPr id="49195" name="Line 14"/>
              <p:cNvSpPr>
                <a:spLocks noChangeShapeType="1"/>
              </p:cNvSpPr>
              <p:nvPr/>
            </p:nvSpPr>
            <p:spPr bwMode="white">
              <a:xfrm flipH="1" flipV="1">
                <a:off x="3840" y="480"/>
                <a:ext cx="48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196" name="Line 15"/>
              <p:cNvSpPr>
                <a:spLocks noChangeShapeType="1"/>
              </p:cNvSpPr>
              <p:nvPr/>
            </p:nvSpPr>
            <p:spPr bwMode="white">
              <a:xfrm flipV="1">
                <a:off x="3888" y="384"/>
                <a:ext cx="96" cy="720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197" name="Line 16"/>
              <p:cNvSpPr>
                <a:spLocks noChangeShapeType="1"/>
              </p:cNvSpPr>
              <p:nvPr/>
            </p:nvSpPr>
            <p:spPr bwMode="white">
              <a:xfrm flipH="1" flipV="1">
                <a:off x="3696" y="480"/>
                <a:ext cx="96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768" y="432"/>
              <a:ext cx="960" cy="677"/>
              <a:chOff x="2400" y="432"/>
              <a:chExt cx="960" cy="677"/>
            </a:xfrm>
          </p:grpSpPr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2976" y="432"/>
                <a:ext cx="384" cy="677"/>
                <a:chOff x="2112" y="223"/>
                <a:chExt cx="593" cy="917"/>
              </a:xfrm>
            </p:grpSpPr>
            <p:sp>
              <p:nvSpPr>
                <p:cNvPr id="49191" name="Freeform 1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192" name="Freeform 2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193" name="Freeform 2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194" name="Freeform 2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>
                <a:off x="2688" y="432"/>
                <a:ext cx="384" cy="677"/>
                <a:chOff x="2112" y="223"/>
                <a:chExt cx="593" cy="917"/>
              </a:xfrm>
            </p:grpSpPr>
            <p:sp>
              <p:nvSpPr>
                <p:cNvPr id="49187" name="Freeform 24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188" name="Freeform 25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189" name="Freeform 26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190" name="Freeform 27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2400" y="432"/>
                <a:ext cx="384" cy="677"/>
                <a:chOff x="2112" y="223"/>
                <a:chExt cx="593" cy="917"/>
              </a:xfrm>
            </p:grpSpPr>
            <p:sp>
              <p:nvSpPr>
                <p:cNvPr id="49183" name="Freeform 2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184" name="Freeform 3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185" name="Freeform 3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186" name="Freeform 3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9155" name="Freeform 33"/>
          <p:cNvSpPr>
            <a:spLocks/>
          </p:cNvSpPr>
          <p:nvPr/>
        </p:nvSpPr>
        <p:spPr bwMode="white">
          <a:xfrm>
            <a:off x="228600" y="24828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9156" name="Line 34"/>
          <p:cNvSpPr>
            <a:spLocks noChangeShapeType="1"/>
          </p:cNvSpPr>
          <p:nvPr/>
        </p:nvSpPr>
        <p:spPr bwMode="white">
          <a:xfrm flipH="1">
            <a:off x="5334000" y="1371600"/>
            <a:ext cx="9906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9157" name="Line 35"/>
          <p:cNvSpPr>
            <a:spLocks noChangeShapeType="1"/>
          </p:cNvSpPr>
          <p:nvPr/>
        </p:nvSpPr>
        <p:spPr bwMode="white">
          <a:xfrm flipH="1">
            <a:off x="5181600" y="5257800"/>
            <a:ext cx="9906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3581400" y="1447800"/>
            <a:ext cx="1524000" cy="1074738"/>
            <a:chOff x="288" y="928"/>
            <a:chExt cx="960" cy="677"/>
          </a:xfrm>
        </p:grpSpPr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864" y="928"/>
              <a:ext cx="384" cy="677"/>
              <a:chOff x="2112" y="223"/>
              <a:chExt cx="593" cy="917"/>
            </a:xfrm>
          </p:grpSpPr>
          <p:sp>
            <p:nvSpPr>
              <p:cNvPr id="49171" name="Freeform 38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172" name="Freeform 39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173" name="Freeform 40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174" name="Freeform 41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2" name="Group 42"/>
            <p:cNvGrpSpPr>
              <a:grpSpLocks/>
            </p:cNvGrpSpPr>
            <p:nvPr/>
          </p:nvGrpSpPr>
          <p:grpSpPr bwMode="auto">
            <a:xfrm>
              <a:off x="576" y="928"/>
              <a:ext cx="384" cy="677"/>
              <a:chOff x="2112" y="223"/>
              <a:chExt cx="593" cy="917"/>
            </a:xfrm>
          </p:grpSpPr>
          <p:sp>
            <p:nvSpPr>
              <p:cNvPr id="49167" name="Freeform 43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168" name="Freeform 44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169" name="Freeform 45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170" name="Freeform 46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" name="Group 47"/>
            <p:cNvGrpSpPr>
              <a:grpSpLocks/>
            </p:cNvGrpSpPr>
            <p:nvPr/>
          </p:nvGrpSpPr>
          <p:grpSpPr bwMode="auto">
            <a:xfrm>
              <a:off x="288" y="928"/>
              <a:ext cx="384" cy="677"/>
              <a:chOff x="2112" y="223"/>
              <a:chExt cx="593" cy="917"/>
            </a:xfrm>
          </p:grpSpPr>
          <p:sp>
            <p:nvSpPr>
              <p:cNvPr id="49163" name="Freeform 48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164" name="Freeform 49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165" name="Freeform 50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166" name="Freeform 51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49159" name="Text Box 52"/>
          <p:cNvSpPr txBox="1">
            <a:spLocks noChangeArrowheads="1"/>
          </p:cNvSpPr>
          <p:nvPr/>
        </p:nvSpPr>
        <p:spPr bwMode="white">
          <a:xfrm>
            <a:off x="304800" y="3108325"/>
            <a:ext cx="4343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Addressing the</a:t>
            </a:r>
          </a:p>
          <a:p>
            <a:pPr eaLnBrk="0" hangingPunct="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social determinants of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health disparities: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Why are there differences</a:t>
            </a:r>
          </a:p>
          <a:p>
            <a:pPr eaLnBrk="0" hangingPunct="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resources</a:t>
            </a:r>
          </a:p>
          <a:p>
            <a:pPr eaLnBrk="0" hangingPunct="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along the cliff face?</a:t>
            </a:r>
          </a:p>
          <a:p>
            <a:pPr eaLnBrk="0" hangingPunct="0"/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Why are there differences</a:t>
            </a:r>
          </a:p>
          <a:p>
            <a:pPr eaLnBrk="0" hangingPunct="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who is found</a:t>
            </a:r>
          </a:p>
          <a:p>
            <a:pPr eaLnBrk="0" hangingPunct="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 different parts of the cliff?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6"/>
          <p:cNvSpPr>
            <a:spLocks noChangeArrowheads="1"/>
          </p:cNvSpPr>
          <p:nvPr/>
        </p:nvSpPr>
        <p:spPr bwMode="white">
          <a:xfrm>
            <a:off x="990600" y="914400"/>
            <a:ext cx="4876800" cy="990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dirty="0"/>
          </a:p>
        </p:txBody>
      </p:sp>
      <p:sp>
        <p:nvSpPr>
          <p:cNvPr id="50179" name="Text Box 52"/>
          <p:cNvSpPr txBox="1">
            <a:spLocks noChangeArrowheads="1"/>
          </p:cNvSpPr>
          <p:nvPr/>
        </p:nvSpPr>
        <p:spPr bwMode="white">
          <a:xfrm>
            <a:off x="304800" y="3108325"/>
            <a:ext cx="548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3 dimensions of health intervention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reeform 3"/>
          <p:cNvSpPr>
            <a:spLocks/>
          </p:cNvSpPr>
          <p:nvPr/>
        </p:nvSpPr>
        <p:spPr bwMode="white">
          <a:xfrm>
            <a:off x="1219200" y="12636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19900" y="4313238"/>
            <a:ext cx="1450975" cy="1008062"/>
            <a:chOff x="4152" y="2989"/>
            <a:chExt cx="914" cy="635"/>
          </a:xfrm>
        </p:grpSpPr>
        <p:sp>
          <p:nvSpPr>
            <p:cNvPr id="51214" name="Freeform 5"/>
            <p:cNvSpPr>
              <a:spLocks/>
            </p:cNvSpPr>
            <p:nvPr/>
          </p:nvSpPr>
          <p:spPr bwMode="white">
            <a:xfrm>
              <a:off x="4152" y="3042"/>
              <a:ext cx="914" cy="570"/>
            </a:xfrm>
            <a:custGeom>
              <a:avLst/>
              <a:gdLst>
                <a:gd name="T0" fmla="*/ 36 w 914"/>
                <a:gd name="T1" fmla="*/ 570 h 570"/>
                <a:gd name="T2" fmla="*/ 24 w 914"/>
                <a:gd name="T3" fmla="*/ 426 h 570"/>
                <a:gd name="T4" fmla="*/ 0 w 914"/>
                <a:gd name="T5" fmla="*/ 258 h 570"/>
                <a:gd name="T6" fmla="*/ 612 w 914"/>
                <a:gd name="T7" fmla="*/ 174 h 570"/>
                <a:gd name="T8" fmla="*/ 648 w 914"/>
                <a:gd name="T9" fmla="*/ 294 h 570"/>
                <a:gd name="T10" fmla="*/ 660 w 914"/>
                <a:gd name="T11" fmla="*/ 330 h 570"/>
                <a:gd name="T12" fmla="*/ 672 w 914"/>
                <a:gd name="T13" fmla="*/ 366 h 570"/>
                <a:gd name="T14" fmla="*/ 756 w 914"/>
                <a:gd name="T15" fmla="*/ 354 h 570"/>
                <a:gd name="T16" fmla="*/ 828 w 914"/>
                <a:gd name="T17" fmla="*/ 342 h 570"/>
                <a:gd name="T18" fmla="*/ 852 w 914"/>
                <a:gd name="T19" fmla="*/ 378 h 570"/>
                <a:gd name="T20" fmla="*/ 912 w 914"/>
                <a:gd name="T21" fmla="*/ 558 h 570"/>
                <a:gd name="T22" fmla="*/ 900 w 914"/>
                <a:gd name="T23" fmla="*/ 570 h 5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14"/>
                <a:gd name="T37" fmla="*/ 0 h 570"/>
                <a:gd name="T38" fmla="*/ 914 w 914"/>
                <a:gd name="T39" fmla="*/ 570 h 5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14" h="570">
                  <a:moveTo>
                    <a:pt x="36" y="570"/>
                  </a:moveTo>
                  <a:cubicBezTo>
                    <a:pt x="32" y="522"/>
                    <a:pt x="30" y="474"/>
                    <a:pt x="24" y="426"/>
                  </a:cubicBezTo>
                  <a:cubicBezTo>
                    <a:pt x="18" y="370"/>
                    <a:pt x="0" y="258"/>
                    <a:pt x="0" y="258"/>
                  </a:cubicBezTo>
                  <a:cubicBezTo>
                    <a:pt x="43" y="0"/>
                    <a:pt x="349" y="168"/>
                    <a:pt x="612" y="174"/>
                  </a:cubicBezTo>
                  <a:cubicBezTo>
                    <a:pt x="630" y="247"/>
                    <a:pt x="619" y="206"/>
                    <a:pt x="648" y="294"/>
                  </a:cubicBezTo>
                  <a:cubicBezTo>
                    <a:pt x="652" y="306"/>
                    <a:pt x="656" y="318"/>
                    <a:pt x="660" y="330"/>
                  </a:cubicBezTo>
                  <a:cubicBezTo>
                    <a:pt x="664" y="342"/>
                    <a:pt x="672" y="366"/>
                    <a:pt x="672" y="366"/>
                  </a:cubicBezTo>
                  <a:cubicBezTo>
                    <a:pt x="700" y="362"/>
                    <a:pt x="728" y="358"/>
                    <a:pt x="756" y="354"/>
                  </a:cubicBezTo>
                  <a:cubicBezTo>
                    <a:pt x="780" y="350"/>
                    <a:pt x="804" y="336"/>
                    <a:pt x="828" y="342"/>
                  </a:cubicBezTo>
                  <a:cubicBezTo>
                    <a:pt x="842" y="345"/>
                    <a:pt x="846" y="365"/>
                    <a:pt x="852" y="378"/>
                  </a:cubicBezTo>
                  <a:cubicBezTo>
                    <a:pt x="877" y="434"/>
                    <a:pt x="892" y="499"/>
                    <a:pt x="912" y="558"/>
                  </a:cubicBezTo>
                  <a:cubicBezTo>
                    <a:pt x="914" y="563"/>
                    <a:pt x="904" y="566"/>
                    <a:pt x="900" y="57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15" name="Freeform 6"/>
            <p:cNvSpPr>
              <a:spLocks/>
            </p:cNvSpPr>
            <p:nvPr/>
          </p:nvSpPr>
          <p:spPr bwMode="white">
            <a:xfrm>
              <a:off x="4404" y="2989"/>
              <a:ext cx="148" cy="179"/>
            </a:xfrm>
            <a:custGeom>
              <a:avLst/>
              <a:gdLst>
                <a:gd name="T0" fmla="*/ 12 w 148"/>
                <a:gd name="T1" fmla="*/ 167 h 179"/>
                <a:gd name="T2" fmla="*/ 24 w 148"/>
                <a:gd name="T3" fmla="*/ 83 h 179"/>
                <a:gd name="T4" fmla="*/ 120 w 148"/>
                <a:gd name="T5" fmla="*/ 179 h 179"/>
                <a:gd name="T6" fmla="*/ 0 60000 65536"/>
                <a:gd name="T7" fmla="*/ 0 60000 65536"/>
                <a:gd name="T8" fmla="*/ 0 60000 65536"/>
                <a:gd name="T9" fmla="*/ 0 w 148"/>
                <a:gd name="T10" fmla="*/ 0 h 179"/>
                <a:gd name="T11" fmla="*/ 148 w 148"/>
                <a:gd name="T12" fmla="*/ 179 h 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79">
                  <a:moveTo>
                    <a:pt x="12" y="167"/>
                  </a:moveTo>
                  <a:cubicBezTo>
                    <a:pt x="16" y="139"/>
                    <a:pt x="0" y="99"/>
                    <a:pt x="24" y="83"/>
                  </a:cubicBezTo>
                  <a:cubicBezTo>
                    <a:pt x="148" y="0"/>
                    <a:pt x="120" y="148"/>
                    <a:pt x="120" y="179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16" name="Freeform 7"/>
            <p:cNvSpPr>
              <a:spLocks/>
            </p:cNvSpPr>
            <p:nvPr/>
          </p:nvSpPr>
          <p:spPr bwMode="white">
            <a:xfrm>
              <a:off x="4332" y="3492"/>
              <a:ext cx="192" cy="132"/>
            </a:xfrm>
            <a:custGeom>
              <a:avLst/>
              <a:gdLst>
                <a:gd name="T0" fmla="*/ 0 w 192"/>
                <a:gd name="T1" fmla="*/ 120 h 132"/>
                <a:gd name="T2" fmla="*/ 96 w 192"/>
                <a:gd name="T3" fmla="*/ 0 h 132"/>
                <a:gd name="T4" fmla="*/ 132 w 192"/>
                <a:gd name="T5" fmla="*/ 12 h 132"/>
                <a:gd name="T6" fmla="*/ 192 w 192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32"/>
                <a:gd name="T14" fmla="*/ 192 w 192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32">
                  <a:moveTo>
                    <a:pt x="0" y="120"/>
                  </a:moveTo>
                  <a:cubicBezTo>
                    <a:pt x="19" y="62"/>
                    <a:pt x="38" y="19"/>
                    <a:pt x="96" y="0"/>
                  </a:cubicBezTo>
                  <a:cubicBezTo>
                    <a:pt x="108" y="4"/>
                    <a:pt x="122" y="4"/>
                    <a:pt x="132" y="12"/>
                  </a:cubicBezTo>
                  <a:cubicBezTo>
                    <a:pt x="170" y="43"/>
                    <a:pt x="159" y="99"/>
                    <a:pt x="192" y="132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17" name="Freeform 8"/>
            <p:cNvSpPr>
              <a:spLocks/>
            </p:cNvSpPr>
            <p:nvPr/>
          </p:nvSpPr>
          <p:spPr bwMode="white">
            <a:xfrm>
              <a:off x="4656" y="3468"/>
              <a:ext cx="192" cy="132"/>
            </a:xfrm>
            <a:custGeom>
              <a:avLst/>
              <a:gdLst>
                <a:gd name="T0" fmla="*/ 0 w 192"/>
                <a:gd name="T1" fmla="*/ 120 h 132"/>
                <a:gd name="T2" fmla="*/ 96 w 192"/>
                <a:gd name="T3" fmla="*/ 0 h 132"/>
                <a:gd name="T4" fmla="*/ 132 w 192"/>
                <a:gd name="T5" fmla="*/ 12 h 132"/>
                <a:gd name="T6" fmla="*/ 192 w 192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32"/>
                <a:gd name="T14" fmla="*/ 192 w 192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32">
                  <a:moveTo>
                    <a:pt x="0" y="120"/>
                  </a:moveTo>
                  <a:cubicBezTo>
                    <a:pt x="19" y="62"/>
                    <a:pt x="38" y="19"/>
                    <a:pt x="96" y="0"/>
                  </a:cubicBezTo>
                  <a:cubicBezTo>
                    <a:pt x="108" y="4"/>
                    <a:pt x="122" y="4"/>
                    <a:pt x="132" y="12"/>
                  </a:cubicBezTo>
                  <a:cubicBezTo>
                    <a:pt x="170" y="43"/>
                    <a:pt x="159" y="99"/>
                    <a:pt x="192" y="132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343650" y="3397250"/>
            <a:ext cx="1676400" cy="39688"/>
            <a:chOff x="3852" y="2412"/>
            <a:chExt cx="1056" cy="25"/>
          </a:xfrm>
        </p:grpSpPr>
        <p:sp>
          <p:nvSpPr>
            <p:cNvPr id="51211" name="Freeform 10"/>
            <p:cNvSpPr>
              <a:spLocks/>
            </p:cNvSpPr>
            <p:nvPr/>
          </p:nvSpPr>
          <p:spPr bwMode="white">
            <a:xfrm>
              <a:off x="3852" y="2412"/>
              <a:ext cx="276" cy="12"/>
            </a:xfrm>
            <a:custGeom>
              <a:avLst/>
              <a:gdLst>
                <a:gd name="T0" fmla="*/ 0 w 276"/>
                <a:gd name="T1" fmla="*/ 0 h 12"/>
                <a:gd name="T2" fmla="*/ 276 w 276"/>
                <a:gd name="T3" fmla="*/ 12 h 12"/>
                <a:gd name="T4" fmla="*/ 0 60000 65536"/>
                <a:gd name="T5" fmla="*/ 0 60000 65536"/>
                <a:gd name="T6" fmla="*/ 0 w 276"/>
                <a:gd name="T7" fmla="*/ 0 h 12"/>
                <a:gd name="T8" fmla="*/ 276 w 276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12">
                  <a:moveTo>
                    <a:pt x="0" y="0"/>
                  </a:moveTo>
                  <a:cubicBezTo>
                    <a:pt x="92" y="4"/>
                    <a:pt x="276" y="12"/>
                    <a:pt x="276" y="12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12" name="Freeform 11"/>
            <p:cNvSpPr>
              <a:spLocks/>
            </p:cNvSpPr>
            <p:nvPr/>
          </p:nvSpPr>
          <p:spPr bwMode="white">
            <a:xfrm>
              <a:off x="4260" y="2424"/>
              <a:ext cx="264" cy="1"/>
            </a:xfrm>
            <a:custGeom>
              <a:avLst/>
              <a:gdLst>
                <a:gd name="T0" fmla="*/ 0 w 264"/>
                <a:gd name="T1" fmla="*/ 0 h 1"/>
                <a:gd name="T2" fmla="*/ 264 w 264"/>
                <a:gd name="T3" fmla="*/ 0 h 1"/>
                <a:gd name="T4" fmla="*/ 0 60000 65536"/>
                <a:gd name="T5" fmla="*/ 0 60000 65536"/>
                <a:gd name="T6" fmla="*/ 0 w 264"/>
                <a:gd name="T7" fmla="*/ 0 h 1"/>
                <a:gd name="T8" fmla="*/ 264 w 2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1">
                  <a:moveTo>
                    <a:pt x="0" y="0"/>
                  </a:moveTo>
                  <a:cubicBezTo>
                    <a:pt x="88" y="0"/>
                    <a:pt x="176" y="0"/>
                    <a:pt x="264" y="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13" name="Freeform 12"/>
            <p:cNvSpPr>
              <a:spLocks/>
            </p:cNvSpPr>
            <p:nvPr/>
          </p:nvSpPr>
          <p:spPr bwMode="white">
            <a:xfrm>
              <a:off x="4656" y="2436"/>
              <a:ext cx="252" cy="1"/>
            </a:xfrm>
            <a:custGeom>
              <a:avLst/>
              <a:gdLst>
                <a:gd name="T0" fmla="*/ 0 w 252"/>
                <a:gd name="T1" fmla="*/ 0 h 1"/>
                <a:gd name="T2" fmla="*/ 252 w 252"/>
                <a:gd name="T3" fmla="*/ 0 h 1"/>
                <a:gd name="T4" fmla="*/ 0 60000 65536"/>
                <a:gd name="T5" fmla="*/ 0 60000 65536"/>
                <a:gd name="T6" fmla="*/ 0 w 252"/>
                <a:gd name="T7" fmla="*/ 0 h 1"/>
                <a:gd name="T8" fmla="*/ 252 w 25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">
                  <a:moveTo>
                    <a:pt x="0" y="0"/>
                  </a:moveTo>
                  <a:cubicBezTo>
                    <a:pt x="84" y="0"/>
                    <a:pt x="168" y="0"/>
                    <a:pt x="252" y="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096000" y="177800"/>
            <a:ext cx="457200" cy="1143000"/>
            <a:chOff x="3696" y="384"/>
            <a:chExt cx="288" cy="720"/>
          </a:xfrm>
        </p:grpSpPr>
        <p:sp>
          <p:nvSpPr>
            <p:cNvPr id="51208" name="Line 14"/>
            <p:cNvSpPr>
              <a:spLocks noChangeShapeType="1"/>
            </p:cNvSpPr>
            <p:nvPr/>
          </p:nvSpPr>
          <p:spPr bwMode="white">
            <a:xfrm flipH="1" flipV="1">
              <a:off x="3840" y="480"/>
              <a:ext cx="48" cy="624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09" name="Line 15"/>
            <p:cNvSpPr>
              <a:spLocks noChangeShapeType="1"/>
            </p:cNvSpPr>
            <p:nvPr/>
          </p:nvSpPr>
          <p:spPr bwMode="white">
            <a:xfrm flipV="1">
              <a:off x="3888" y="384"/>
              <a:ext cx="96" cy="72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10" name="Line 16"/>
            <p:cNvSpPr>
              <a:spLocks noChangeShapeType="1"/>
            </p:cNvSpPr>
            <p:nvPr/>
          </p:nvSpPr>
          <p:spPr bwMode="white">
            <a:xfrm flipH="1" flipV="1">
              <a:off x="3696" y="480"/>
              <a:ext cx="96" cy="624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1206" name="Rectangle 16"/>
          <p:cNvSpPr>
            <a:spLocks noChangeArrowheads="1"/>
          </p:cNvSpPr>
          <p:nvPr/>
        </p:nvSpPr>
        <p:spPr bwMode="white">
          <a:xfrm>
            <a:off x="990600" y="914400"/>
            <a:ext cx="4876800" cy="990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dirty="0"/>
          </a:p>
        </p:txBody>
      </p:sp>
      <p:sp>
        <p:nvSpPr>
          <p:cNvPr id="51207" name="Text Box 52"/>
          <p:cNvSpPr txBox="1">
            <a:spLocks noChangeArrowheads="1"/>
          </p:cNvSpPr>
          <p:nvPr/>
        </p:nvSpPr>
        <p:spPr bwMode="white">
          <a:xfrm>
            <a:off x="304800" y="3108325"/>
            <a:ext cx="5486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3 dimensions of health intervention</a:t>
            </a:r>
          </a:p>
          <a:p>
            <a:pPr eaLnBrk="0" hangingPunct="0"/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Health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39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Social determinants of </a:t>
            </a:r>
            <a:r>
              <a:rPr lang="en-US" i="1" dirty="0" smtClean="0"/>
              <a:t>health disparities  </a:t>
            </a:r>
            <a:r>
              <a:rPr lang="en-US" dirty="0" smtClean="0"/>
              <a:t>differ from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social determinants of </a:t>
            </a:r>
            <a:r>
              <a:rPr lang="en-US" i="1" dirty="0" smtClean="0"/>
              <a:t>health</a:t>
            </a:r>
          </a:p>
          <a:p>
            <a:r>
              <a:rPr lang="en-US" dirty="0" smtClean="0"/>
              <a:t>Health disparities don’t “just so happen”</a:t>
            </a:r>
          </a:p>
          <a:p>
            <a:pPr lvl="1"/>
            <a:r>
              <a:rPr lang="en-US" dirty="0" smtClean="0"/>
              <a:t>Definition of racism</a:t>
            </a:r>
          </a:p>
          <a:p>
            <a:pPr lvl="1"/>
            <a:r>
              <a:rPr lang="en-US" dirty="0" smtClean="0"/>
              <a:t>Generalized definition of structured inequity</a:t>
            </a:r>
          </a:p>
          <a:p>
            <a:pPr lvl="0">
              <a:buClr>
                <a:srgbClr val="FFC000"/>
              </a:buClr>
            </a:pPr>
            <a:r>
              <a:rPr lang="en-US" dirty="0" smtClean="0">
                <a:solidFill>
                  <a:srgbClr val="FFFFFF"/>
                </a:solidFill>
              </a:rPr>
              <a:t>Health equity and social justice</a:t>
            </a:r>
          </a:p>
          <a:p>
            <a:pPr>
              <a:buClr>
                <a:srgbClr val="FFC000"/>
              </a:buClr>
            </a:pPr>
            <a:r>
              <a:rPr lang="en-US" i="1" dirty="0" smtClean="0"/>
              <a:t>International Convention on the Elimination of all forms of Racial Discrimination</a:t>
            </a:r>
          </a:p>
        </p:txBody>
      </p:sp>
    </p:spTree>
    <p:extLst>
      <p:ext uri="{BB962C8B-B14F-4D97-AF65-F5344CB8AC3E}">
        <p14:creationId xmlns="" xmlns:p14="http://schemas.microsoft.com/office/powerpoint/2010/main" val="10849874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177800"/>
            <a:ext cx="7353300" cy="5232400"/>
            <a:chOff x="624" y="384"/>
            <a:chExt cx="4632" cy="3296"/>
          </a:xfrm>
        </p:grpSpPr>
        <p:sp>
          <p:nvSpPr>
            <p:cNvPr id="52228" name="Freeform 3"/>
            <p:cNvSpPr>
              <a:spLocks/>
            </p:cNvSpPr>
            <p:nvPr/>
          </p:nvSpPr>
          <p:spPr bwMode="white">
            <a:xfrm>
              <a:off x="624" y="1068"/>
              <a:ext cx="4632" cy="2612"/>
            </a:xfrm>
            <a:custGeom>
              <a:avLst/>
              <a:gdLst>
                <a:gd name="T0" fmla="*/ 0 w 4632"/>
                <a:gd name="T1" fmla="*/ 108 h 2612"/>
                <a:gd name="T2" fmla="*/ 1260 w 4632"/>
                <a:gd name="T3" fmla="*/ 72 h 2612"/>
                <a:gd name="T4" fmla="*/ 2016 w 4632"/>
                <a:gd name="T5" fmla="*/ 0 h 2612"/>
                <a:gd name="T6" fmla="*/ 3240 w 4632"/>
                <a:gd name="T7" fmla="*/ 72 h 2612"/>
                <a:gd name="T8" fmla="*/ 3228 w 4632"/>
                <a:gd name="T9" fmla="*/ 108 h 2612"/>
                <a:gd name="T10" fmla="*/ 3204 w 4632"/>
                <a:gd name="T11" fmla="*/ 144 h 2612"/>
                <a:gd name="T12" fmla="*/ 3192 w 4632"/>
                <a:gd name="T13" fmla="*/ 192 h 2612"/>
                <a:gd name="T14" fmla="*/ 3144 w 4632"/>
                <a:gd name="T15" fmla="*/ 300 h 2612"/>
                <a:gd name="T16" fmla="*/ 3156 w 4632"/>
                <a:gd name="T17" fmla="*/ 1092 h 2612"/>
                <a:gd name="T18" fmla="*/ 3180 w 4632"/>
                <a:gd name="T19" fmla="*/ 1368 h 2612"/>
                <a:gd name="T20" fmla="*/ 3144 w 4632"/>
                <a:gd name="T21" fmla="*/ 1980 h 2612"/>
                <a:gd name="T22" fmla="*/ 3132 w 4632"/>
                <a:gd name="T23" fmla="*/ 2424 h 2612"/>
                <a:gd name="T24" fmla="*/ 3096 w 4632"/>
                <a:gd name="T25" fmla="*/ 2544 h 2612"/>
                <a:gd name="T26" fmla="*/ 3252 w 4632"/>
                <a:gd name="T27" fmla="*/ 2592 h 2612"/>
                <a:gd name="T28" fmla="*/ 3696 w 4632"/>
                <a:gd name="T29" fmla="*/ 2580 h 2612"/>
                <a:gd name="T30" fmla="*/ 4632 w 4632"/>
                <a:gd name="T31" fmla="*/ 2568 h 26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32"/>
                <a:gd name="T49" fmla="*/ 0 h 2612"/>
                <a:gd name="T50" fmla="*/ 4632 w 4632"/>
                <a:gd name="T51" fmla="*/ 2612 h 26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32" h="2612">
                  <a:moveTo>
                    <a:pt x="0" y="108"/>
                  </a:moveTo>
                  <a:cubicBezTo>
                    <a:pt x="430" y="83"/>
                    <a:pt x="804" y="78"/>
                    <a:pt x="1260" y="72"/>
                  </a:cubicBezTo>
                  <a:cubicBezTo>
                    <a:pt x="1512" y="54"/>
                    <a:pt x="1763" y="19"/>
                    <a:pt x="2016" y="0"/>
                  </a:cubicBezTo>
                  <a:cubicBezTo>
                    <a:pt x="2427" y="11"/>
                    <a:pt x="2830" y="55"/>
                    <a:pt x="3240" y="72"/>
                  </a:cubicBezTo>
                  <a:cubicBezTo>
                    <a:pt x="3236" y="84"/>
                    <a:pt x="3234" y="97"/>
                    <a:pt x="3228" y="108"/>
                  </a:cubicBezTo>
                  <a:cubicBezTo>
                    <a:pt x="3222" y="121"/>
                    <a:pt x="3210" y="131"/>
                    <a:pt x="3204" y="144"/>
                  </a:cubicBezTo>
                  <a:cubicBezTo>
                    <a:pt x="3198" y="159"/>
                    <a:pt x="3198" y="177"/>
                    <a:pt x="3192" y="192"/>
                  </a:cubicBezTo>
                  <a:cubicBezTo>
                    <a:pt x="3178" y="229"/>
                    <a:pt x="3159" y="263"/>
                    <a:pt x="3144" y="300"/>
                  </a:cubicBezTo>
                  <a:cubicBezTo>
                    <a:pt x="3114" y="509"/>
                    <a:pt x="3150" y="953"/>
                    <a:pt x="3156" y="1092"/>
                  </a:cubicBezTo>
                  <a:cubicBezTo>
                    <a:pt x="3160" y="1184"/>
                    <a:pt x="3180" y="1368"/>
                    <a:pt x="3180" y="1368"/>
                  </a:cubicBezTo>
                  <a:cubicBezTo>
                    <a:pt x="3174" y="1580"/>
                    <a:pt x="3178" y="1775"/>
                    <a:pt x="3144" y="1980"/>
                  </a:cubicBezTo>
                  <a:cubicBezTo>
                    <a:pt x="3140" y="2128"/>
                    <a:pt x="3139" y="2276"/>
                    <a:pt x="3132" y="2424"/>
                  </a:cubicBezTo>
                  <a:cubicBezTo>
                    <a:pt x="3130" y="2466"/>
                    <a:pt x="3096" y="2544"/>
                    <a:pt x="3096" y="2544"/>
                  </a:cubicBezTo>
                  <a:cubicBezTo>
                    <a:pt x="3142" y="2612"/>
                    <a:pt x="3115" y="2592"/>
                    <a:pt x="3252" y="2592"/>
                  </a:cubicBezTo>
                  <a:cubicBezTo>
                    <a:pt x="3400" y="2592"/>
                    <a:pt x="3548" y="2584"/>
                    <a:pt x="3696" y="2580"/>
                  </a:cubicBezTo>
                  <a:cubicBezTo>
                    <a:pt x="4144" y="2554"/>
                    <a:pt x="3832" y="2568"/>
                    <a:pt x="4632" y="2568"/>
                  </a:cubicBezTo>
                </a:path>
              </a:pathLst>
            </a:custGeom>
            <a:noFill/>
            <a:ln w="1016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152" y="2989"/>
              <a:ext cx="914" cy="635"/>
              <a:chOff x="4152" y="2989"/>
              <a:chExt cx="914" cy="635"/>
            </a:xfrm>
          </p:grpSpPr>
          <p:sp>
            <p:nvSpPr>
              <p:cNvPr id="52254" name="Freeform 5"/>
              <p:cNvSpPr>
                <a:spLocks/>
              </p:cNvSpPr>
              <p:nvPr/>
            </p:nvSpPr>
            <p:spPr bwMode="white">
              <a:xfrm>
                <a:off x="4152" y="3042"/>
                <a:ext cx="914" cy="570"/>
              </a:xfrm>
              <a:custGeom>
                <a:avLst/>
                <a:gdLst>
                  <a:gd name="T0" fmla="*/ 36 w 914"/>
                  <a:gd name="T1" fmla="*/ 570 h 570"/>
                  <a:gd name="T2" fmla="*/ 24 w 914"/>
                  <a:gd name="T3" fmla="*/ 426 h 570"/>
                  <a:gd name="T4" fmla="*/ 0 w 914"/>
                  <a:gd name="T5" fmla="*/ 258 h 570"/>
                  <a:gd name="T6" fmla="*/ 612 w 914"/>
                  <a:gd name="T7" fmla="*/ 174 h 570"/>
                  <a:gd name="T8" fmla="*/ 648 w 914"/>
                  <a:gd name="T9" fmla="*/ 294 h 570"/>
                  <a:gd name="T10" fmla="*/ 660 w 914"/>
                  <a:gd name="T11" fmla="*/ 330 h 570"/>
                  <a:gd name="T12" fmla="*/ 672 w 914"/>
                  <a:gd name="T13" fmla="*/ 366 h 570"/>
                  <a:gd name="T14" fmla="*/ 756 w 914"/>
                  <a:gd name="T15" fmla="*/ 354 h 570"/>
                  <a:gd name="T16" fmla="*/ 828 w 914"/>
                  <a:gd name="T17" fmla="*/ 342 h 570"/>
                  <a:gd name="T18" fmla="*/ 852 w 914"/>
                  <a:gd name="T19" fmla="*/ 378 h 570"/>
                  <a:gd name="T20" fmla="*/ 912 w 914"/>
                  <a:gd name="T21" fmla="*/ 558 h 570"/>
                  <a:gd name="T22" fmla="*/ 900 w 914"/>
                  <a:gd name="T23" fmla="*/ 570 h 5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14"/>
                  <a:gd name="T37" fmla="*/ 0 h 570"/>
                  <a:gd name="T38" fmla="*/ 914 w 914"/>
                  <a:gd name="T39" fmla="*/ 570 h 5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14" h="570">
                    <a:moveTo>
                      <a:pt x="36" y="570"/>
                    </a:moveTo>
                    <a:cubicBezTo>
                      <a:pt x="32" y="522"/>
                      <a:pt x="30" y="474"/>
                      <a:pt x="24" y="426"/>
                    </a:cubicBezTo>
                    <a:cubicBezTo>
                      <a:pt x="18" y="370"/>
                      <a:pt x="0" y="258"/>
                      <a:pt x="0" y="258"/>
                    </a:cubicBezTo>
                    <a:cubicBezTo>
                      <a:pt x="43" y="0"/>
                      <a:pt x="349" y="168"/>
                      <a:pt x="612" y="174"/>
                    </a:cubicBezTo>
                    <a:cubicBezTo>
                      <a:pt x="630" y="247"/>
                      <a:pt x="619" y="206"/>
                      <a:pt x="648" y="294"/>
                    </a:cubicBezTo>
                    <a:cubicBezTo>
                      <a:pt x="652" y="306"/>
                      <a:pt x="656" y="318"/>
                      <a:pt x="660" y="330"/>
                    </a:cubicBezTo>
                    <a:cubicBezTo>
                      <a:pt x="664" y="342"/>
                      <a:pt x="672" y="366"/>
                      <a:pt x="672" y="366"/>
                    </a:cubicBezTo>
                    <a:cubicBezTo>
                      <a:pt x="700" y="362"/>
                      <a:pt x="728" y="358"/>
                      <a:pt x="756" y="354"/>
                    </a:cubicBezTo>
                    <a:cubicBezTo>
                      <a:pt x="780" y="350"/>
                      <a:pt x="804" y="336"/>
                      <a:pt x="828" y="342"/>
                    </a:cubicBezTo>
                    <a:cubicBezTo>
                      <a:pt x="842" y="345"/>
                      <a:pt x="846" y="365"/>
                      <a:pt x="852" y="378"/>
                    </a:cubicBezTo>
                    <a:cubicBezTo>
                      <a:pt x="877" y="434"/>
                      <a:pt x="892" y="499"/>
                      <a:pt x="912" y="558"/>
                    </a:cubicBezTo>
                    <a:cubicBezTo>
                      <a:pt x="914" y="563"/>
                      <a:pt x="904" y="566"/>
                      <a:pt x="900" y="570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255" name="Freeform 6"/>
              <p:cNvSpPr>
                <a:spLocks/>
              </p:cNvSpPr>
              <p:nvPr/>
            </p:nvSpPr>
            <p:spPr bwMode="white">
              <a:xfrm>
                <a:off x="4404" y="2989"/>
                <a:ext cx="148" cy="179"/>
              </a:xfrm>
              <a:custGeom>
                <a:avLst/>
                <a:gdLst>
                  <a:gd name="T0" fmla="*/ 12 w 148"/>
                  <a:gd name="T1" fmla="*/ 167 h 179"/>
                  <a:gd name="T2" fmla="*/ 24 w 148"/>
                  <a:gd name="T3" fmla="*/ 83 h 179"/>
                  <a:gd name="T4" fmla="*/ 120 w 148"/>
                  <a:gd name="T5" fmla="*/ 179 h 179"/>
                  <a:gd name="T6" fmla="*/ 0 60000 65536"/>
                  <a:gd name="T7" fmla="*/ 0 60000 65536"/>
                  <a:gd name="T8" fmla="*/ 0 60000 65536"/>
                  <a:gd name="T9" fmla="*/ 0 w 148"/>
                  <a:gd name="T10" fmla="*/ 0 h 179"/>
                  <a:gd name="T11" fmla="*/ 148 w 148"/>
                  <a:gd name="T12" fmla="*/ 179 h 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" h="179">
                    <a:moveTo>
                      <a:pt x="12" y="167"/>
                    </a:moveTo>
                    <a:cubicBezTo>
                      <a:pt x="16" y="139"/>
                      <a:pt x="0" y="99"/>
                      <a:pt x="24" y="83"/>
                    </a:cubicBezTo>
                    <a:cubicBezTo>
                      <a:pt x="148" y="0"/>
                      <a:pt x="120" y="148"/>
                      <a:pt x="120" y="179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256" name="Freeform 7"/>
              <p:cNvSpPr>
                <a:spLocks/>
              </p:cNvSpPr>
              <p:nvPr/>
            </p:nvSpPr>
            <p:spPr bwMode="white">
              <a:xfrm>
                <a:off x="4332" y="3492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257" name="Freeform 8"/>
              <p:cNvSpPr>
                <a:spLocks/>
              </p:cNvSpPr>
              <p:nvPr/>
            </p:nvSpPr>
            <p:spPr bwMode="white">
              <a:xfrm>
                <a:off x="4656" y="3468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852" y="2412"/>
              <a:ext cx="1056" cy="25"/>
              <a:chOff x="3852" y="2412"/>
              <a:chExt cx="1056" cy="25"/>
            </a:xfrm>
          </p:grpSpPr>
          <p:sp>
            <p:nvSpPr>
              <p:cNvPr id="52251" name="Freeform 10"/>
              <p:cNvSpPr>
                <a:spLocks/>
              </p:cNvSpPr>
              <p:nvPr/>
            </p:nvSpPr>
            <p:spPr bwMode="white">
              <a:xfrm>
                <a:off x="3852" y="2412"/>
                <a:ext cx="276" cy="12"/>
              </a:xfrm>
              <a:custGeom>
                <a:avLst/>
                <a:gdLst>
                  <a:gd name="T0" fmla="*/ 0 w 276"/>
                  <a:gd name="T1" fmla="*/ 0 h 12"/>
                  <a:gd name="T2" fmla="*/ 276 w 276"/>
                  <a:gd name="T3" fmla="*/ 12 h 12"/>
                  <a:gd name="T4" fmla="*/ 0 60000 65536"/>
                  <a:gd name="T5" fmla="*/ 0 60000 65536"/>
                  <a:gd name="T6" fmla="*/ 0 w 276"/>
                  <a:gd name="T7" fmla="*/ 0 h 12"/>
                  <a:gd name="T8" fmla="*/ 276 w 276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" h="12">
                    <a:moveTo>
                      <a:pt x="0" y="0"/>
                    </a:moveTo>
                    <a:cubicBezTo>
                      <a:pt x="92" y="4"/>
                      <a:pt x="276" y="12"/>
                      <a:pt x="276" y="12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252" name="Freeform 11"/>
              <p:cNvSpPr>
                <a:spLocks/>
              </p:cNvSpPr>
              <p:nvPr/>
            </p:nvSpPr>
            <p:spPr bwMode="white">
              <a:xfrm>
                <a:off x="4260" y="2424"/>
                <a:ext cx="264" cy="1"/>
              </a:xfrm>
              <a:custGeom>
                <a:avLst/>
                <a:gdLst>
                  <a:gd name="T0" fmla="*/ 0 w 264"/>
                  <a:gd name="T1" fmla="*/ 0 h 1"/>
                  <a:gd name="T2" fmla="*/ 264 w 264"/>
                  <a:gd name="T3" fmla="*/ 0 h 1"/>
                  <a:gd name="T4" fmla="*/ 0 60000 65536"/>
                  <a:gd name="T5" fmla="*/ 0 60000 65536"/>
                  <a:gd name="T6" fmla="*/ 0 w 264"/>
                  <a:gd name="T7" fmla="*/ 0 h 1"/>
                  <a:gd name="T8" fmla="*/ 264 w 26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4" h="1">
                    <a:moveTo>
                      <a:pt x="0" y="0"/>
                    </a:moveTo>
                    <a:cubicBezTo>
                      <a:pt x="88" y="0"/>
                      <a:pt x="176" y="0"/>
                      <a:pt x="264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253" name="Freeform 12"/>
              <p:cNvSpPr>
                <a:spLocks/>
              </p:cNvSpPr>
              <p:nvPr/>
            </p:nvSpPr>
            <p:spPr bwMode="white">
              <a:xfrm>
                <a:off x="4656" y="2436"/>
                <a:ext cx="252" cy="1"/>
              </a:xfrm>
              <a:custGeom>
                <a:avLst/>
                <a:gdLst>
                  <a:gd name="T0" fmla="*/ 0 w 252"/>
                  <a:gd name="T1" fmla="*/ 0 h 1"/>
                  <a:gd name="T2" fmla="*/ 252 w 252"/>
                  <a:gd name="T3" fmla="*/ 0 h 1"/>
                  <a:gd name="T4" fmla="*/ 0 60000 65536"/>
                  <a:gd name="T5" fmla="*/ 0 60000 65536"/>
                  <a:gd name="T6" fmla="*/ 0 w 252"/>
                  <a:gd name="T7" fmla="*/ 0 h 1"/>
                  <a:gd name="T8" fmla="*/ 252 w 25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2" h="1">
                    <a:moveTo>
                      <a:pt x="0" y="0"/>
                    </a:moveTo>
                    <a:cubicBezTo>
                      <a:pt x="84" y="0"/>
                      <a:pt x="168" y="0"/>
                      <a:pt x="252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696" y="384"/>
              <a:ext cx="288" cy="720"/>
              <a:chOff x="3696" y="384"/>
              <a:chExt cx="288" cy="720"/>
            </a:xfrm>
          </p:grpSpPr>
          <p:sp>
            <p:nvSpPr>
              <p:cNvPr id="52248" name="Line 14"/>
              <p:cNvSpPr>
                <a:spLocks noChangeShapeType="1"/>
              </p:cNvSpPr>
              <p:nvPr/>
            </p:nvSpPr>
            <p:spPr bwMode="white">
              <a:xfrm flipH="1" flipV="1">
                <a:off x="3840" y="480"/>
                <a:ext cx="48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249" name="Line 15"/>
              <p:cNvSpPr>
                <a:spLocks noChangeShapeType="1"/>
              </p:cNvSpPr>
              <p:nvPr/>
            </p:nvSpPr>
            <p:spPr bwMode="white">
              <a:xfrm flipV="1">
                <a:off x="3888" y="384"/>
                <a:ext cx="96" cy="720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250" name="Line 16"/>
              <p:cNvSpPr>
                <a:spLocks noChangeShapeType="1"/>
              </p:cNvSpPr>
              <p:nvPr/>
            </p:nvSpPr>
            <p:spPr bwMode="white">
              <a:xfrm flipH="1" flipV="1">
                <a:off x="3696" y="480"/>
                <a:ext cx="96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768" y="432"/>
              <a:ext cx="960" cy="677"/>
              <a:chOff x="2400" y="432"/>
              <a:chExt cx="960" cy="677"/>
            </a:xfrm>
          </p:grpSpPr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2976" y="432"/>
                <a:ext cx="384" cy="677"/>
                <a:chOff x="2112" y="223"/>
                <a:chExt cx="593" cy="917"/>
              </a:xfrm>
            </p:grpSpPr>
            <p:sp>
              <p:nvSpPr>
                <p:cNvPr id="52244" name="Freeform 1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2245" name="Freeform 2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2246" name="Freeform 2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2247" name="Freeform 2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>
                <a:off x="2688" y="432"/>
                <a:ext cx="384" cy="677"/>
                <a:chOff x="2112" y="223"/>
                <a:chExt cx="593" cy="917"/>
              </a:xfrm>
            </p:grpSpPr>
            <p:sp>
              <p:nvSpPr>
                <p:cNvPr id="52240" name="Freeform 24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2241" name="Freeform 25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2242" name="Freeform 26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2243" name="Freeform 27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2400" y="432"/>
                <a:ext cx="384" cy="677"/>
                <a:chOff x="2112" y="223"/>
                <a:chExt cx="593" cy="917"/>
              </a:xfrm>
            </p:grpSpPr>
            <p:sp>
              <p:nvSpPr>
                <p:cNvPr id="52236" name="Freeform 2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2237" name="Freeform 3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2238" name="Freeform 3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2239" name="Freeform 3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52227" name="Text Box 52"/>
          <p:cNvSpPr txBox="1">
            <a:spLocks noChangeArrowheads="1"/>
          </p:cNvSpPr>
          <p:nvPr/>
        </p:nvSpPr>
        <p:spPr bwMode="white">
          <a:xfrm>
            <a:off x="304800" y="3108325"/>
            <a:ext cx="55626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3 dimensions of health intervention</a:t>
            </a:r>
          </a:p>
          <a:p>
            <a:pPr eaLnBrk="0" hangingPunct="0"/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Health services</a:t>
            </a:r>
          </a:p>
          <a:p>
            <a:pPr eaLnBrk="0" hangingPunct="0"/>
            <a:endParaRPr lang="en-US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Addressing social determinants of health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177800"/>
            <a:ext cx="7353300" cy="5232400"/>
            <a:chOff x="624" y="384"/>
            <a:chExt cx="4632" cy="3296"/>
          </a:xfrm>
        </p:grpSpPr>
        <p:sp>
          <p:nvSpPr>
            <p:cNvPr id="53272" name="Freeform 3"/>
            <p:cNvSpPr>
              <a:spLocks/>
            </p:cNvSpPr>
            <p:nvPr/>
          </p:nvSpPr>
          <p:spPr bwMode="white">
            <a:xfrm>
              <a:off x="624" y="1068"/>
              <a:ext cx="4632" cy="2612"/>
            </a:xfrm>
            <a:custGeom>
              <a:avLst/>
              <a:gdLst>
                <a:gd name="T0" fmla="*/ 0 w 4632"/>
                <a:gd name="T1" fmla="*/ 108 h 2612"/>
                <a:gd name="T2" fmla="*/ 1260 w 4632"/>
                <a:gd name="T3" fmla="*/ 72 h 2612"/>
                <a:gd name="T4" fmla="*/ 2016 w 4632"/>
                <a:gd name="T5" fmla="*/ 0 h 2612"/>
                <a:gd name="T6" fmla="*/ 3240 w 4632"/>
                <a:gd name="T7" fmla="*/ 72 h 2612"/>
                <a:gd name="T8" fmla="*/ 3228 w 4632"/>
                <a:gd name="T9" fmla="*/ 108 h 2612"/>
                <a:gd name="T10" fmla="*/ 3204 w 4632"/>
                <a:gd name="T11" fmla="*/ 144 h 2612"/>
                <a:gd name="T12" fmla="*/ 3192 w 4632"/>
                <a:gd name="T13" fmla="*/ 192 h 2612"/>
                <a:gd name="T14" fmla="*/ 3144 w 4632"/>
                <a:gd name="T15" fmla="*/ 300 h 2612"/>
                <a:gd name="T16" fmla="*/ 3156 w 4632"/>
                <a:gd name="T17" fmla="*/ 1092 h 2612"/>
                <a:gd name="T18" fmla="*/ 3180 w 4632"/>
                <a:gd name="T19" fmla="*/ 1368 h 2612"/>
                <a:gd name="T20" fmla="*/ 3144 w 4632"/>
                <a:gd name="T21" fmla="*/ 1980 h 2612"/>
                <a:gd name="T22" fmla="*/ 3132 w 4632"/>
                <a:gd name="T23" fmla="*/ 2424 h 2612"/>
                <a:gd name="T24" fmla="*/ 3096 w 4632"/>
                <a:gd name="T25" fmla="*/ 2544 h 2612"/>
                <a:gd name="T26" fmla="*/ 3252 w 4632"/>
                <a:gd name="T27" fmla="*/ 2592 h 2612"/>
                <a:gd name="T28" fmla="*/ 3696 w 4632"/>
                <a:gd name="T29" fmla="*/ 2580 h 2612"/>
                <a:gd name="T30" fmla="*/ 4632 w 4632"/>
                <a:gd name="T31" fmla="*/ 2568 h 26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32"/>
                <a:gd name="T49" fmla="*/ 0 h 2612"/>
                <a:gd name="T50" fmla="*/ 4632 w 4632"/>
                <a:gd name="T51" fmla="*/ 2612 h 26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32" h="2612">
                  <a:moveTo>
                    <a:pt x="0" y="108"/>
                  </a:moveTo>
                  <a:cubicBezTo>
                    <a:pt x="430" y="83"/>
                    <a:pt x="804" y="78"/>
                    <a:pt x="1260" y="72"/>
                  </a:cubicBezTo>
                  <a:cubicBezTo>
                    <a:pt x="1512" y="54"/>
                    <a:pt x="1763" y="19"/>
                    <a:pt x="2016" y="0"/>
                  </a:cubicBezTo>
                  <a:cubicBezTo>
                    <a:pt x="2427" y="11"/>
                    <a:pt x="2830" y="55"/>
                    <a:pt x="3240" y="72"/>
                  </a:cubicBezTo>
                  <a:cubicBezTo>
                    <a:pt x="3236" y="84"/>
                    <a:pt x="3234" y="97"/>
                    <a:pt x="3228" y="108"/>
                  </a:cubicBezTo>
                  <a:cubicBezTo>
                    <a:pt x="3222" y="121"/>
                    <a:pt x="3210" y="131"/>
                    <a:pt x="3204" y="144"/>
                  </a:cubicBezTo>
                  <a:cubicBezTo>
                    <a:pt x="3198" y="159"/>
                    <a:pt x="3198" y="177"/>
                    <a:pt x="3192" y="192"/>
                  </a:cubicBezTo>
                  <a:cubicBezTo>
                    <a:pt x="3178" y="229"/>
                    <a:pt x="3159" y="263"/>
                    <a:pt x="3144" y="300"/>
                  </a:cubicBezTo>
                  <a:cubicBezTo>
                    <a:pt x="3114" y="509"/>
                    <a:pt x="3150" y="953"/>
                    <a:pt x="3156" y="1092"/>
                  </a:cubicBezTo>
                  <a:cubicBezTo>
                    <a:pt x="3160" y="1184"/>
                    <a:pt x="3180" y="1368"/>
                    <a:pt x="3180" y="1368"/>
                  </a:cubicBezTo>
                  <a:cubicBezTo>
                    <a:pt x="3174" y="1580"/>
                    <a:pt x="3178" y="1775"/>
                    <a:pt x="3144" y="1980"/>
                  </a:cubicBezTo>
                  <a:cubicBezTo>
                    <a:pt x="3140" y="2128"/>
                    <a:pt x="3139" y="2276"/>
                    <a:pt x="3132" y="2424"/>
                  </a:cubicBezTo>
                  <a:cubicBezTo>
                    <a:pt x="3130" y="2466"/>
                    <a:pt x="3096" y="2544"/>
                    <a:pt x="3096" y="2544"/>
                  </a:cubicBezTo>
                  <a:cubicBezTo>
                    <a:pt x="3142" y="2612"/>
                    <a:pt x="3115" y="2592"/>
                    <a:pt x="3252" y="2592"/>
                  </a:cubicBezTo>
                  <a:cubicBezTo>
                    <a:pt x="3400" y="2592"/>
                    <a:pt x="3548" y="2584"/>
                    <a:pt x="3696" y="2580"/>
                  </a:cubicBezTo>
                  <a:cubicBezTo>
                    <a:pt x="4144" y="2554"/>
                    <a:pt x="3832" y="2568"/>
                    <a:pt x="4632" y="2568"/>
                  </a:cubicBezTo>
                </a:path>
              </a:pathLst>
            </a:custGeom>
            <a:noFill/>
            <a:ln w="1016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152" y="2989"/>
              <a:ext cx="914" cy="635"/>
              <a:chOff x="4152" y="2989"/>
              <a:chExt cx="914" cy="635"/>
            </a:xfrm>
          </p:grpSpPr>
          <p:sp>
            <p:nvSpPr>
              <p:cNvPr id="53298" name="Freeform 5"/>
              <p:cNvSpPr>
                <a:spLocks/>
              </p:cNvSpPr>
              <p:nvPr/>
            </p:nvSpPr>
            <p:spPr bwMode="white">
              <a:xfrm>
                <a:off x="4152" y="3042"/>
                <a:ext cx="914" cy="570"/>
              </a:xfrm>
              <a:custGeom>
                <a:avLst/>
                <a:gdLst>
                  <a:gd name="T0" fmla="*/ 36 w 914"/>
                  <a:gd name="T1" fmla="*/ 570 h 570"/>
                  <a:gd name="T2" fmla="*/ 24 w 914"/>
                  <a:gd name="T3" fmla="*/ 426 h 570"/>
                  <a:gd name="T4" fmla="*/ 0 w 914"/>
                  <a:gd name="T5" fmla="*/ 258 h 570"/>
                  <a:gd name="T6" fmla="*/ 612 w 914"/>
                  <a:gd name="T7" fmla="*/ 174 h 570"/>
                  <a:gd name="T8" fmla="*/ 648 w 914"/>
                  <a:gd name="T9" fmla="*/ 294 h 570"/>
                  <a:gd name="T10" fmla="*/ 660 w 914"/>
                  <a:gd name="T11" fmla="*/ 330 h 570"/>
                  <a:gd name="T12" fmla="*/ 672 w 914"/>
                  <a:gd name="T13" fmla="*/ 366 h 570"/>
                  <a:gd name="T14" fmla="*/ 756 w 914"/>
                  <a:gd name="T15" fmla="*/ 354 h 570"/>
                  <a:gd name="T16" fmla="*/ 828 w 914"/>
                  <a:gd name="T17" fmla="*/ 342 h 570"/>
                  <a:gd name="T18" fmla="*/ 852 w 914"/>
                  <a:gd name="T19" fmla="*/ 378 h 570"/>
                  <a:gd name="T20" fmla="*/ 912 w 914"/>
                  <a:gd name="T21" fmla="*/ 558 h 570"/>
                  <a:gd name="T22" fmla="*/ 900 w 914"/>
                  <a:gd name="T23" fmla="*/ 570 h 5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14"/>
                  <a:gd name="T37" fmla="*/ 0 h 570"/>
                  <a:gd name="T38" fmla="*/ 914 w 914"/>
                  <a:gd name="T39" fmla="*/ 570 h 5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14" h="570">
                    <a:moveTo>
                      <a:pt x="36" y="570"/>
                    </a:moveTo>
                    <a:cubicBezTo>
                      <a:pt x="32" y="522"/>
                      <a:pt x="30" y="474"/>
                      <a:pt x="24" y="426"/>
                    </a:cubicBezTo>
                    <a:cubicBezTo>
                      <a:pt x="18" y="370"/>
                      <a:pt x="0" y="258"/>
                      <a:pt x="0" y="258"/>
                    </a:cubicBezTo>
                    <a:cubicBezTo>
                      <a:pt x="43" y="0"/>
                      <a:pt x="349" y="168"/>
                      <a:pt x="612" y="174"/>
                    </a:cubicBezTo>
                    <a:cubicBezTo>
                      <a:pt x="630" y="247"/>
                      <a:pt x="619" y="206"/>
                      <a:pt x="648" y="294"/>
                    </a:cubicBezTo>
                    <a:cubicBezTo>
                      <a:pt x="652" y="306"/>
                      <a:pt x="656" y="318"/>
                      <a:pt x="660" y="330"/>
                    </a:cubicBezTo>
                    <a:cubicBezTo>
                      <a:pt x="664" y="342"/>
                      <a:pt x="672" y="366"/>
                      <a:pt x="672" y="366"/>
                    </a:cubicBezTo>
                    <a:cubicBezTo>
                      <a:pt x="700" y="362"/>
                      <a:pt x="728" y="358"/>
                      <a:pt x="756" y="354"/>
                    </a:cubicBezTo>
                    <a:cubicBezTo>
                      <a:pt x="780" y="350"/>
                      <a:pt x="804" y="336"/>
                      <a:pt x="828" y="342"/>
                    </a:cubicBezTo>
                    <a:cubicBezTo>
                      <a:pt x="842" y="345"/>
                      <a:pt x="846" y="365"/>
                      <a:pt x="852" y="378"/>
                    </a:cubicBezTo>
                    <a:cubicBezTo>
                      <a:pt x="877" y="434"/>
                      <a:pt x="892" y="499"/>
                      <a:pt x="912" y="558"/>
                    </a:cubicBezTo>
                    <a:cubicBezTo>
                      <a:pt x="914" y="563"/>
                      <a:pt x="904" y="566"/>
                      <a:pt x="900" y="570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99" name="Freeform 6"/>
              <p:cNvSpPr>
                <a:spLocks/>
              </p:cNvSpPr>
              <p:nvPr/>
            </p:nvSpPr>
            <p:spPr bwMode="white">
              <a:xfrm>
                <a:off x="4404" y="2989"/>
                <a:ext cx="148" cy="179"/>
              </a:xfrm>
              <a:custGeom>
                <a:avLst/>
                <a:gdLst>
                  <a:gd name="T0" fmla="*/ 12 w 148"/>
                  <a:gd name="T1" fmla="*/ 167 h 179"/>
                  <a:gd name="T2" fmla="*/ 24 w 148"/>
                  <a:gd name="T3" fmla="*/ 83 h 179"/>
                  <a:gd name="T4" fmla="*/ 120 w 148"/>
                  <a:gd name="T5" fmla="*/ 179 h 179"/>
                  <a:gd name="T6" fmla="*/ 0 60000 65536"/>
                  <a:gd name="T7" fmla="*/ 0 60000 65536"/>
                  <a:gd name="T8" fmla="*/ 0 60000 65536"/>
                  <a:gd name="T9" fmla="*/ 0 w 148"/>
                  <a:gd name="T10" fmla="*/ 0 h 179"/>
                  <a:gd name="T11" fmla="*/ 148 w 148"/>
                  <a:gd name="T12" fmla="*/ 179 h 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" h="179">
                    <a:moveTo>
                      <a:pt x="12" y="167"/>
                    </a:moveTo>
                    <a:cubicBezTo>
                      <a:pt x="16" y="139"/>
                      <a:pt x="0" y="99"/>
                      <a:pt x="24" y="83"/>
                    </a:cubicBezTo>
                    <a:cubicBezTo>
                      <a:pt x="148" y="0"/>
                      <a:pt x="120" y="148"/>
                      <a:pt x="120" y="179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300" name="Freeform 7"/>
              <p:cNvSpPr>
                <a:spLocks/>
              </p:cNvSpPr>
              <p:nvPr/>
            </p:nvSpPr>
            <p:spPr bwMode="white">
              <a:xfrm>
                <a:off x="4332" y="3492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301" name="Freeform 8"/>
              <p:cNvSpPr>
                <a:spLocks/>
              </p:cNvSpPr>
              <p:nvPr/>
            </p:nvSpPr>
            <p:spPr bwMode="white">
              <a:xfrm>
                <a:off x="4656" y="3468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852" y="2412"/>
              <a:ext cx="1056" cy="25"/>
              <a:chOff x="3852" y="2412"/>
              <a:chExt cx="1056" cy="25"/>
            </a:xfrm>
          </p:grpSpPr>
          <p:sp>
            <p:nvSpPr>
              <p:cNvPr id="53295" name="Freeform 10"/>
              <p:cNvSpPr>
                <a:spLocks/>
              </p:cNvSpPr>
              <p:nvPr/>
            </p:nvSpPr>
            <p:spPr bwMode="white">
              <a:xfrm>
                <a:off x="3852" y="2412"/>
                <a:ext cx="276" cy="12"/>
              </a:xfrm>
              <a:custGeom>
                <a:avLst/>
                <a:gdLst>
                  <a:gd name="T0" fmla="*/ 0 w 276"/>
                  <a:gd name="T1" fmla="*/ 0 h 12"/>
                  <a:gd name="T2" fmla="*/ 276 w 276"/>
                  <a:gd name="T3" fmla="*/ 12 h 12"/>
                  <a:gd name="T4" fmla="*/ 0 60000 65536"/>
                  <a:gd name="T5" fmla="*/ 0 60000 65536"/>
                  <a:gd name="T6" fmla="*/ 0 w 276"/>
                  <a:gd name="T7" fmla="*/ 0 h 12"/>
                  <a:gd name="T8" fmla="*/ 276 w 276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" h="12">
                    <a:moveTo>
                      <a:pt x="0" y="0"/>
                    </a:moveTo>
                    <a:cubicBezTo>
                      <a:pt x="92" y="4"/>
                      <a:pt x="276" y="12"/>
                      <a:pt x="276" y="12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96" name="Freeform 11"/>
              <p:cNvSpPr>
                <a:spLocks/>
              </p:cNvSpPr>
              <p:nvPr/>
            </p:nvSpPr>
            <p:spPr bwMode="white">
              <a:xfrm>
                <a:off x="4260" y="2424"/>
                <a:ext cx="264" cy="1"/>
              </a:xfrm>
              <a:custGeom>
                <a:avLst/>
                <a:gdLst>
                  <a:gd name="T0" fmla="*/ 0 w 264"/>
                  <a:gd name="T1" fmla="*/ 0 h 1"/>
                  <a:gd name="T2" fmla="*/ 264 w 264"/>
                  <a:gd name="T3" fmla="*/ 0 h 1"/>
                  <a:gd name="T4" fmla="*/ 0 60000 65536"/>
                  <a:gd name="T5" fmla="*/ 0 60000 65536"/>
                  <a:gd name="T6" fmla="*/ 0 w 264"/>
                  <a:gd name="T7" fmla="*/ 0 h 1"/>
                  <a:gd name="T8" fmla="*/ 264 w 26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4" h="1">
                    <a:moveTo>
                      <a:pt x="0" y="0"/>
                    </a:moveTo>
                    <a:cubicBezTo>
                      <a:pt x="88" y="0"/>
                      <a:pt x="176" y="0"/>
                      <a:pt x="264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97" name="Freeform 12"/>
              <p:cNvSpPr>
                <a:spLocks/>
              </p:cNvSpPr>
              <p:nvPr/>
            </p:nvSpPr>
            <p:spPr bwMode="white">
              <a:xfrm>
                <a:off x="4656" y="2436"/>
                <a:ext cx="252" cy="1"/>
              </a:xfrm>
              <a:custGeom>
                <a:avLst/>
                <a:gdLst>
                  <a:gd name="T0" fmla="*/ 0 w 252"/>
                  <a:gd name="T1" fmla="*/ 0 h 1"/>
                  <a:gd name="T2" fmla="*/ 252 w 252"/>
                  <a:gd name="T3" fmla="*/ 0 h 1"/>
                  <a:gd name="T4" fmla="*/ 0 60000 65536"/>
                  <a:gd name="T5" fmla="*/ 0 60000 65536"/>
                  <a:gd name="T6" fmla="*/ 0 w 252"/>
                  <a:gd name="T7" fmla="*/ 0 h 1"/>
                  <a:gd name="T8" fmla="*/ 252 w 25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2" h="1">
                    <a:moveTo>
                      <a:pt x="0" y="0"/>
                    </a:moveTo>
                    <a:cubicBezTo>
                      <a:pt x="84" y="0"/>
                      <a:pt x="168" y="0"/>
                      <a:pt x="252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696" y="384"/>
              <a:ext cx="288" cy="720"/>
              <a:chOff x="3696" y="384"/>
              <a:chExt cx="288" cy="720"/>
            </a:xfrm>
          </p:grpSpPr>
          <p:sp>
            <p:nvSpPr>
              <p:cNvPr id="53292" name="Line 14"/>
              <p:cNvSpPr>
                <a:spLocks noChangeShapeType="1"/>
              </p:cNvSpPr>
              <p:nvPr/>
            </p:nvSpPr>
            <p:spPr bwMode="white">
              <a:xfrm flipH="1" flipV="1">
                <a:off x="3840" y="480"/>
                <a:ext cx="48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93" name="Line 15"/>
              <p:cNvSpPr>
                <a:spLocks noChangeShapeType="1"/>
              </p:cNvSpPr>
              <p:nvPr/>
            </p:nvSpPr>
            <p:spPr bwMode="white">
              <a:xfrm flipV="1">
                <a:off x="3888" y="384"/>
                <a:ext cx="96" cy="720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94" name="Line 16"/>
              <p:cNvSpPr>
                <a:spLocks noChangeShapeType="1"/>
              </p:cNvSpPr>
              <p:nvPr/>
            </p:nvSpPr>
            <p:spPr bwMode="white">
              <a:xfrm flipH="1" flipV="1">
                <a:off x="3696" y="480"/>
                <a:ext cx="96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768" y="432"/>
              <a:ext cx="960" cy="677"/>
              <a:chOff x="2400" y="432"/>
              <a:chExt cx="960" cy="677"/>
            </a:xfrm>
          </p:grpSpPr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2976" y="432"/>
                <a:ext cx="384" cy="677"/>
                <a:chOff x="2112" y="223"/>
                <a:chExt cx="593" cy="917"/>
              </a:xfrm>
            </p:grpSpPr>
            <p:sp>
              <p:nvSpPr>
                <p:cNvPr id="53288" name="Freeform 1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3289" name="Freeform 2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3290" name="Freeform 2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3291" name="Freeform 2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>
                <a:off x="2688" y="432"/>
                <a:ext cx="384" cy="677"/>
                <a:chOff x="2112" y="223"/>
                <a:chExt cx="593" cy="917"/>
              </a:xfrm>
            </p:grpSpPr>
            <p:sp>
              <p:nvSpPr>
                <p:cNvPr id="53284" name="Freeform 24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3285" name="Freeform 25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3286" name="Freeform 26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3287" name="Freeform 27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2400" y="432"/>
                <a:ext cx="384" cy="677"/>
                <a:chOff x="2112" y="223"/>
                <a:chExt cx="593" cy="917"/>
              </a:xfrm>
            </p:grpSpPr>
            <p:sp>
              <p:nvSpPr>
                <p:cNvPr id="53280" name="Freeform 2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3281" name="Freeform 3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3282" name="Freeform 3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3283" name="Freeform 3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53251" name="Freeform 33"/>
          <p:cNvSpPr>
            <a:spLocks/>
          </p:cNvSpPr>
          <p:nvPr/>
        </p:nvSpPr>
        <p:spPr bwMode="white">
          <a:xfrm>
            <a:off x="228600" y="24828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252" name="Line 34"/>
          <p:cNvSpPr>
            <a:spLocks noChangeShapeType="1"/>
          </p:cNvSpPr>
          <p:nvPr/>
        </p:nvSpPr>
        <p:spPr bwMode="white">
          <a:xfrm flipH="1">
            <a:off x="5334000" y="1371600"/>
            <a:ext cx="9906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253" name="Line 35"/>
          <p:cNvSpPr>
            <a:spLocks noChangeShapeType="1"/>
          </p:cNvSpPr>
          <p:nvPr/>
        </p:nvSpPr>
        <p:spPr bwMode="white">
          <a:xfrm flipH="1">
            <a:off x="5181600" y="5257800"/>
            <a:ext cx="9906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3581400" y="1447800"/>
            <a:ext cx="1524000" cy="1074738"/>
            <a:chOff x="288" y="928"/>
            <a:chExt cx="960" cy="677"/>
          </a:xfrm>
        </p:grpSpPr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864" y="928"/>
              <a:ext cx="384" cy="677"/>
              <a:chOff x="2112" y="223"/>
              <a:chExt cx="593" cy="917"/>
            </a:xfrm>
          </p:grpSpPr>
          <p:sp>
            <p:nvSpPr>
              <p:cNvPr id="53268" name="Freeform 38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69" name="Freeform 39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70" name="Freeform 40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71" name="Freeform 41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2" name="Group 42"/>
            <p:cNvGrpSpPr>
              <a:grpSpLocks/>
            </p:cNvGrpSpPr>
            <p:nvPr/>
          </p:nvGrpSpPr>
          <p:grpSpPr bwMode="auto">
            <a:xfrm>
              <a:off x="576" y="928"/>
              <a:ext cx="384" cy="677"/>
              <a:chOff x="2112" y="223"/>
              <a:chExt cx="593" cy="917"/>
            </a:xfrm>
          </p:grpSpPr>
          <p:sp>
            <p:nvSpPr>
              <p:cNvPr id="53264" name="Freeform 43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65" name="Freeform 44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66" name="Freeform 45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67" name="Freeform 46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" name="Group 47"/>
            <p:cNvGrpSpPr>
              <a:grpSpLocks/>
            </p:cNvGrpSpPr>
            <p:nvPr/>
          </p:nvGrpSpPr>
          <p:grpSpPr bwMode="auto">
            <a:xfrm>
              <a:off x="288" y="928"/>
              <a:ext cx="384" cy="677"/>
              <a:chOff x="2112" y="223"/>
              <a:chExt cx="593" cy="917"/>
            </a:xfrm>
          </p:grpSpPr>
          <p:sp>
            <p:nvSpPr>
              <p:cNvPr id="53260" name="Freeform 48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61" name="Freeform 49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62" name="Freeform 50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63" name="Freeform 51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53255" name="Text Box 52"/>
          <p:cNvSpPr txBox="1">
            <a:spLocks noChangeArrowheads="1"/>
          </p:cNvSpPr>
          <p:nvPr/>
        </p:nvSpPr>
        <p:spPr bwMode="white">
          <a:xfrm>
            <a:off x="304800" y="3108325"/>
            <a:ext cx="54102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3 dimensions of health intervention</a:t>
            </a:r>
          </a:p>
          <a:p>
            <a:pPr eaLnBrk="0" hangingPunct="0"/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Health services</a:t>
            </a:r>
          </a:p>
          <a:p>
            <a:pPr eaLnBrk="0" hangingPunct="0"/>
            <a:endParaRPr lang="en-US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Addressing social determinants of health</a:t>
            </a:r>
          </a:p>
          <a:p>
            <a:pPr eaLnBrk="0" hangingPunct="0"/>
            <a:endParaRPr lang="en-US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Addressing social determinants of 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health disparities</a:t>
            </a:r>
            <a:endParaRPr lang="en-US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6" name="Text Box 176"/>
          <p:cNvSpPr txBox="1">
            <a:spLocks noChangeArrowheads="1"/>
          </p:cNvSpPr>
          <p:nvPr/>
        </p:nvSpPr>
        <p:spPr bwMode="white">
          <a:xfrm>
            <a:off x="304800" y="6553200"/>
            <a:ext cx="7162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Source:  Jones CP </a:t>
            </a:r>
            <a:r>
              <a:rPr lang="en-US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en-US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al.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en-US" sz="1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Health Care Poor Underserved </a:t>
            </a:r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2009.</a:t>
            </a:r>
            <a:endParaRPr lang="en-US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racism?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A system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racism?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 system </a:t>
            </a:r>
            <a:r>
              <a:rPr lang="en-US" dirty="0" smtClean="0"/>
              <a:t>of structuring opportunity and assigning value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racism?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 system of structuring opportunity and assigning value </a:t>
            </a:r>
            <a:r>
              <a:rPr lang="en-US" dirty="0" smtClean="0"/>
              <a:t>based on the social interpretation of how we look (“race”)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racism?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 system of structuring opportunity and assigning value based on the social interpretation of how we look (“race”)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Unfairly disadvantages some individuals and communities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racism?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 system of structuring opportunity and assigning value based on the social interpretation of how we look (“race”)</a:t>
            </a:r>
          </a:p>
          <a:p>
            <a:pPr>
              <a:buNone/>
            </a:pP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Unfairly disadvantages some individuals and communities</a:t>
            </a:r>
          </a:p>
          <a:p>
            <a:pPr lvl="1"/>
            <a:r>
              <a:rPr lang="en-US" dirty="0" smtClean="0"/>
              <a:t>Unfairly advantages other individuals and communities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racism?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 system of structuring opportunity and assigning value based on the social interpretation of how we look (“race”)</a:t>
            </a:r>
          </a:p>
          <a:p>
            <a:pPr>
              <a:buNone/>
            </a:pP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Unfairly disadvantages some individuals and communities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Unfairly advantages other individuals and communities</a:t>
            </a:r>
          </a:p>
          <a:p>
            <a:pPr lvl="1"/>
            <a:r>
              <a:rPr lang="en-US" dirty="0" smtClean="0"/>
              <a:t>Saps the strength of the whole society through the waste of human resources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Source:  Jones CP.  Confronting Institutionalized Racism.  </a:t>
            </a:r>
            <a:r>
              <a:rPr lang="en-US" b="1" i="1" dirty="0" err="1" smtClean="0"/>
              <a:t>Phylon</a:t>
            </a:r>
            <a:r>
              <a:rPr lang="en-US" b="1" dirty="0" smtClean="0"/>
              <a:t> 2003;50(1-2):7-22.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institutionalized racism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Scan for evidence of “racial” disparities</a:t>
            </a:r>
          </a:p>
          <a:p>
            <a:pPr lvl="1"/>
            <a:r>
              <a:rPr lang="en-US" dirty="0" smtClean="0"/>
              <a:t>“Could racism be operating here?”</a:t>
            </a:r>
          </a:p>
          <a:p>
            <a:pPr lvl="1"/>
            <a:r>
              <a:rPr lang="en-US" dirty="0" smtClean="0"/>
              <a:t>Routinely monitor opportunities as well as outcomes by “race”</a:t>
            </a:r>
          </a:p>
          <a:p>
            <a:endParaRPr lang="en-US" dirty="0" smtClean="0"/>
          </a:p>
          <a:p>
            <a:r>
              <a:rPr lang="en-US" dirty="0" smtClean="0"/>
              <a:t>Identify mechanisms</a:t>
            </a:r>
          </a:p>
          <a:p>
            <a:pPr lvl="1">
              <a:spcBef>
                <a:spcPts val="480"/>
              </a:spcBef>
            </a:pPr>
            <a:r>
              <a:rPr lang="en-US" dirty="0" smtClean="0"/>
              <a:t>“How is racism operating here?”</a:t>
            </a:r>
          </a:p>
          <a:p>
            <a:pPr lvl="1">
              <a:spcBef>
                <a:spcPts val="480"/>
              </a:spcBef>
            </a:pPr>
            <a:r>
              <a:rPr lang="en-US" b="1" dirty="0" smtClean="0"/>
              <a:t>Structures:</a:t>
            </a:r>
            <a:r>
              <a:rPr lang="en-US" dirty="0" smtClean="0"/>
              <a:t>  the </a:t>
            </a:r>
            <a:r>
              <a:rPr lang="en-US" i="1" dirty="0" smtClean="0"/>
              <a:t>who?</a:t>
            </a:r>
            <a:r>
              <a:rPr lang="en-US" dirty="0" smtClean="0"/>
              <a:t>, </a:t>
            </a:r>
            <a:r>
              <a:rPr lang="en-US" i="1" dirty="0" smtClean="0"/>
              <a:t>what?</a:t>
            </a:r>
            <a:r>
              <a:rPr lang="en-US" dirty="0" smtClean="0"/>
              <a:t>, </a:t>
            </a:r>
            <a:r>
              <a:rPr lang="en-US" i="1" dirty="0" smtClean="0"/>
              <a:t>when?</a:t>
            </a:r>
            <a:r>
              <a:rPr lang="en-US" dirty="0" smtClean="0"/>
              <a:t>, and </a:t>
            </a:r>
            <a:r>
              <a:rPr lang="en-US" i="1" dirty="0" smtClean="0"/>
              <a:t>where?</a:t>
            </a:r>
          </a:p>
          <a:p>
            <a:pPr lvl="1">
              <a:spcBef>
                <a:spcPts val="0"/>
              </a:spcBef>
              <a:buNone/>
            </a:pPr>
            <a:r>
              <a:rPr lang="en-US" i="1" dirty="0" smtClean="0"/>
              <a:t>	</a:t>
            </a:r>
            <a:r>
              <a:rPr lang="en-US" dirty="0" smtClean="0"/>
              <a:t>of decision-making</a:t>
            </a:r>
          </a:p>
          <a:p>
            <a:pPr lvl="1"/>
            <a:r>
              <a:rPr lang="en-US" b="1" dirty="0" smtClean="0"/>
              <a:t>Policies:</a:t>
            </a:r>
            <a:r>
              <a:rPr lang="en-US" dirty="0" smtClean="0"/>
              <a:t>  the written </a:t>
            </a:r>
            <a:r>
              <a:rPr lang="en-US" i="1" dirty="0" smtClean="0"/>
              <a:t>how?</a:t>
            </a:r>
          </a:p>
          <a:p>
            <a:pPr lvl="1"/>
            <a:r>
              <a:rPr lang="en-US" b="1" dirty="0" smtClean="0"/>
              <a:t>Practices and norms:</a:t>
            </a:r>
            <a:r>
              <a:rPr lang="en-US" dirty="0" smtClean="0"/>
              <a:t>  the unwritten </a:t>
            </a:r>
            <a:r>
              <a:rPr lang="en-US" i="1" dirty="0" smtClean="0"/>
              <a:t>how?</a:t>
            </a:r>
          </a:p>
          <a:p>
            <a:pPr lvl="1"/>
            <a:r>
              <a:rPr lang="en-US" b="1" dirty="0" smtClean="0"/>
              <a:t>Values:</a:t>
            </a:r>
            <a:r>
              <a:rPr lang="en-US" dirty="0" smtClean="0"/>
              <a:t>  the </a:t>
            </a:r>
            <a:r>
              <a:rPr lang="en-US" i="1" dirty="0" smtClean="0"/>
              <a:t>why?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Source:  Jones CP.  Confronting Institutionalized Racism.  </a:t>
            </a:r>
            <a:r>
              <a:rPr lang="en-US" b="1" i="1" dirty="0" err="1" smtClean="0"/>
              <a:t>Phylon</a:t>
            </a:r>
            <a:r>
              <a:rPr lang="en-US" b="1" dirty="0" smtClean="0"/>
              <a:t> 2003;50(1-2):7-22.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6420836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i="1" dirty="0" smtClean="0"/>
              <a:t>[inequity]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A system of structuring opportunity and assigning value based on </a:t>
            </a:r>
            <a:r>
              <a:rPr lang="en-US" i="1" dirty="0" smtClean="0"/>
              <a:t>[fill in the blank]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2"/>
          <p:cNvSpPr>
            <a:spLocks/>
          </p:cNvSpPr>
          <p:nvPr/>
        </p:nvSpPr>
        <p:spPr bwMode="white">
          <a:xfrm>
            <a:off x="990600" y="16954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white">
          <a:xfrm>
            <a:off x="609600" y="5334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>
                <a:solidFill>
                  <a:schemeClr val="bg1"/>
                </a:solidFill>
                <a:latin typeface="Tahoma" pitchFamily="34" charset="0"/>
              </a:rPr>
              <a:t>Levels of health intervention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i="1" dirty="0" smtClean="0"/>
              <a:t>[inequity]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A system of structuring opportunity and assigning value based on </a:t>
            </a:r>
            <a:r>
              <a:rPr lang="en-US" i="1" dirty="0" smtClean="0"/>
              <a:t>[fill in the blank],</a:t>
            </a:r>
            <a:r>
              <a:rPr lang="en-US" dirty="0" smtClean="0"/>
              <a:t> which</a:t>
            </a:r>
            <a:endParaRPr lang="en-US" i="1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Unfairly disadvantages some individuals and communities</a:t>
            </a:r>
          </a:p>
          <a:p>
            <a:pPr lvl="1"/>
            <a:r>
              <a:rPr lang="en-US" dirty="0" smtClean="0"/>
              <a:t>Unfairly advantages other individuals and communities</a:t>
            </a:r>
          </a:p>
          <a:p>
            <a:pPr lvl="1"/>
            <a:r>
              <a:rPr lang="en-US" dirty="0" smtClean="0"/>
              <a:t>Saps the strength of the whole society through the waste of human resources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axes of inequity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799"/>
          </a:xfrm>
        </p:spPr>
        <p:txBody>
          <a:bodyPr/>
          <a:lstStyle/>
          <a:p>
            <a:r>
              <a:rPr lang="en-US" dirty="0" smtClean="0"/>
              <a:t>“Race”</a:t>
            </a:r>
          </a:p>
          <a:p>
            <a:r>
              <a:rPr lang="en-US" dirty="0" smtClean="0"/>
              <a:t>Gender</a:t>
            </a:r>
          </a:p>
          <a:p>
            <a:r>
              <a:rPr lang="en-US" dirty="0" smtClean="0"/>
              <a:t>Ethnicity</a:t>
            </a:r>
          </a:p>
          <a:p>
            <a:r>
              <a:rPr lang="en-US" dirty="0" smtClean="0"/>
              <a:t>Labor roles and social class markers</a:t>
            </a:r>
          </a:p>
          <a:p>
            <a:r>
              <a:rPr lang="en-US" dirty="0" smtClean="0"/>
              <a:t>Nationality, language, and legal status</a:t>
            </a:r>
          </a:p>
          <a:p>
            <a:r>
              <a:rPr lang="en-US" dirty="0" smtClean="0"/>
              <a:t>Sexual orientation</a:t>
            </a:r>
          </a:p>
          <a:p>
            <a:r>
              <a:rPr lang="en-US" dirty="0" smtClean="0"/>
              <a:t>Disability status</a:t>
            </a:r>
          </a:p>
          <a:p>
            <a:r>
              <a:rPr lang="en-US" dirty="0" smtClean="0"/>
              <a:t>Geography</a:t>
            </a:r>
          </a:p>
          <a:p>
            <a:r>
              <a:rPr lang="en-US" dirty="0" smtClean="0"/>
              <a:t>Religion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i="1" dirty="0" smtClean="0"/>
              <a:t>These are risk markers, not risk factors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health equity?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“Health equity” is assurance of the conditions for optimal health for all people</a:t>
            </a:r>
          </a:p>
          <a:p>
            <a:endParaRPr lang="en-US" dirty="0" smtClean="0"/>
          </a:p>
          <a:p>
            <a:r>
              <a:rPr lang="en-US" dirty="0" smtClean="0"/>
              <a:t>Achieving health equity requires</a:t>
            </a:r>
          </a:p>
          <a:p>
            <a:pPr lvl="1"/>
            <a:r>
              <a:rPr lang="en-US" dirty="0" smtClean="0"/>
              <a:t>Valuing all individuals and populations equally</a:t>
            </a:r>
          </a:p>
          <a:p>
            <a:pPr lvl="1"/>
            <a:r>
              <a:rPr lang="en-US" dirty="0" smtClean="0"/>
              <a:t>Recognizing and rectifying historical injustices</a:t>
            </a:r>
          </a:p>
          <a:p>
            <a:pPr lvl="1"/>
            <a:r>
              <a:rPr lang="en-US" dirty="0" smtClean="0"/>
              <a:t>Providing resources according to need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Health disparities will be eliminated when health equity is achieved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Source:  Jones CP 2010, adapted from the National Partnership for Action to End Health Disparities.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800" b="1" dirty="0" smtClean="0"/>
              <a:t>Musings</a:t>
            </a:r>
            <a:endParaRPr 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/>
          <a:lstStyle/>
          <a:p>
            <a:r>
              <a:rPr lang="en-US" dirty="0" smtClean="0"/>
              <a:t>Traditional ethics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3951288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chemeClr val="tx2"/>
                </a:solidFill>
              </a:rPr>
              <a:t>Individual level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Autonomy</a:t>
            </a:r>
          </a:p>
          <a:p>
            <a:pPr lvl="1">
              <a:buFont typeface="Wingdings" pitchFamily="2" charset="2"/>
              <a:buChar char="§"/>
            </a:pPr>
            <a:endParaRPr lang="en-US" sz="1800" dirty="0" smtClean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en-US" sz="1800" dirty="0" smtClean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en-US" sz="18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Beneficence</a:t>
            </a:r>
          </a:p>
          <a:p>
            <a:pPr lvl="1">
              <a:buFont typeface="Wingdings" pitchFamily="2" charset="2"/>
              <a:buChar char="§"/>
            </a:pPr>
            <a:endParaRPr lang="en-US" sz="1800" b="1" dirty="0" smtClean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en-US" sz="18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Justice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</p:spPr>
        <p:txBody>
          <a:bodyPr/>
          <a:lstStyle/>
          <a:p>
            <a:r>
              <a:rPr lang="en-US" dirty="0" smtClean="0"/>
              <a:t>Integrative bioethics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191000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chemeClr val="tx2"/>
                </a:solidFill>
              </a:rPr>
              <a:t>Collective level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Self-determination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2"/>
                </a:solidFill>
              </a:rPr>
              <a:t>Power to decide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2"/>
                </a:solidFill>
              </a:rPr>
              <a:t>Power to act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2"/>
                </a:solidFill>
              </a:rPr>
              <a:t>Control of resources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Social welfare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2"/>
                </a:solidFill>
              </a:rPr>
              <a:t>Protection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2"/>
                </a:solidFill>
              </a:rPr>
              <a:t>Promotion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Social justice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2"/>
                </a:solidFill>
              </a:rPr>
              <a:t>Distribution of resources among socially assigned groups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justice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19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Evident when there is NO systematic structuring of opportunity or assignment of value based on group membership</a:t>
            </a:r>
          </a:p>
          <a:p>
            <a:pPr lvl="1"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5486400"/>
            <a:ext cx="8229600" cy="914400"/>
          </a:xfrm>
        </p:spPr>
        <p:txBody>
          <a:bodyPr/>
          <a:lstStyle/>
          <a:p>
            <a:pPr marL="0" lvl="0" indent="0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Source:  Jones CP, Hatch A, Troutman A.  Fostering a Social Justice Approach to Health:  Health Equity, Human Rights, and an Antiracism Agenda.  </a:t>
            </a:r>
            <a:r>
              <a:rPr lang="en-US" b="1" i="1" dirty="0" smtClean="0"/>
              <a:t>Health Issues in the Black Community (third edition). </a:t>
            </a:r>
            <a:r>
              <a:rPr lang="en-US" dirty="0" smtClean="0"/>
              <a:t> San Francisco, CA:  </a:t>
            </a:r>
            <a:r>
              <a:rPr lang="en-US" dirty="0" err="1" smtClean="0"/>
              <a:t>Jossey</a:t>
            </a:r>
            <a:r>
              <a:rPr lang="en-US" dirty="0" smtClean="0"/>
              <a:t>-Bass, </a:t>
            </a:r>
            <a:r>
              <a:rPr lang="en-US" b="1" dirty="0" smtClean="0"/>
              <a:t>2009.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in moving the nation</a:t>
            </a:r>
            <a:br>
              <a:rPr lang="en-US" dirty="0" smtClean="0"/>
            </a:br>
            <a:r>
              <a:rPr lang="en-US" dirty="0" smtClean="0"/>
              <a:t>to care about social justice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199"/>
          </a:xfrm>
        </p:spPr>
        <p:txBody>
          <a:bodyPr/>
          <a:lstStyle/>
          <a:p>
            <a:pPr>
              <a:buClr>
                <a:srgbClr val="FFC000"/>
              </a:buClr>
            </a:pPr>
            <a:r>
              <a:rPr lang="en-US" sz="2200" dirty="0" smtClean="0">
                <a:solidFill>
                  <a:srgbClr val="FFFFFF"/>
                </a:solidFill>
              </a:rPr>
              <a:t>A-historical culture</a:t>
            </a:r>
            <a:endParaRPr lang="en-US" sz="1800" dirty="0" smtClean="0">
              <a:solidFill>
                <a:srgbClr val="FFFFFF"/>
              </a:solidFill>
            </a:endParaRPr>
          </a:p>
          <a:p>
            <a:pPr lvl="1">
              <a:buClr>
                <a:srgbClr val="FFC000"/>
              </a:buClr>
            </a:pPr>
            <a:r>
              <a:rPr lang="en-US" sz="1800" dirty="0" smtClean="0">
                <a:solidFill>
                  <a:srgbClr val="FFFFFF"/>
                </a:solidFill>
              </a:rPr>
              <a:t>The present as disconnected from the past</a:t>
            </a:r>
          </a:p>
          <a:p>
            <a:pPr lvl="1">
              <a:buClr>
                <a:srgbClr val="FFC000"/>
              </a:buClr>
            </a:pPr>
            <a:r>
              <a:rPr lang="en-US" sz="1800" dirty="0" smtClean="0">
                <a:solidFill>
                  <a:srgbClr val="FFFFFF"/>
                </a:solidFill>
              </a:rPr>
              <a:t>Current distribution of advantage/disadvantage as happenstance</a:t>
            </a:r>
          </a:p>
          <a:p>
            <a:pPr lvl="1">
              <a:buClr>
                <a:srgbClr val="FFC000"/>
              </a:buClr>
            </a:pPr>
            <a:r>
              <a:rPr lang="en-US" sz="1800" dirty="0" smtClean="0">
                <a:solidFill>
                  <a:srgbClr val="FFFFFF"/>
                </a:solidFill>
              </a:rPr>
              <a:t>Systems and structures as givens and immutable</a:t>
            </a:r>
            <a:endParaRPr lang="en-US" sz="1800" dirty="0" smtClean="0"/>
          </a:p>
          <a:p>
            <a:pPr>
              <a:buClr>
                <a:srgbClr val="FFC000"/>
              </a:buClr>
            </a:pPr>
            <a:r>
              <a:rPr lang="en-US" sz="2200" dirty="0" smtClean="0">
                <a:solidFill>
                  <a:srgbClr val="FFFFFF"/>
                </a:solidFill>
              </a:rPr>
              <a:t>Narrow focus on the individual</a:t>
            </a:r>
          </a:p>
          <a:p>
            <a:pPr lvl="1">
              <a:buClr>
                <a:srgbClr val="FFC000"/>
              </a:buClr>
            </a:pPr>
            <a:r>
              <a:rPr lang="en-US" sz="1800" dirty="0" smtClean="0">
                <a:solidFill>
                  <a:srgbClr val="FFFFFF"/>
                </a:solidFill>
              </a:rPr>
              <a:t>Self-interest narrowly defined</a:t>
            </a:r>
          </a:p>
          <a:p>
            <a:pPr lvl="1">
              <a:buClr>
                <a:srgbClr val="FFC000"/>
              </a:buClr>
            </a:pPr>
            <a:r>
              <a:rPr lang="en-US" sz="1800" dirty="0" smtClean="0">
                <a:solidFill>
                  <a:srgbClr val="FFFFFF"/>
                </a:solidFill>
              </a:rPr>
              <a:t>Limited sense of interdependence</a:t>
            </a:r>
          </a:p>
          <a:p>
            <a:pPr lvl="1">
              <a:buClr>
                <a:srgbClr val="FFC000"/>
              </a:buClr>
            </a:pPr>
            <a:r>
              <a:rPr lang="en-US" sz="1800" dirty="0" smtClean="0">
                <a:solidFill>
                  <a:srgbClr val="FFFFFF"/>
                </a:solidFill>
              </a:rPr>
              <a:t>Limited sense of collective efficacy</a:t>
            </a:r>
          </a:p>
          <a:p>
            <a:pPr lvl="1">
              <a:buClr>
                <a:srgbClr val="FFC000"/>
              </a:buClr>
            </a:pPr>
            <a:r>
              <a:rPr lang="en-US" sz="1800" dirty="0" smtClean="0">
                <a:solidFill>
                  <a:srgbClr val="FFFFFF"/>
                </a:solidFill>
              </a:rPr>
              <a:t>Systems and structures as invisible or irrelevant</a:t>
            </a:r>
            <a:endParaRPr lang="en-US" sz="2200" dirty="0" smtClean="0">
              <a:solidFill>
                <a:srgbClr val="FFFFFF"/>
              </a:solidFill>
            </a:endParaRPr>
          </a:p>
          <a:p>
            <a:pPr>
              <a:buClr>
                <a:srgbClr val="FFC000"/>
              </a:buClr>
            </a:pPr>
            <a:r>
              <a:rPr lang="en-US" sz="2200" dirty="0" smtClean="0">
                <a:solidFill>
                  <a:srgbClr val="FFFFFF"/>
                </a:solidFill>
              </a:rPr>
              <a:t>Myth of meritocracy</a:t>
            </a:r>
          </a:p>
          <a:p>
            <a:pPr lvl="1">
              <a:buClr>
                <a:srgbClr val="FFC000"/>
              </a:buClr>
            </a:pPr>
            <a:r>
              <a:rPr lang="en-US" sz="1800" dirty="0" smtClean="0">
                <a:solidFill>
                  <a:srgbClr val="FFFFFF"/>
                </a:solidFill>
              </a:rPr>
              <a:t>Role of hard work</a:t>
            </a:r>
          </a:p>
          <a:p>
            <a:pPr lvl="1">
              <a:buClr>
                <a:srgbClr val="FFC000"/>
              </a:buClr>
            </a:pPr>
            <a:r>
              <a:rPr lang="en-US" sz="1800" dirty="0" smtClean="0">
                <a:solidFill>
                  <a:srgbClr val="FFFFFF"/>
                </a:solidFill>
              </a:rPr>
              <a:t>Denial of racism</a:t>
            </a:r>
          </a:p>
          <a:p>
            <a:pPr lvl="1">
              <a:buClr>
                <a:srgbClr val="FFC000"/>
              </a:buClr>
            </a:pPr>
            <a:r>
              <a:rPr lang="en-US" sz="1800" dirty="0" smtClean="0">
                <a:solidFill>
                  <a:srgbClr val="FFFFFF"/>
                </a:solidFill>
              </a:rPr>
              <a:t>Two babies:  Equal potential or equal opportunity?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the 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399"/>
          </a:xfrm>
        </p:spPr>
        <p:txBody>
          <a:bodyPr/>
          <a:lstStyle/>
          <a:p>
            <a:r>
              <a:rPr lang="en-US" sz="2200" dirty="0" smtClean="0"/>
              <a:t>Changing opportunity structures</a:t>
            </a:r>
          </a:p>
          <a:p>
            <a:pPr lvl="1"/>
            <a:r>
              <a:rPr lang="en-US" sz="1800" dirty="0" smtClean="0"/>
              <a:t>Understand the importance of history</a:t>
            </a:r>
          </a:p>
          <a:p>
            <a:pPr lvl="1"/>
            <a:r>
              <a:rPr lang="en-US" sz="1800" dirty="0" smtClean="0"/>
              <a:t>Challenge the narrow focus on the individual</a:t>
            </a:r>
          </a:p>
          <a:p>
            <a:pPr lvl="1"/>
            <a:r>
              <a:rPr lang="en-US" sz="1800" dirty="0" smtClean="0"/>
              <a:t>Expose the myth of meritocracy</a:t>
            </a:r>
          </a:p>
          <a:p>
            <a:pPr lvl="1"/>
            <a:r>
              <a:rPr lang="en-US" sz="1800" dirty="0" smtClean="0"/>
              <a:t>Acknowledge existence of systems and structures</a:t>
            </a:r>
          </a:p>
          <a:p>
            <a:pPr lvl="1"/>
            <a:r>
              <a:rPr lang="en-US" sz="1800" dirty="0" smtClean="0"/>
              <a:t>View systems and structures as modifiable</a:t>
            </a:r>
          </a:p>
          <a:p>
            <a:pPr lvl="1"/>
            <a:r>
              <a:rPr lang="en-US" sz="1800" dirty="0" smtClean="0"/>
              <a:t>Break down barriers to opportunity</a:t>
            </a:r>
          </a:p>
          <a:p>
            <a:pPr lvl="1"/>
            <a:r>
              <a:rPr lang="en-US" sz="1800" dirty="0" smtClean="0"/>
              <a:t>Build bridges to opportunity</a:t>
            </a:r>
          </a:p>
          <a:p>
            <a:pPr lvl="1"/>
            <a:r>
              <a:rPr lang="en-US" sz="1800" dirty="0" smtClean="0"/>
              <a:t>Transform consumers to citizens</a:t>
            </a:r>
          </a:p>
          <a:p>
            <a:pPr lvl="1"/>
            <a:r>
              <a:rPr lang="en-US" sz="1800" dirty="0" smtClean="0"/>
              <a:t>Intervene on decision-making processes</a:t>
            </a:r>
          </a:p>
          <a:p>
            <a:r>
              <a:rPr lang="en-US" sz="2200" dirty="0" smtClean="0"/>
              <a:t>Valuing all people equally</a:t>
            </a:r>
          </a:p>
          <a:p>
            <a:pPr lvl="1"/>
            <a:r>
              <a:rPr lang="en-US" sz="1800" dirty="0" smtClean="0"/>
              <a:t>Break out of bubbles to experience our common humanity</a:t>
            </a:r>
          </a:p>
          <a:p>
            <a:pPr lvl="1"/>
            <a:r>
              <a:rPr lang="en-US" sz="1800" dirty="0" smtClean="0"/>
              <a:t>Embrace ALL children as OUR children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ICERD:  International Convention on the Elimination of all forms of Racial Discrimination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799"/>
          </a:xfrm>
        </p:spPr>
        <p:txBody>
          <a:bodyPr/>
          <a:lstStyle/>
          <a:p>
            <a:r>
              <a:rPr lang="en-US" dirty="0" smtClean="0"/>
              <a:t>International anti-racism treaty adopted by the UN General Assembly in 1965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	http://www2.ohchr.org/english/law/cerd.htm</a:t>
            </a:r>
            <a:endParaRPr lang="en-US" dirty="0" smtClean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US signed in 1966</a:t>
            </a:r>
          </a:p>
          <a:p>
            <a:r>
              <a:rPr lang="en-US" dirty="0" smtClean="0"/>
              <a:t>US ratified in 1994</a:t>
            </a:r>
          </a:p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US report submitted to the UN Committee on the Elimination of Racial Discrimination (CERD) in 2007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	http://www2.ohchr.org/english/bodies/cerd/docs/AdvanceVersion/cerd_c_usa6.doc</a:t>
            </a:r>
          </a:p>
        </p:txBody>
      </p:sp>
    </p:spTree>
    <p:extLst>
      <p:ext uri="{BB962C8B-B14F-4D97-AF65-F5344CB8AC3E}">
        <p14:creationId xmlns="" xmlns:p14="http://schemas.microsoft.com/office/powerpoint/2010/main" val="6422530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CERD </a:t>
            </a:r>
            <a:r>
              <a:rPr lang="en-US" i="1" dirty="0" smtClean="0"/>
              <a:t>Concluding Observations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14-page document (8 May 2008) available online</a:t>
            </a:r>
            <a:endParaRPr lang="en-US" dirty="0"/>
          </a:p>
          <a:p>
            <a:pPr>
              <a:spcBef>
                <a:spcPct val="0"/>
              </a:spcBef>
              <a:buNone/>
            </a:pPr>
            <a:r>
              <a:rPr lang="en-US" dirty="0" smtClean="0"/>
              <a:t>	</a:t>
            </a:r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http://www.state.gov/documents/organization/107361.pdf</a:t>
            </a:r>
            <a:endParaRPr lang="en-US" dirty="0" smtClean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Concerns and recommendations</a:t>
            </a:r>
          </a:p>
          <a:p>
            <a:pPr lvl="1">
              <a:spcBef>
                <a:spcPts val="480"/>
              </a:spcBef>
            </a:pPr>
            <a:r>
              <a:rPr lang="en-US" dirty="0" smtClean="0"/>
              <a:t>Racial profiling (</a:t>
            </a:r>
            <a:r>
              <a:rPr lang="en-US" dirty="0" err="1" smtClean="0"/>
              <a:t>para</a:t>
            </a:r>
            <a:r>
              <a:rPr lang="en-US" dirty="0" smtClean="0"/>
              <a:t> 14)</a:t>
            </a:r>
          </a:p>
          <a:p>
            <a:pPr lvl="1">
              <a:spcBef>
                <a:spcPts val="480"/>
              </a:spcBef>
            </a:pPr>
            <a:r>
              <a:rPr lang="en-US" dirty="0" smtClean="0"/>
              <a:t>Residential segregation (</a:t>
            </a:r>
            <a:r>
              <a:rPr lang="en-US" dirty="0" err="1" smtClean="0"/>
              <a:t>para</a:t>
            </a:r>
            <a:r>
              <a:rPr lang="en-US" dirty="0" smtClean="0"/>
              <a:t> 16)</a:t>
            </a:r>
          </a:p>
          <a:p>
            <a:pPr lvl="1">
              <a:spcBef>
                <a:spcPts val="480"/>
              </a:spcBef>
            </a:pPr>
            <a:r>
              <a:rPr lang="en-US" dirty="0" smtClean="0"/>
              <a:t>Disproportionate incarceration (</a:t>
            </a:r>
            <a:r>
              <a:rPr lang="en-US" dirty="0" err="1" smtClean="0"/>
              <a:t>para</a:t>
            </a:r>
            <a:r>
              <a:rPr lang="en-US" dirty="0" smtClean="0"/>
              <a:t> 20)</a:t>
            </a:r>
          </a:p>
          <a:p>
            <a:pPr lvl="1">
              <a:spcBef>
                <a:spcPts val="480"/>
              </a:spcBef>
            </a:pPr>
            <a:r>
              <a:rPr lang="en-US" dirty="0" smtClean="0"/>
              <a:t>Differential access to health care (</a:t>
            </a:r>
            <a:r>
              <a:rPr lang="en-US" dirty="0" err="1" smtClean="0"/>
              <a:t>para</a:t>
            </a:r>
            <a:r>
              <a:rPr lang="en-US" dirty="0" smtClean="0"/>
              <a:t> 32)</a:t>
            </a:r>
          </a:p>
          <a:p>
            <a:pPr lvl="1">
              <a:spcBef>
                <a:spcPts val="480"/>
              </a:spcBef>
            </a:pPr>
            <a:r>
              <a:rPr lang="en-US" dirty="0" smtClean="0"/>
              <a:t>Achievement gap in education (</a:t>
            </a:r>
            <a:r>
              <a:rPr lang="en-US" dirty="0" err="1" smtClean="0"/>
              <a:t>para</a:t>
            </a:r>
            <a:r>
              <a:rPr lang="en-US" dirty="0" smtClean="0"/>
              <a:t> 34)</a:t>
            </a:r>
          </a:p>
          <a:p>
            <a:pPr lvl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120580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685800"/>
            <a:ext cx="6400800" cy="33528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sz="2400" dirty="0" smtClean="0"/>
              <a:t>Camara Phyllis Jones, MD, MPH, PhD</a:t>
            </a:r>
          </a:p>
          <a:p>
            <a:pPr algn="l">
              <a:spcBef>
                <a:spcPts val="0"/>
              </a:spcBef>
            </a:pPr>
            <a:endParaRPr lang="en-US" sz="2400" dirty="0" smtClean="0"/>
          </a:p>
          <a:p>
            <a:pPr algn="l">
              <a:spcBef>
                <a:spcPts val="0"/>
              </a:spcBef>
            </a:pPr>
            <a:r>
              <a:rPr lang="en-US" sz="2400" b="0" dirty="0" smtClean="0"/>
              <a:t>1600 Clifton Road NE</a:t>
            </a:r>
          </a:p>
          <a:p>
            <a:pPr algn="l">
              <a:spcBef>
                <a:spcPts val="0"/>
              </a:spcBef>
            </a:pPr>
            <a:r>
              <a:rPr lang="en-US" sz="2400" b="0" dirty="0" smtClean="0"/>
              <a:t>Mailstop E-33</a:t>
            </a:r>
          </a:p>
          <a:p>
            <a:pPr algn="l">
              <a:spcBef>
                <a:spcPts val="0"/>
              </a:spcBef>
            </a:pPr>
            <a:r>
              <a:rPr lang="en-US" sz="2400" b="0" dirty="0" smtClean="0"/>
              <a:t>Atlanta, Georgia 30333</a:t>
            </a:r>
          </a:p>
          <a:p>
            <a:pPr algn="l">
              <a:spcBef>
                <a:spcPts val="0"/>
              </a:spcBef>
            </a:pPr>
            <a:endParaRPr lang="en-US" sz="2400" b="0" dirty="0" smtClean="0"/>
          </a:p>
          <a:p>
            <a:pPr algn="l">
              <a:spcBef>
                <a:spcPts val="0"/>
              </a:spcBef>
            </a:pPr>
            <a:r>
              <a:rPr lang="en-US" sz="2400" b="0" dirty="0" smtClean="0"/>
              <a:t>(404) 498-1128 phone</a:t>
            </a:r>
          </a:p>
          <a:p>
            <a:pPr algn="l">
              <a:spcBef>
                <a:spcPts val="0"/>
              </a:spcBef>
            </a:pPr>
            <a:r>
              <a:rPr lang="en-US" sz="2400" b="0" dirty="0" smtClean="0"/>
              <a:t>(404) 498-1111 fax</a:t>
            </a:r>
          </a:p>
          <a:p>
            <a:pPr algn="l">
              <a:spcBef>
                <a:spcPts val="0"/>
              </a:spcBef>
            </a:pPr>
            <a:r>
              <a:rPr lang="en-US" sz="2400" dirty="0" smtClean="0"/>
              <a:t>cdj9@cdc.gov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Office of Surveillance, Epidemiology, and Laboratory Services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Epidemiology and Analysis Program Office</a:t>
            </a:r>
          </a:p>
        </p:txBody>
      </p:sp>
    </p:spTree>
    <p:extLst>
      <p:ext uri="{BB962C8B-B14F-4D97-AF65-F5344CB8AC3E}">
        <p14:creationId xmlns="" xmlns:p14="http://schemas.microsoft.com/office/powerpoint/2010/main" val="7266089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reeform 2"/>
          <p:cNvSpPr>
            <a:spLocks/>
          </p:cNvSpPr>
          <p:nvPr/>
        </p:nvSpPr>
        <p:spPr bwMode="white">
          <a:xfrm>
            <a:off x="990600" y="16954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81400" y="609600"/>
            <a:ext cx="609600" cy="1074738"/>
            <a:chOff x="2112" y="223"/>
            <a:chExt cx="593" cy="917"/>
          </a:xfrm>
        </p:grpSpPr>
        <p:sp>
          <p:nvSpPr>
            <p:cNvPr id="26628" name="Freeform 4"/>
            <p:cNvSpPr>
              <a:spLocks/>
            </p:cNvSpPr>
            <p:nvPr/>
          </p:nvSpPr>
          <p:spPr bwMode="white">
            <a:xfrm>
              <a:off x="2231" y="223"/>
              <a:ext cx="391" cy="293"/>
            </a:xfrm>
            <a:custGeom>
              <a:avLst/>
              <a:gdLst>
                <a:gd name="T0" fmla="*/ 205 w 391"/>
                <a:gd name="T1" fmla="*/ 5 h 293"/>
                <a:gd name="T2" fmla="*/ 37 w 391"/>
                <a:gd name="T3" fmla="*/ 53 h 293"/>
                <a:gd name="T4" fmla="*/ 157 w 391"/>
                <a:gd name="T5" fmla="*/ 293 h 293"/>
                <a:gd name="T6" fmla="*/ 265 w 391"/>
                <a:gd name="T7" fmla="*/ 269 h 293"/>
                <a:gd name="T8" fmla="*/ 337 w 391"/>
                <a:gd name="T9" fmla="*/ 209 h 293"/>
                <a:gd name="T10" fmla="*/ 361 w 391"/>
                <a:gd name="T11" fmla="*/ 77 h 293"/>
                <a:gd name="T12" fmla="*/ 289 w 391"/>
                <a:gd name="T13" fmla="*/ 41 h 293"/>
                <a:gd name="T14" fmla="*/ 205 w 391"/>
                <a:gd name="T15" fmla="*/ 5 h 2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1"/>
                <a:gd name="T25" fmla="*/ 0 h 293"/>
                <a:gd name="T26" fmla="*/ 391 w 391"/>
                <a:gd name="T27" fmla="*/ 293 h 2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1" h="293">
                  <a:moveTo>
                    <a:pt x="205" y="5"/>
                  </a:moveTo>
                  <a:cubicBezTo>
                    <a:pt x="138" y="15"/>
                    <a:pt x="92" y="16"/>
                    <a:pt x="37" y="53"/>
                  </a:cubicBezTo>
                  <a:cubicBezTo>
                    <a:pt x="0" y="165"/>
                    <a:pt x="51" y="258"/>
                    <a:pt x="157" y="293"/>
                  </a:cubicBezTo>
                  <a:cubicBezTo>
                    <a:pt x="166" y="292"/>
                    <a:pt x="245" y="282"/>
                    <a:pt x="265" y="269"/>
                  </a:cubicBezTo>
                  <a:cubicBezTo>
                    <a:pt x="291" y="252"/>
                    <a:pt x="311" y="226"/>
                    <a:pt x="337" y="209"/>
                  </a:cubicBezTo>
                  <a:cubicBezTo>
                    <a:pt x="365" y="168"/>
                    <a:pt x="391" y="129"/>
                    <a:pt x="361" y="77"/>
                  </a:cubicBezTo>
                  <a:cubicBezTo>
                    <a:pt x="347" y="53"/>
                    <a:pt x="310" y="51"/>
                    <a:pt x="289" y="41"/>
                  </a:cubicBezTo>
                  <a:cubicBezTo>
                    <a:pt x="206" y="0"/>
                    <a:pt x="305" y="30"/>
                    <a:pt x="205" y="5"/>
                  </a:cubicBezTo>
                  <a:close/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white">
            <a:xfrm>
              <a:off x="2112" y="516"/>
              <a:ext cx="312" cy="624"/>
            </a:xfrm>
            <a:custGeom>
              <a:avLst/>
              <a:gdLst>
                <a:gd name="T0" fmla="*/ 312 w 312"/>
                <a:gd name="T1" fmla="*/ 0 h 624"/>
                <a:gd name="T2" fmla="*/ 300 w 312"/>
                <a:gd name="T3" fmla="*/ 300 h 624"/>
                <a:gd name="T4" fmla="*/ 180 w 312"/>
                <a:gd name="T5" fmla="*/ 516 h 624"/>
                <a:gd name="T6" fmla="*/ 144 w 312"/>
                <a:gd name="T7" fmla="*/ 528 h 624"/>
                <a:gd name="T8" fmla="*/ 36 w 312"/>
                <a:gd name="T9" fmla="*/ 600 h 624"/>
                <a:gd name="T10" fmla="*/ 0 w 312"/>
                <a:gd name="T11" fmla="*/ 624 h 6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2"/>
                <a:gd name="T19" fmla="*/ 0 h 624"/>
                <a:gd name="T20" fmla="*/ 312 w 312"/>
                <a:gd name="T21" fmla="*/ 624 h 6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2" h="624">
                  <a:moveTo>
                    <a:pt x="312" y="0"/>
                  </a:moveTo>
                  <a:cubicBezTo>
                    <a:pt x="305" y="87"/>
                    <a:pt x="272" y="215"/>
                    <a:pt x="300" y="300"/>
                  </a:cubicBezTo>
                  <a:cubicBezTo>
                    <a:pt x="289" y="376"/>
                    <a:pt x="272" y="485"/>
                    <a:pt x="180" y="516"/>
                  </a:cubicBezTo>
                  <a:cubicBezTo>
                    <a:pt x="168" y="520"/>
                    <a:pt x="155" y="522"/>
                    <a:pt x="144" y="528"/>
                  </a:cubicBezTo>
                  <a:cubicBezTo>
                    <a:pt x="144" y="528"/>
                    <a:pt x="54" y="588"/>
                    <a:pt x="36" y="600"/>
                  </a:cubicBezTo>
                  <a:cubicBezTo>
                    <a:pt x="24" y="608"/>
                    <a:pt x="0" y="624"/>
                    <a:pt x="0" y="624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white">
            <a:xfrm>
              <a:off x="2400" y="852"/>
              <a:ext cx="108" cy="228"/>
            </a:xfrm>
            <a:custGeom>
              <a:avLst/>
              <a:gdLst>
                <a:gd name="T0" fmla="*/ 0 w 108"/>
                <a:gd name="T1" fmla="*/ 0 h 228"/>
                <a:gd name="T2" fmla="*/ 48 w 108"/>
                <a:gd name="T3" fmla="*/ 120 h 228"/>
                <a:gd name="T4" fmla="*/ 96 w 108"/>
                <a:gd name="T5" fmla="*/ 192 h 228"/>
                <a:gd name="T6" fmla="*/ 108 w 108"/>
                <a:gd name="T7" fmla="*/ 228 h 2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228"/>
                <a:gd name="T14" fmla="*/ 108 w 108"/>
                <a:gd name="T15" fmla="*/ 228 h 2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228">
                  <a:moveTo>
                    <a:pt x="0" y="0"/>
                  </a:moveTo>
                  <a:cubicBezTo>
                    <a:pt x="13" y="39"/>
                    <a:pt x="28" y="84"/>
                    <a:pt x="48" y="120"/>
                  </a:cubicBezTo>
                  <a:cubicBezTo>
                    <a:pt x="62" y="145"/>
                    <a:pt x="80" y="168"/>
                    <a:pt x="96" y="192"/>
                  </a:cubicBezTo>
                  <a:cubicBezTo>
                    <a:pt x="103" y="203"/>
                    <a:pt x="108" y="228"/>
                    <a:pt x="108" y="228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white">
            <a:xfrm>
              <a:off x="2184" y="586"/>
              <a:ext cx="521" cy="122"/>
            </a:xfrm>
            <a:custGeom>
              <a:avLst/>
              <a:gdLst>
                <a:gd name="T0" fmla="*/ 0 w 521"/>
                <a:gd name="T1" fmla="*/ 38 h 122"/>
                <a:gd name="T2" fmla="*/ 156 w 521"/>
                <a:gd name="T3" fmla="*/ 86 h 122"/>
                <a:gd name="T4" fmla="*/ 228 w 521"/>
                <a:gd name="T5" fmla="*/ 122 h 122"/>
                <a:gd name="T6" fmla="*/ 432 w 521"/>
                <a:gd name="T7" fmla="*/ 62 h 122"/>
                <a:gd name="T8" fmla="*/ 468 w 521"/>
                <a:gd name="T9" fmla="*/ 26 h 122"/>
                <a:gd name="T10" fmla="*/ 492 w 521"/>
                <a:gd name="T11" fmla="*/ 2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1"/>
                <a:gd name="T19" fmla="*/ 0 h 122"/>
                <a:gd name="T20" fmla="*/ 521 w 521"/>
                <a:gd name="T21" fmla="*/ 122 h 1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1" h="122">
                  <a:moveTo>
                    <a:pt x="0" y="38"/>
                  </a:moveTo>
                  <a:cubicBezTo>
                    <a:pt x="48" y="50"/>
                    <a:pt x="114" y="58"/>
                    <a:pt x="156" y="86"/>
                  </a:cubicBezTo>
                  <a:cubicBezTo>
                    <a:pt x="203" y="117"/>
                    <a:pt x="178" y="105"/>
                    <a:pt x="228" y="122"/>
                  </a:cubicBezTo>
                  <a:cubicBezTo>
                    <a:pt x="296" y="111"/>
                    <a:pt x="376" y="108"/>
                    <a:pt x="432" y="62"/>
                  </a:cubicBezTo>
                  <a:cubicBezTo>
                    <a:pt x="445" y="51"/>
                    <a:pt x="455" y="37"/>
                    <a:pt x="468" y="26"/>
                  </a:cubicBezTo>
                  <a:cubicBezTo>
                    <a:pt x="499" y="0"/>
                    <a:pt x="521" y="2"/>
                    <a:pt x="492" y="2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white">
          <a:xfrm>
            <a:off x="990600" y="16954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rot="421222">
            <a:off x="4343400" y="609600"/>
            <a:ext cx="609600" cy="1074738"/>
            <a:chOff x="2112" y="223"/>
            <a:chExt cx="593" cy="917"/>
          </a:xfrm>
        </p:grpSpPr>
        <p:sp>
          <p:nvSpPr>
            <p:cNvPr id="27652" name="Freeform 4"/>
            <p:cNvSpPr>
              <a:spLocks/>
            </p:cNvSpPr>
            <p:nvPr/>
          </p:nvSpPr>
          <p:spPr bwMode="white">
            <a:xfrm>
              <a:off x="2231" y="223"/>
              <a:ext cx="391" cy="293"/>
            </a:xfrm>
            <a:custGeom>
              <a:avLst/>
              <a:gdLst>
                <a:gd name="T0" fmla="*/ 205 w 391"/>
                <a:gd name="T1" fmla="*/ 5 h 293"/>
                <a:gd name="T2" fmla="*/ 37 w 391"/>
                <a:gd name="T3" fmla="*/ 53 h 293"/>
                <a:gd name="T4" fmla="*/ 157 w 391"/>
                <a:gd name="T5" fmla="*/ 293 h 293"/>
                <a:gd name="T6" fmla="*/ 265 w 391"/>
                <a:gd name="T7" fmla="*/ 269 h 293"/>
                <a:gd name="T8" fmla="*/ 337 w 391"/>
                <a:gd name="T9" fmla="*/ 209 h 293"/>
                <a:gd name="T10" fmla="*/ 361 w 391"/>
                <a:gd name="T11" fmla="*/ 77 h 293"/>
                <a:gd name="T12" fmla="*/ 289 w 391"/>
                <a:gd name="T13" fmla="*/ 41 h 293"/>
                <a:gd name="T14" fmla="*/ 205 w 391"/>
                <a:gd name="T15" fmla="*/ 5 h 2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1"/>
                <a:gd name="T25" fmla="*/ 0 h 293"/>
                <a:gd name="T26" fmla="*/ 391 w 391"/>
                <a:gd name="T27" fmla="*/ 293 h 2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1" h="293">
                  <a:moveTo>
                    <a:pt x="205" y="5"/>
                  </a:moveTo>
                  <a:cubicBezTo>
                    <a:pt x="138" y="15"/>
                    <a:pt x="92" y="16"/>
                    <a:pt x="37" y="53"/>
                  </a:cubicBezTo>
                  <a:cubicBezTo>
                    <a:pt x="0" y="165"/>
                    <a:pt x="51" y="258"/>
                    <a:pt x="157" y="293"/>
                  </a:cubicBezTo>
                  <a:cubicBezTo>
                    <a:pt x="166" y="292"/>
                    <a:pt x="245" y="282"/>
                    <a:pt x="265" y="269"/>
                  </a:cubicBezTo>
                  <a:cubicBezTo>
                    <a:pt x="291" y="252"/>
                    <a:pt x="311" y="226"/>
                    <a:pt x="337" y="209"/>
                  </a:cubicBezTo>
                  <a:cubicBezTo>
                    <a:pt x="365" y="168"/>
                    <a:pt x="391" y="129"/>
                    <a:pt x="361" y="77"/>
                  </a:cubicBezTo>
                  <a:cubicBezTo>
                    <a:pt x="347" y="53"/>
                    <a:pt x="310" y="51"/>
                    <a:pt x="289" y="41"/>
                  </a:cubicBezTo>
                  <a:cubicBezTo>
                    <a:pt x="206" y="0"/>
                    <a:pt x="305" y="30"/>
                    <a:pt x="205" y="5"/>
                  </a:cubicBezTo>
                  <a:close/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white">
            <a:xfrm>
              <a:off x="2112" y="516"/>
              <a:ext cx="312" cy="624"/>
            </a:xfrm>
            <a:custGeom>
              <a:avLst/>
              <a:gdLst>
                <a:gd name="T0" fmla="*/ 312 w 312"/>
                <a:gd name="T1" fmla="*/ 0 h 624"/>
                <a:gd name="T2" fmla="*/ 300 w 312"/>
                <a:gd name="T3" fmla="*/ 300 h 624"/>
                <a:gd name="T4" fmla="*/ 180 w 312"/>
                <a:gd name="T5" fmla="*/ 516 h 624"/>
                <a:gd name="T6" fmla="*/ 144 w 312"/>
                <a:gd name="T7" fmla="*/ 528 h 624"/>
                <a:gd name="T8" fmla="*/ 36 w 312"/>
                <a:gd name="T9" fmla="*/ 600 h 624"/>
                <a:gd name="T10" fmla="*/ 0 w 312"/>
                <a:gd name="T11" fmla="*/ 624 h 6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2"/>
                <a:gd name="T19" fmla="*/ 0 h 624"/>
                <a:gd name="T20" fmla="*/ 312 w 312"/>
                <a:gd name="T21" fmla="*/ 624 h 6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2" h="624">
                  <a:moveTo>
                    <a:pt x="312" y="0"/>
                  </a:moveTo>
                  <a:cubicBezTo>
                    <a:pt x="305" y="87"/>
                    <a:pt x="272" y="215"/>
                    <a:pt x="300" y="300"/>
                  </a:cubicBezTo>
                  <a:cubicBezTo>
                    <a:pt x="289" y="376"/>
                    <a:pt x="272" y="485"/>
                    <a:pt x="180" y="516"/>
                  </a:cubicBezTo>
                  <a:cubicBezTo>
                    <a:pt x="168" y="520"/>
                    <a:pt x="155" y="522"/>
                    <a:pt x="144" y="528"/>
                  </a:cubicBezTo>
                  <a:cubicBezTo>
                    <a:pt x="144" y="528"/>
                    <a:pt x="54" y="588"/>
                    <a:pt x="36" y="600"/>
                  </a:cubicBezTo>
                  <a:cubicBezTo>
                    <a:pt x="24" y="608"/>
                    <a:pt x="0" y="624"/>
                    <a:pt x="0" y="624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white">
            <a:xfrm>
              <a:off x="2400" y="852"/>
              <a:ext cx="108" cy="228"/>
            </a:xfrm>
            <a:custGeom>
              <a:avLst/>
              <a:gdLst>
                <a:gd name="T0" fmla="*/ 0 w 108"/>
                <a:gd name="T1" fmla="*/ 0 h 228"/>
                <a:gd name="T2" fmla="*/ 48 w 108"/>
                <a:gd name="T3" fmla="*/ 120 h 228"/>
                <a:gd name="T4" fmla="*/ 96 w 108"/>
                <a:gd name="T5" fmla="*/ 192 h 228"/>
                <a:gd name="T6" fmla="*/ 108 w 108"/>
                <a:gd name="T7" fmla="*/ 228 h 2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228"/>
                <a:gd name="T14" fmla="*/ 108 w 108"/>
                <a:gd name="T15" fmla="*/ 228 h 2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228">
                  <a:moveTo>
                    <a:pt x="0" y="0"/>
                  </a:moveTo>
                  <a:cubicBezTo>
                    <a:pt x="13" y="39"/>
                    <a:pt x="28" y="84"/>
                    <a:pt x="48" y="120"/>
                  </a:cubicBezTo>
                  <a:cubicBezTo>
                    <a:pt x="62" y="145"/>
                    <a:pt x="80" y="168"/>
                    <a:pt x="96" y="192"/>
                  </a:cubicBezTo>
                  <a:cubicBezTo>
                    <a:pt x="103" y="203"/>
                    <a:pt x="108" y="228"/>
                    <a:pt x="108" y="228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white">
            <a:xfrm>
              <a:off x="2184" y="586"/>
              <a:ext cx="521" cy="122"/>
            </a:xfrm>
            <a:custGeom>
              <a:avLst/>
              <a:gdLst>
                <a:gd name="T0" fmla="*/ 0 w 521"/>
                <a:gd name="T1" fmla="*/ 38 h 122"/>
                <a:gd name="T2" fmla="*/ 156 w 521"/>
                <a:gd name="T3" fmla="*/ 86 h 122"/>
                <a:gd name="T4" fmla="*/ 228 w 521"/>
                <a:gd name="T5" fmla="*/ 122 h 122"/>
                <a:gd name="T6" fmla="*/ 432 w 521"/>
                <a:gd name="T7" fmla="*/ 62 h 122"/>
                <a:gd name="T8" fmla="*/ 468 w 521"/>
                <a:gd name="T9" fmla="*/ 26 h 122"/>
                <a:gd name="T10" fmla="*/ 492 w 521"/>
                <a:gd name="T11" fmla="*/ 2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1"/>
                <a:gd name="T19" fmla="*/ 0 h 122"/>
                <a:gd name="T20" fmla="*/ 521 w 521"/>
                <a:gd name="T21" fmla="*/ 122 h 1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1" h="122">
                  <a:moveTo>
                    <a:pt x="0" y="38"/>
                  </a:moveTo>
                  <a:cubicBezTo>
                    <a:pt x="48" y="50"/>
                    <a:pt x="114" y="58"/>
                    <a:pt x="156" y="86"/>
                  </a:cubicBezTo>
                  <a:cubicBezTo>
                    <a:pt x="203" y="117"/>
                    <a:pt x="178" y="105"/>
                    <a:pt x="228" y="122"/>
                  </a:cubicBezTo>
                  <a:cubicBezTo>
                    <a:pt x="296" y="111"/>
                    <a:pt x="376" y="108"/>
                    <a:pt x="432" y="62"/>
                  </a:cubicBezTo>
                  <a:cubicBezTo>
                    <a:pt x="445" y="51"/>
                    <a:pt x="455" y="37"/>
                    <a:pt x="468" y="26"/>
                  </a:cubicBezTo>
                  <a:cubicBezTo>
                    <a:pt x="499" y="0"/>
                    <a:pt x="521" y="2"/>
                    <a:pt x="492" y="2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2"/>
          <p:cNvSpPr>
            <a:spLocks/>
          </p:cNvSpPr>
          <p:nvPr/>
        </p:nvSpPr>
        <p:spPr bwMode="white">
          <a:xfrm>
            <a:off x="990600" y="16954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05400" y="609600"/>
            <a:ext cx="609600" cy="1074738"/>
            <a:chOff x="2112" y="223"/>
            <a:chExt cx="593" cy="917"/>
          </a:xfrm>
        </p:grpSpPr>
        <p:sp>
          <p:nvSpPr>
            <p:cNvPr id="28676" name="Freeform 4"/>
            <p:cNvSpPr>
              <a:spLocks/>
            </p:cNvSpPr>
            <p:nvPr/>
          </p:nvSpPr>
          <p:spPr bwMode="white">
            <a:xfrm>
              <a:off x="2231" y="223"/>
              <a:ext cx="391" cy="293"/>
            </a:xfrm>
            <a:custGeom>
              <a:avLst/>
              <a:gdLst>
                <a:gd name="T0" fmla="*/ 205 w 391"/>
                <a:gd name="T1" fmla="*/ 5 h 293"/>
                <a:gd name="T2" fmla="*/ 37 w 391"/>
                <a:gd name="T3" fmla="*/ 53 h 293"/>
                <a:gd name="T4" fmla="*/ 157 w 391"/>
                <a:gd name="T5" fmla="*/ 293 h 293"/>
                <a:gd name="T6" fmla="*/ 265 w 391"/>
                <a:gd name="T7" fmla="*/ 269 h 293"/>
                <a:gd name="T8" fmla="*/ 337 w 391"/>
                <a:gd name="T9" fmla="*/ 209 h 293"/>
                <a:gd name="T10" fmla="*/ 361 w 391"/>
                <a:gd name="T11" fmla="*/ 77 h 293"/>
                <a:gd name="T12" fmla="*/ 289 w 391"/>
                <a:gd name="T13" fmla="*/ 41 h 293"/>
                <a:gd name="T14" fmla="*/ 205 w 391"/>
                <a:gd name="T15" fmla="*/ 5 h 2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1"/>
                <a:gd name="T25" fmla="*/ 0 h 293"/>
                <a:gd name="T26" fmla="*/ 391 w 391"/>
                <a:gd name="T27" fmla="*/ 293 h 2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1" h="293">
                  <a:moveTo>
                    <a:pt x="205" y="5"/>
                  </a:moveTo>
                  <a:cubicBezTo>
                    <a:pt x="138" y="15"/>
                    <a:pt x="92" y="16"/>
                    <a:pt x="37" y="53"/>
                  </a:cubicBezTo>
                  <a:cubicBezTo>
                    <a:pt x="0" y="165"/>
                    <a:pt x="51" y="258"/>
                    <a:pt x="157" y="293"/>
                  </a:cubicBezTo>
                  <a:cubicBezTo>
                    <a:pt x="166" y="292"/>
                    <a:pt x="245" y="282"/>
                    <a:pt x="265" y="269"/>
                  </a:cubicBezTo>
                  <a:cubicBezTo>
                    <a:pt x="291" y="252"/>
                    <a:pt x="311" y="226"/>
                    <a:pt x="337" y="209"/>
                  </a:cubicBezTo>
                  <a:cubicBezTo>
                    <a:pt x="365" y="168"/>
                    <a:pt x="391" y="129"/>
                    <a:pt x="361" y="77"/>
                  </a:cubicBezTo>
                  <a:cubicBezTo>
                    <a:pt x="347" y="53"/>
                    <a:pt x="310" y="51"/>
                    <a:pt x="289" y="41"/>
                  </a:cubicBezTo>
                  <a:cubicBezTo>
                    <a:pt x="206" y="0"/>
                    <a:pt x="305" y="30"/>
                    <a:pt x="205" y="5"/>
                  </a:cubicBezTo>
                  <a:close/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77" name="Freeform 5"/>
            <p:cNvSpPr>
              <a:spLocks/>
            </p:cNvSpPr>
            <p:nvPr/>
          </p:nvSpPr>
          <p:spPr bwMode="white">
            <a:xfrm>
              <a:off x="2112" y="516"/>
              <a:ext cx="312" cy="624"/>
            </a:xfrm>
            <a:custGeom>
              <a:avLst/>
              <a:gdLst>
                <a:gd name="T0" fmla="*/ 312 w 312"/>
                <a:gd name="T1" fmla="*/ 0 h 624"/>
                <a:gd name="T2" fmla="*/ 300 w 312"/>
                <a:gd name="T3" fmla="*/ 300 h 624"/>
                <a:gd name="T4" fmla="*/ 180 w 312"/>
                <a:gd name="T5" fmla="*/ 516 h 624"/>
                <a:gd name="T6" fmla="*/ 144 w 312"/>
                <a:gd name="T7" fmla="*/ 528 h 624"/>
                <a:gd name="T8" fmla="*/ 36 w 312"/>
                <a:gd name="T9" fmla="*/ 600 h 624"/>
                <a:gd name="T10" fmla="*/ 0 w 312"/>
                <a:gd name="T11" fmla="*/ 624 h 6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2"/>
                <a:gd name="T19" fmla="*/ 0 h 624"/>
                <a:gd name="T20" fmla="*/ 312 w 312"/>
                <a:gd name="T21" fmla="*/ 624 h 6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2" h="624">
                  <a:moveTo>
                    <a:pt x="312" y="0"/>
                  </a:moveTo>
                  <a:cubicBezTo>
                    <a:pt x="305" y="87"/>
                    <a:pt x="272" y="215"/>
                    <a:pt x="300" y="300"/>
                  </a:cubicBezTo>
                  <a:cubicBezTo>
                    <a:pt x="289" y="376"/>
                    <a:pt x="272" y="485"/>
                    <a:pt x="180" y="516"/>
                  </a:cubicBezTo>
                  <a:cubicBezTo>
                    <a:pt x="168" y="520"/>
                    <a:pt x="155" y="522"/>
                    <a:pt x="144" y="528"/>
                  </a:cubicBezTo>
                  <a:cubicBezTo>
                    <a:pt x="144" y="528"/>
                    <a:pt x="54" y="588"/>
                    <a:pt x="36" y="600"/>
                  </a:cubicBezTo>
                  <a:cubicBezTo>
                    <a:pt x="24" y="608"/>
                    <a:pt x="0" y="624"/>
                    <a:pt x="0" y="624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78" name="Freeform 6"/>
            <p:cNvSpPr>
              <a:spLocks/>
            </p:cNvSpPr>
            <p:nvPr/>
          </p:nvSpPr>
          <p:spPr bwMode="white">
            <a:xfrm>
              <a:off x="2400" y="852"/>
              <a:ext cx="108" cy="228"/>
            </a:xfrm>
            <a:custGeom>
              <a:avLst/>
              <a:gdLst>
                <a:gd name="T0" fmla="*/ 0 w 108"/>
                <a:gd name="T1" fmla="*/ 0 h 228"/>
                <a:gd name="T2" fmla="*/ 48 w 108"/>
                <a:gd name="T3" fmla="*/ 120 h 228"/>
                <a:gd name="T4" fmla="*/ 96 w 108"/>
                <a:gd name="T5" fmla="*/ 192 h 228"/>
                <a:gd name="T6" fmla="*/ 108 w 108"/>
                <a:gd name="T7" fmla="*/ 228 h 2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228"/>
                <a:gd name="T14" fmla="*/ 108 w 108"/>
                <a:gd name="T15" fmla="*/ 228 h 2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228">
                  <a:moveTo>
                    <a:pt x="0" y="0"/>
                  </a:moveTo>
                  <a:cubicBezTo>
                    <a:pt x="13" y="39"/>
                    <a:pt x="28" y="84"/>
                    <a:pt x="48" y="120"/>
                  </a:cubicBezTo>
                  <a:cubicBezTo>
                    <a:pt x="62" y="145"/>
                    <a:pt x="80" y="168"/>
                    <a:pt x="96" y="192"/>
                  </a:cubicBezTo>
                  <a:cubicBezTo>
                    <a:pt x="103" y="203"/>
                    <a:pt x="108" y="228"/>
                    <a:pt x="108" y="228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79" name="Freeform 7"/>
            <p:cNvSpPr>
              <a:spLocks/>
            </p:cNvSpPr>
            <p:nvPr/>
          </p:nvSpPr>
          <p:spPr bwMode="white">
            <a:xfrm>
              <a:off x="2184" y="586"/>
              <a:ext cx="521" cy="122"/>
            </a:xfrm>
            <a:custGeom>
              <a:avLst/>
              <a:gdLst>
                <a:gd name="T0" fmla="*/ 0 w 521"/>
                <a:gd name="T1" fmla="*/ 38 h 122"/>
                <a:gd name="T2" fmla="*/ 156 w 521"/>
                <a:gd name="T3" fmla="*/ 86 h 122"/>
                <a:gd name="T4" fmla="*/ 228 w 521"/>
                <a:gd name="T5" fmla="*/ 122 h 122"/>
                <a:gd name="T6" fmla="*/ 432 w 521"/>
                <a:gd name="T7" fmla="*/ 62 h 122"/>
                <a:gd name="T8" fmla="*/ 468 w 521"/>
                <a:gd name="T9" fmla="*/ 26 h 122"/>
                <a:gd name="T10" fmla="*/ 492 w 521"/>
                <a:gd name="T11" fmla="*/ 2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1"/>
                <a:gd name="T19" fmla="*/ 0 h 122"/>
                <a:gd name="T20" fmla="*/ 521 w 521"/>
                <a:gd name="T21" fmla="*/ 122 h 1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1" h="122">
                  <a:moveTo>
                    <a:pt x="0" y="38"/>
                  </a:moveTo>
                  <a:cubicBezTo>
                    <a:pt x="48" y="50"/>
                    <a:pt x="114" y="58"/>
                    <a:pt x="156" y="86"/>
                  </a:cubicBezTo>
                  <a:cubicBezTo>
                    <a:pt x="203" y="117"/>
                    <a:pt x="178" y="105"/>
                    <a:pt x="228" y="122"/>
                  </a:cubicBezTo>
                  <a:cubicBezTo>
                    <a:pt x="296" y="111"/>
                    <a:pt x="376" y="108"/>
                    <a:pt x="432" y="62"/>
                  </a:cubicBezTo>
                  <a:cubicBezTo>
                    <a:pt x="445" y="51"/>
                    <a:pt x="455" y="37"/>
                    <a:pt x="468" y="26"/>
                  </a:cubicBezTo>
                  <a:cubicBezTo>
                    <a:pt x="499" y="0"/>
                    <a:pt x="521" y="2"/>
                    <a:pt x="492" y="2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2"/>
          <p:cNvSpPr>
            <a:spLocks/>
          </p:cNvSpPr>
          <p:nvPr/>
        </p:nvSpPr>
        <p:spPr bwMode="white">
          <a:xfrm>
            <a:off x="990600" y="16954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rot="421222">
            <a:off x="5867400" y="685800"/>
            <a:ext cx="609600" cy="1074738"/>
            <a:chOff x="2112" y="223"/>
            <a:chExt cx="593" cy="917"/>
          </a:xfrm>
        </p:grpSpPr>
        <p:sp>
          <p:nvSpPr>
            <p:cNvPr id="29700" name="Freeform 4"/>
            <p:cNvSpPr>
              <a:spLocks/>
            </p:cNvSpPr>
            <p:nvPr/>
          </p:nvSpPr>
          <p:spPr bwMode="white">
            <a:xfrm>
              <a:off x="2231" y="223"/>
              <a:ext cx="391" cy="293"/>
            </a:xfrm>
            <a:custGeom>
              <a:avLst/>
              <a:gdLst>
                <a:gd name="T0" fmla="*/ 205 w 391"/>
                <a:gd name="T1" fmla="*/ 5 h 293"/>
                <a:gd name="T2" fmla="*/ 37 w 391"/>
                <a:gd name="T3" fmla="*/ 53 h 293"/>
                <a:gd name="T4" fmla="*/ 157 w 391"/>
                <a:gd name="T5" fmla="*/ 293 h 293"/>
                <a:gd name="T6" fmla="*/ 265 w 391"/>
                <a:gd name="T7" fmla="*/ 269 h 293"/>
                <a:gd name="T8" fmla="*/ 337 w 391"/>
                <a:gd name="T9" fmla="*/ 209 h 293"/>
                <a:gd name="T10" fmla="*/ 361 w 391"/>
                <a:gd name="T11" fmla="*/ 77 h 293"/>
                <a:gd name="T12" fmla="*/ 289 w 391"/>
                <a:gd name="T13" fmla="*/ 41 h 293"/>
                <a:gd name="T14" fmla="*/ 205 w 391"/>
                <a:gd name="T15" fmla="*/ 5 h 2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1"/>
                <a:gd name="T25" fmla="*/ 0 h 293"/>
                <a:gd name="T26" fmla="*/ 391 w 391"/>
                <a:gd name="T27" fmla="*/ 293 h 2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1" h="293">
                  <a:moveTo>
                    <a:pt x="205" y="5"/>
                  </a:moveTo>
                  <a:cubicBezTo>
                    <a:pt x="138" y="15"/>
                    <a:pt x="92" y="16"/>
                    <a:pt x="37" y="53"/>
                  </a:cubicBezTo>
                  <a:cubicBezTo>
                    <a:pt x="0" y="165"/>
                    <a:pt x="51" y="258"/>
                    <a:pt x="157" y="293"/>
                  </a:cubicBezTo>
                  <a:cubicBezTo>
                    <a:pt x="166" y="292"/>
                    <a:pt x="245" y="282"/>
                    <a:pt x="265" y="269"/>
                  </a:cubicBezTo>
                  <a:cubicBezTo>
                    <a:pt x="291" y="252"/>
                    <a:pt x="311" y="226"/>
                    <a:pt x="337" y="209"/>
                  </a:cubicBezTo>
                  <a:cubicBezTo>
                    <a:pt x="365" y="168"/>
                    <a:pt x="391" y="129"/>
                    <a:pt x="361" y="77"/>
                  </a:cubicBezTo>
                  <a:cubicBezTo>
                    <a:pt x="347" y="53"/>
                    <a:pt x="310" y="51"/>
                    <a:pt x="289" y="41"/>
                  </a:cubicBezTo>
                  <a:cubicBezTo>
                    <a:pt x="206" y="0"/>
                    <a:pt x="305" y="30"/>
                    <a:pt x="205" y="5"/>
                  </a:cubicBezTo>
                  <a:close/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01" name="Freeform 5"/>
            <p:cNvSpPr>
              <a:spLocks/>
            </p:cNvSpPr>
            <p:nvPr/>
          </p:nvSpPr>
          <p:spPr bwMode="white">
            <a:xfrm>
              <a:off x="2112" y="516"/>
              <a:ext cx="312" cy="624"/>
            </a:xfrm>
            <a:custGeom>
              <a:avLst/>
              <a:gdLst>
                <a:gd name="T0" fmla="*/ 312 w 312"/>
                <a:gd name="T1" fmla="*/ 0 h 624"/>
                <a:gd name="T2" fmla="*/ 300 w 312"/>
                <a:gd name="T3" fmla="*/ 300 h 624"/>
                <a:gd name="T4" fmla="*/ 180 w 312"/>
                <a:gd name="T5" fmla="*/ 516 h 624"/>
                <a:gd name="T6" fmla="*/ 144 w 312"/>
                <a:gd name="T7" fmla="*/ 528 h 624"/>
                <a:gd name="T8" fmla="*/ 36 w 312"/>
                <a:gd name="T9" fmla="*/ 600 h 624"/>
                <a:gd name="T10" fmla="*/ 0 w 312"/>
                <a:gd name="T11" fmla="*/ 624 h 6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2"/>
                <a:gd name="T19" fmla="*/ 0 h 624"/>
                <a:gd name="T20" fmla="*/ 312 w 312"/>
                <a:gd name="T21" fmla="*/ 624 h 6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2" h="624">
                  <a:moveTo>
                    <a:pt x="312" y="0"/>
                  </a:moveTo>
                  <a:cubicBezTo>
                    <a:pt x="305" y="87"/>
                    <a:pt x="272" y="215"/>
                    <a:pt x="300" y="300"/>
                  </a:cubicBezTo>
                  <a:cubicBezTo>
                    <a:pt x="289" y="376"/>
                    <a:pt x="272" y="485"/>
                    <a:pt x="180" y="516"/>
                  </a:cubicBezTo>
                  <a:cubicBezTo>
                    <a:pt x="168" y="520"/>
                    <a:pt x="155" y="522"/>
                    <a:pt x="144" y="528"/>
                  </a:cubicBezTo>
                  <a:cubicBezTo>
                    <a:pt x="144" y="528"/>
                    <a:pt x="54" y="588"/>
                    <a:pt x="36" y="600"/>
                  </a:cubicBezTo>
                  <a:cubicBezTo>
                    <a:pt x="24" y="608"/>
                    <a:pt x="0" y="624"/>
                    <a:pt x="0" y="624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white">
            <a:xfrm>
              <a:off x="2400" y="852"/>
              <a:ext cx="108" cy="228"/>
            </a:xfrm>
            <a:custGeom>
              <a:avLst/>
              <a:gdLst>
                <a:gd name="T0" fmla="*/ 0 w 108"/>
                <a:gd name="T1" fmla="*/ 0 h 228"/>
                <a:gd name="T2" fmla="*/ 48 w 108"/>
                <a:gd name="T3" fmla="*/ 120 h 228"/>
                <a:gd name="T4" fmla="*/ 96 w 108"/>
                <a:gd name="T5" fmla="*/ 192 h 228"/>
                <a:gd name="T6" fmla="*/ 108 w 108"/>
                <a:gd name="T7" fmla="*/ 228 h 2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228"/>
                <a:gd name="T14" fmla="*/ 108 w 108"/>
                <a:gd name="T15" fmla="*/ 228 h 2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228">
                  <a:moveTo>
                    <a:pt x="0" y="0"/>
                  </a:moveTo>
                  <a:cubicBezTo>
                    <a:pt x="13" y="39"/>
                    <a:pt x="28" y="84"/>
                    <a:pt x="48" y="120"/>
                  </a:cubicBezTo>
                  <a:cubicBezTo>
                    <a:pt x="62" y="145"/>
                    <a:pt x="80" y="168"/>
                    <a:pt x="96" y="192"/>
                  </a:cubicBezTo>
                  <a:cubicBezTo>
                    <a:pt x="103" y="203"/>
                    <a:pt x="108" y="228"/>
                    <a:pt x="108" y="228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white">
            <a:xfrm>
              <a:off x="2184" y="586"/>
              <a:ext cx="521" cy="122"/>
            </a:xfrm>
            <a:custGeom>
              <a:avLst/>
              <a:gdLst>
                <a:gd name="T0" fmla="*/ 0 w 521"/>
                <a:gd name="T1" fmla="*/ 38 h 122"/>
                <a:gd name="T2" fmla="*/ 156 w 521"/>
                <a:gd name="T3" fmla="*/ 86 h 122"/>
                <a:gd name="T4" fmla="*/ 228 w 521"/>
                <a:gd name="T5" fmla="*/ 122 h 122"/>
                <a:gd name="T6" fmla="*/ 432 w 521"/>
                <a:gd name="T7" fmla="*/ 62 h 122"/>
                <a:gd name="T8" fmla="*/ 468 w 521"/>
                <a:gd name="T9" fmla="*/ 26 h 122"/>
                <a:gd name="T10" fmla="*/ 492 w 521"/>
                <a:gd name="T11" fmla="*/ 2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1"/>
                <a:gd name="T19" fmla="*/ 0 h 122"/>
                <a:gd name="T20" fmla="*/ 521 w 521"/>
                <a:gd name="T21" fmla="*/ 122 h 1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1" h="122">
                  <a:moveTo>
                    <a:pt x="0" y="38"/>
                  </a:moveTo>
                  <a:cubicBezTo>
                    <a:pt x="48" y="50"/>
                    <a:pt x="114" y="58"/>
                    <a:pt x="156" y="86"/>
                  </a:cubicBezTo>
                  <a:cubicBezTo>
                    <a:pt x="203" y="117"/>
                    <a:pt x="178" y="105"/>
                    <a:pt x="228" y="122"/>
                  </a:cubicBezTo>
                  <a:cubicBezTo>
                    <a:pt x="296" y="111"/>
                    <a:pt x="376" y="108"/>
                    <a:pt x="432" y="62"/>
                  </a:cubicBezTo>
                  <a:cubicBezTo>
                    <a:pt x="445" y="51"/>
                    <a:pt x="455" y="37"/>
                    <a:pt x="468" y="26"/>
                  </a:cubicBezTo>
                  <a:cubicBezTo>
                    <a:pt x="499" y="0"/>
                    <a:pt x="521" y="2"/>
                    <a:pt x="492" y="2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reeform 2"/>
          <p:cNvSpPr>
            <a:spLocks/>
          </p:cNvSpPr>
          <p:nvPr/>
        </p:nvSpPr>
        <p:spPr bwMode="white">
          <a:xfrm>
            <a:off x="990600" y="16954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rot="2150716">
            <a:off x="6248400" y="830263"/>
            <a:ext cx="609600" cy="1074737"/>
            <a:chOff x="2112" y="223"/>
            <a:chExt cx="593" cy="917"/>
          </a:xfrm>
        </p:grpSpPr>
        <p:sp>
          <p:nvSpPr>
            <p:cNvPr id="30724" name="Freeform 4"/>
            <p:cNvSpPr>
              <a:spLocks/>
            </p:cNvSpPr>
            <p:nvPr/>
          </p:nvSpPr>
          <p:spPr bwMode="white">
            <a:xfrm>
              <a:off x="2231" y="223"/>
              <a:ext cx="391" cy="293"/>
            </a:xfrm>
            <a:custGeom>
              <a:avLst/>
              <a:gdLst>
                <a:gd name="T0" fmla="*/ 205 w 391"/>
                <a:gd name="T1" fmla="*/ 5 h 293"/>
                <a:gd name="T2" fmla="*/ 37 w 391"/>
                <a:gd name="T3" fmla="*/ 53 h 293"/>
                <a:gd name="T4" fmla="*/ 157 w 391"/>
                <a:gd name="T5" fmla="*/ 293 h 293"/>
                <a:gd name="T6" fmla="*/ 265 w 391"/>
                <a:gd name="T7" fmla="*/ 269 h 293"/>
                <a:gd name="T8" fmla="*/ 337 w 391"/>
                <a:gd name="T9" fmla="*/ 209 h 293"/>
                <a:gd name="T10" fmla="*/ 361 w 391"/>
                <a:gd name="T11" fmla="*/ 77 h 293"/>
                <a:gd name="T12" fmla="*/ 289 w 391"/>
                <a:gd name="T13" fmla="*/ 41 h 293"/>
                <a:gd name="T14" fmla="*/ 205 w 391"/>
                <a:gd name="T15" fmla="*/ 5 h 2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1"/>
                <a:gd name="T25" fmla="*/ 0 h 293"/>
                <a:gd name="T26" fmla="*/ 391 w 391"/>
                <a:gd name="T27" fmla="*/ 293 h 2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1" h="293">
                  <a:moveTo>
                    <a:pt x="205" y="5"/>
                  </a:moveTo>
                  <a:cubicBezTo>
                    <a:pt x="138" y="15"/>
                    <a:pt x="92" y="16"/>
                    <a:pt x="37" y="53"/>
                  </a:cubicBezTo>
                  <a:cubicBezTo>
                    <a:pt x="0" y="165"/>
                    <a:pt x="51" y="258"/>
                    <a:pt x="157" y="293"/>
                  </a:cubicBezTo>
                  <a:cubicBezTo>
                    <a:pt x="166" y="292"/>
                    <a:pt x="245" y="282"/>
                    <a:pt x="265" y="269"/>
                  </a:cubicBezTo>
                  <a:cubicBezTo>
                    <a:pt x="291" y="252"/>
                    <a:pt x="311" y="226"/>
                    <a:pt x="337" y="209"/>
                  </a:cubicBezTo>
                  <a:cubicBezTo>
                    <a:pt x="365" y="168"/>
                    <a:pt x="391" y="129"/>
                    <a:pt x="361" y="77"/>
                  </a:cubicBezTo>
                  <a:cubicBezTo>
                    <a:pt x="347" y="53"/>
                    <a:pt x="310" y="51"/>
                    <a:pt x="289" y="41"/>
                  </a:cubicBezTo>
                  <a:cubicBezTo>
                    <a:pt x="206" y="0"/>
                    <a:pt x="305" y="30"/>
                    <a:pt x="205" y="5"/>
                  </a:cubicBezTo>
                  <a:close/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25" name="Freeform 5"/>
            <p:cNvSpPr>
              <a:spLocks/>
            </p:cNvSpPr>
            <p:nvPr/>
          </p:nvSpPr>
          <p:spPr bwMode="white">
            <a:xfrm>
              <a:off x="2112" y="516"/>
              <a:ext cx="312" cy="624"/>
            </a:xfrm>
            <a:custGeom>
              <a:avLst/>
              <a:gdLst>
                <a:gd name="T0" fmla="*/ 312 w 312"/>
                <a:gd name="T1" fmla="*/ 0 h 624"/>
                <a:gd name="T2" fmla="*/ 300 w 312"/>
                <a:gd name="T3" fmla="*/ 300 h 624"/>
                <a:gd name="T4" fmla="*/ 180 w 312"/>
                <a:gd name="T5" fmla="*/ 516 h 624"/>
                <a:gd name="T6" fmla="*/ 144 w 312"/>
                <a:gd name="T7" fmla="*/ 528 h 624"/>
                <a:gd name="T8" fmla="*/ 36 w 312"/>
                <a:gd name="T9" fmla="*/ 600 h 624"/>
                <a:gd name="T10" fmla="*/ 0 w 312"/>
                <a:gd name="T11" fmla="*/ 624 h 6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2"/>
                <a:gd name="T19" fmla="*/ 0 h 624"/>
                <a:gd name="T20" fmla="*/ 312 w 312"/>
                <a:gd name="T21" fmla="*/ 624 h 6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2" h="624">
                  <a:moveTo>
                    <a:pt x="312" y="0"/>
                  </a:moveTo>
                  <a:cubicBezTo>
                    <a:pt x="305" y="87"/>
                    <a:pt x="272" y="215"/>
                    <a:pt x="300" y="300"/>
                  </a:cubicBezTo>
                  <a:cubicBezTo>
                    <a:pt x="289" y="376"/>
                    <a:pt x="272" y="485"/>
                    <a:pt x="180" y="516"/>
                  </a:cubicBezTo>
                  <a:cubicBezTo>
                    <a:pt x="168" y="520"/>
                    <a:pt x="155" y="522"/>
                    <a:pt x="144" y="528"/>
                  </a:cubicBezTo>
                  <a:cubicBezTo>
                    <a:pt x="144" y="528"/>
                    <a:pt x="54" y="588"/>
                    <a:pt x="36" y="600"/>
                  </a:cubicBezTo>
                  <a:cubicBezTo>
                    <a:pt x="24" y="608"/>
                    <a:pt x="0" y="624"/>
                    <a:pt x="0" y="624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26" name="Freeform 6"/>
            <p:cNvSpPr>
              <a:spLocks/>
            </p:cNvSpPr>
            <p:nvPr/>
          </p:nvSpPr>
          <p:spPr bwMode="white">
            <a:xfrm>
              <a:off x="2400" y="852"/>
              <a:ext cx="108" cy="228"/>
            </a:xfrm>
            <a:custGeom>
              <a:avLst/>
              <a:gdLst>
                <a:gd name="T0" fmla="*/ 0 w 108"/>
                <a:gd name="T1" fmla="*/ 0 h 228"/>
                <a:gd name="T2" fmla="*/ 48 w 108"/>
                <a:gd name="T3" fmla="*/ 120 h 228"/>
                <a:gd name="T4" fmla="*/ 96 w 108"/>
                <a:gd name="T5" fmla="*/ 192 h 228"/>
                <a:gd name="T6" fmla="*/ 108 w 108"/>
                <a:gd name="T7" fmla="*/ 228 h 2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228"/>
                <a:gd name="T14" fmla="*/ 108 w 108"/>
                <a:gd name="T15" fmla="*/ 228 h 2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228">
                  <a:moveTo>
                    <a:pt x="0" y="0"/>
                  </a:moveTo>
                  <a:cubicBezTo>
                    <a:pt x="13" y="39"/>
                    <a:pt x="28" y="84"/>
                    <a:pt x="48" y="120"/>
                  </a:cubicBezTo>
                  <a:cubicBezTo>
                    <a:pt x="62" y="145"/>
                    <a:pt x="80" y="168"/>
                    <a:pt x="96" y="192"/>
                  </a:cubicBezTo>
                  <a:cubicBezTo>
                    <a:pt x="103" y="203"/>
                    <a:pt x="108" y="228"/>
                    <a:pt x="108" y="228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27" name="Freeform 7"/>
            <p:cNvSpPr>
              <a:spLocks/>
            </p:cNvSpPr>
            <p:nvPr/>
          </p:nvSpPr>
          <p:spPr bwMode="white">
            <a:xfrm>
              <a:off x="2184" y="586"/>
              <a:ext cx="521" cy="122"/>
            </a:xfrm>
            <a:custGeom>
              <a:avLst/>
              <a:gdLst>
                <a:gd name="T0" fmla="*/ 0 w 521"/>
                <a:gd name="T1" fmla="*/ 38 h 122"/>
                <a:gd name="T2" fmla="*/ 156 w 521"/>
                <a:gd name="T3" fmla="*/ 86 h 122"/>
                <a:gd name="T4" fmla="*/ 228 w 521"/>
                <a:gd name="T5" fmla="*/ 122 h 122"/>
                <a:gd name="T6" fmla="*/ 432 w 521"/>
                <a:gd name="T7" fmla="*/ 62 h 122"/>
                <a:gd name="T8" fmla="*/ 468 w 521"/>
                <a:gd name="T9" fmla="*/ 26 h 122"/>
                <a:gd name="T10" fmla="*/ 492 w 521"/>
                <a:gd name="T11" fmla="*/ 2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1"/>
                <a:gd name="T19" fmla="*/ 0 h 122"/>
                <a:gd name="T20" fmla="*/ 521 w 521"/>
                <a:gd name="T21" fmla="*/ 122 h 1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1" h="122">
                  <a:moveTo>
                    <a:pt x="0" y="38"/>
                  </a:moveTo>
                  <a:cubicBezTo>
                    <a:pt x="48" y="50"/>
                    <a:pt x="114" y="58"/>
                    <a:pt x="156" y="86"/>
                  </a:cubicBezTo>
                  <a:cubicBezTo>
                    <a:pt x="203" y="117"/>
                    <a:pt x="178" y="105"/>
                    <a:pt x="228" y="122"/>
                  </a:cubicBezTo>
                  <a:cubicBezTo>
                    <a:pt x="296" y="111"/>
                    <a:pt x="376" y="108"/>
                    <a:pt x="432" y="62"/>
                  </a:cubicBezTo>
                  <a:cubicBezTo>
                    <a:pt x="445" y="51"/>
                    <a:pt x="455" y="37"/>
                    <a:pt x="468" y="26"/>
                  </a:cubicBezTo>
                  <a:cubicBezTo>
                    <a:pt x="499" y="0"/>
                    <a:pt x="521" y="2"/>
                    <a:pt x="492" y="2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ELS_PPT_dark([1]">
  <a:themeElements>
    <a:clrScheme name="OSELS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9E302D"/>
      </a:accent1>
      <a:accent2>
        <a:srgbClr val="5B8F22"/>
      </a:accent2>
      <a:accent3>
        <a:srgbClr val="532E60"/>
      </a:accent3>
      <a:accent4>
        <a:srgbClr val="FDC82F"/>
      </a:accent4>
      <a:accent5>
        <a:srgbClr val="0CC6DE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Angles">
  <a:themeElements>
    <a:clrScheme name="Angles 1">
      <a:dk1>
        <a:srgbClr val="F8F8F8"/>
      </a:dk1>
      <a:lt1>
        <a:srgbClr val="FFFFFF"/>
      </a:lt1>
      <a:dk2>
        <a:srgbClr val="000000"/>
      </a:dk2>
      <a:lt2>
        <a:srgbClr val="000000"/>
      </a:lt2>
      <a:accent1>
        <a:srgbClr val="FF0000"/>
      </a:accent1>
      <a:accent2>
        <a:srgbClr val="3333FF"/>
      </a:accent2>
      <a:accent3>
        <a:srgbClr val="AAAAAA"/>
      </a:accent3>
      <a:accent4>
        <a:srgbClr val="DADADA"/>
      </a:accent4>
      <a:accent5>
        <a:srgbClr val="FFAAAA"/>
      </a:accent5>
      <a:accent6>
        <a:srgbClr val="2D2DE7"/>
      </a:accent6>
      <a:hlink>
        <a:srgbClr val="008000"/>
      </a:hlink>
      <a:folHlink>
        <a:srgbClr val="808080"/>
      </a:folHlink>
    </a:clrScheme>
    <a:fontScheme name="Angl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ngles 1">
        <a:dk1>
          <a:srgbClr val="F8F8F8"/>
        </a:dk1>
        <a:lt1>
          <a:srgbClr val="FFFFFF"/>
        </a:lt1>
        <a:dk2>
          <a:srgbClr val="000000"/>
        </a:dk2>
        <a:lt2>
          <a:srgbClr val="000000"/>
        </a:lt2>
        <a:accent1>
          <a:srgbClr val="FF0000"/>
        </a:accent1>
        <a:accent2>
          <a:srgbClr val="3333FF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2D2DE7"/>
        </a:accent6>
        <a:hlink>
          <a:srgbClr val="008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gles 2">
        <a:dk1>
          <a:srgbClr val="360036"/>
        </a:dk1>
        <a:lt1>
          <a:srgbClr val="FFFFFF"/>
        </a:lt1>
        <a:dk2>
          <a:srgbClr val="FFFFCC"/>
        </a:dk2>
        <a:lt2>
          <a:srgbClr val="666633"/>
        </a:lt2>
        <a:accent1>
          <a:srgbClr val="996600"/>
        </a:accent1>
        <a:accent2>
          <a:srgbClr val="CCCC00"/>
        </a:accent2>
        <a:accent3>
          <a:srgbClr val="FFFFFF"/>
        </a:accent3>
        <a:accent4>
          <a:srgbClr val="2D002D"/>
        </a:accent4>
        <a:accent5>
          <a:srgbClr val="CAB8AA"/>
        </a:accent5>
        <a:accent6>
          <a:srgbClr val="B9B900"/>
        </a:accent6>
        <a:hlink>
          <a:srgbClr val="99CC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les 3">
        <a:dk1>
          <a:srgbClr val="000000"/>
        </a:dk1>
        <a:lt1>
          <a:srgbClr val="FFFFFF"/>
        </a:lt1>
        <a:dk2>
          <a:srgbClr val="FFFFFF"/>
        </a:dk2>
        <a:lt2>
          <a:srgbClr val="393939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les 4">
        <a:dk1>
          <a:srgbClr val="360036"/>
        </a:dk1>
        <a:lt1>
          <a:srgbClr val="FFFFFF"/>
        </a:lt1>
        <a:dk2>
          <a:srgbClr val="FFFFCC"/>
        </a:dk2>
        <a:lt2>
          <a:srgbClr val="660066"/>
        </a:lt2>
        <a:accent1>
          <a:srgbClr val="C3A3C2"/>
        </a:accent1>
        <a:accent2>
          <a:srgbClr val="9999FF"/>
        </a:accent2>
        <a:accent3>
          <a:srgbClr val="FFFFFF"/>
        </a:accent3>
        <a:accent4>
          <a:srgbClr val="2D002D"/>
        </a:accent4>
        <a:accent5>
          <a:srgbClr val="DECEDD"/>
        </a:accent5>
        <a:accent6>
          <a:srgbClr val="8A8AE7"/>
        </a:accent6>
        <a:hlink>
          <a:srgbClr val="0099CC"/>
        </a:hlink>
        <a:folHlink>
          <a:srgbClr val="C99D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les 5">
        <a:dk1>
          <a:srgbClr val="000000"/>
        </a:dk1>
        <a:lt1>
          <a:srgbClr val="99CCFF"/>
        </a:lt1>
        <a:dk2>
          <a:srgbClr val="CCECFF"/>
        </a:dk2>
        <a:lt2>
          <a:srgbClr val="002244"/>
        </a:lt2>
        <a:accent1>
          <a:srgbClr val="336699"/>
        </a:accent1>
        <a:accent2>
          <a:srgbClr val="CC99FF"/>
        </a:accent2>
        <a:accent3>
          <a:srgbClr val="CAE2FF"/>
        </a:accent3>
        <a:accent4>
          <a:srgbClr val="000000"/>
        </a:accent4>
        <a:accent5>
          <a:srgbClr val="ADB8CA"/>
        </a:accent5>
        <a:accent6>
          <a:srgbClr val="B98AE7"/>
        </a:accent6>
        <a:hlink>
          <a:srgbClr val="33CCCC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6_Angles">
  <a:themeElements>
    <a:clrScheme name="10_Angles 1">
      <a:dk1>
        <a:srgbClr val="F8F8F8"/>
      </a:dk1>
      <a:lt1>
        <a:srgbClr val="FFFFFF"/>
      </a:lt1>
      <a:dk2>
        <a:srgbClr val="000000"/>
      </a:dk2>
      <a:lt2>
        <a:srgbClr val="000000"/>
      </a:lt2>
      <a:accent1>
        <a:srgbClr val="FF0000"/>
      </a:accent1>
      <a:accent2>
        <a:srgbClr val="3333FF"/>
      </a:accent2>
      <a:accent3>
        <a:srgbClr val="AAAAAA"/>
      </a:accent3>
      <a:accent4>
        <a:srgbClr val="DADADA"/>
      </a:accent4>
      <a:accent5>
        <a:srgbClr val="FFAAAA"/>
      </a:accent5>
      <a:accent6>
        <a:srgbClr val="2D2DE7"/>
      </a:accent6>
      <a:hlink>
        <a:srgbClr val="008000"/>
      </a:hlink>
      <a:folHlink>
        <a:srgbClr val="808080"/>
      </a:folHlink>
    </a:clrScheme>
    <a:fontScheme name="10_Angl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Angles 1">
        <a:dk1>
          <a:srgbClr val="F8F8F8"/>
        </a:dk1>
        <a:lt1>
          <a:srgbClr val="FFFFFF"/>
        </a:lt1>
        <a:dk2>
          <a:srgbClr val="000000"/>
        </a:dk2>
        <a:lt2>
          <a:srgbClr val="000000"/>
        </a:lt2>
        <a:accent1>
          <a:srgbClr val="FF0000"/>
        </a:accent1>
        <a:accent2>
          <a:srgbClr val="3333FF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2D2DE7"/>
        </a:accent6>
        <a:hlink>
          <a:srgbClr val="008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Angles 2">
        <a:dk1>
          <a:srgbClr val="360036"/>
        </a:dk1>
        <a:lt1>
          <a:srgbClr val="FFFFFF"/>
        </a:lt1>
        <a:dk2>
          <a:srgbClr val="FFFFCC"/>
        </a:dk2>
        <a:lt2>
          <a:srgbClr val="666633"/>
        </a:lt2>
        <a:accent1>
          <a:srgbClr val="996600"/>
        </a:accent1>
        <a:accent2>
          <a:srgbClr val="CCCC00"/>
        </a:accent2>
        <a:accent3>
          <a:srgbClr val="FFFFFF"/>
        </a:accent3>
        <a:accent4>
          <a:srgbClr val="2D002D"/>
        </a:accent4>
        <a:accent5>
          <a:srgbClr val="CAB8AA"/>
        </a:accent5>
        <a:accent6>
          <a:srgbClr val="B9B900"/>
        </a:accent6>
        <a:hlink>
          <a:srgbClr val="99CC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Angles 3">
        <a:dk1>
          <a:srgbClr val="000000"/>
        </a:dk1>
        <a:lt1>
          <a:srgbClr val="FFFFFF"/>
        </a:lt1>
        <a:dk2>
          <a:srgbClr val="FFFFFF"/>
        </a:dk2>
        <a:lt2>
          <a:srgbClr val="393939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Angles 4">
        <a:dk1>
          <a:srgbClr val="360036"/>
        </a:dk1>
        <a:lt1>
          <a:srgbClr val="FFFFFF"/>
        </a:lt1>
        <a:dk2>
          <a:srgbClr val="FFFFCC"/>
        </a:dk2>
        <a:lt2>
          <a:srgbClr val="660066"/>
        </a:lt2>
        <a:accent1>
          <a:srgbClr val="C3A3C2"/>
        </a:accent1>
        <a:accent2>
          <a:srgbClr val="9999FF"/>
        </a:accent2>
        <a:accent3>
          <a:srgbClr val="FFFFFF"/>
        </a:accent3>
        <a:accent4>
          <a:srgbClr val="2D002D"/>
        </a:accent4>
        <a:accent5>
          <a:srgbClr val="DECEDD"/>
        </a:accent5>
        <a:accent6>
          <a:srgbClr val="8A8AE7"/>
        </a:accent6>
        <a:hlink>
          <a:srgbClr val="0099CC"/>
        </a:hlink>
        <a:folHlink>
          <a:srgbClr val="C99D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Angles 5">
        <a:dk1>
          <a:srgbClr val="000000"/>
        </a:dk1>
        <a:lt1>
          <a:srgbClr val="99CCFF"/>
        </a:lt1>
        <a:dk2>
          <a:srgbClr val="CCECFF"/>
        </a:dk2>
        <a:lt2>
          <a:srgbClr val="002244"/>
        </a:lt2>
        <a:accent1>
          <a:srgbClr val="336699"/>
        </a:accent1>
        <a:accent2>
          <a:srgbClr val="CC99FF"/>
        </a:accent2>
        <a:accent3>
          <a:srgbClr val="CAE2FF"/>
        </a:accent3>
        <a:accent4>
          <a:srgbClr val="000000"/>
        </a:accent4>
        <a:accent5>
          <a:srgbClr val="ADB8CA"/>
        </a:accent5>
        <a:accent6>
          <a:srgbClr val="B98AE7"/>
        </a:accent6>
        <a:hlink>
          <a:srgbClr val="33CCCC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OSELS_PPT_dark([1]</Template>
  <TotalTime>1917</TotalTime>
  <Words>834</Words>
  <Application>Microsoft Office PowerPoint</Application>
  <PresentationFormat>On-screen Show (4:3)</PresentationFormat>
  <Paragraphs>217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Arial</vt:lpstr>
      <vt:lpstr>Myriad Web Pro</vt:lpstr>
      <vt:lpstr>Wingdings</vt:lpstr>
      <vt:lpstr>Tahoma</vt:lpstr>
      <vt:lpstr>Times New Roman</vt:lpstr>
      <vt:lpstr>Courier New</vt:lpstr>
      <vt:lpstr>Calibri</vt:lpstr>
      <vt:lpstr>OSELS_PPT_dark([1]</vt:lpstr>
      <vt:lpstr>9_Angles</vt:lpstr>
      <vt:lpstr>16_Angles</vt:lpstr>
      <vt:lpstr>Social Determinants of Health Disparities  Moving the nation to care about social justice</vt:lpstr>
      <vt:lpstr>Social Determinants of Health Disparities  Moving the nation to care about social justice</vt:lpstr>
      <vt:lpstr>Overview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But how do disparities arise?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What is racism?</vt:lpstr>
      <vt:lpstr>What is racism?</vt:lpstr>
      <vt:lpstr>What is racism?</vt:lpstr>
      <vt:lpstr>What is racism?</vt:lpstr>
      <vt:lpstr>What is racism?</vt:lpstr>
      <vt:lpstr>What is racism?</vt:lpstr>
      <vt:lpstr>Measuring institutionalized racism</vt:lpstr>
      <vt:lpstr>What is [inequity] ?</vt:lpstr>
      <vt:lpstr>What is [inequity] ?</vt:lpstr>
      <vt:lpstr>Many axes of inequity</vt:lpstr>
      <vt:lpstr>What is health equity?</vt:lpstr>
      <vt:lpstr> Musings</vt:lpstr>
      <vt:lpstr>Social justice</vt:lpstr>
      <vt:lpstr>Barriers in moving the nation to care about social justice</vt:lpstr>
      <vt:lpstr>Moving the nation</vt:lpstr>
      <vt:lpstr>ICERD:  International Convention on the Elimination of all forms of Racial Discrimination</vt:lpstr>
      <vt:lpstr>CERD Concluding Observations</vt:lpstr>
      <vt:lpstr>Slide 49</vt:lpstr>
    </vt:vector>
  </TitlesOfParts>
  <Company>CDC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Determinants of Health Disparities</dc:title>
  <dc:creator>Camara Jones</dc:creator>
  <dc:description>18th National Health Equity Research Webcast, UNC, June 5, 2012; received from Camara 6/4/2012; updated version received 6/5/2012 11:30am by Vic</dc:description>
  <cp:lastModifiedBy>Victor J. Schoenbach, vjs@unc.edu</cp:lastModifiedBy>
  <cp:revision>240</cp:revision>
  <dcterms:created xsi:type="dcterms:W3CDTF">2010-08-17T16:53:50Z</dcterms:created>
  <dcterms:modified xsi:type="dcterms:W3CDTF">2012-06-05T15:33:39Z</dcterms:modified>
</cp:coreProperties>
</file>