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57" r:id="rId3"/>
    <p:sldId id="296" r:id="rId4"/>
    <p:sldId id="297" r:id="rId5"/>
    <p:sldId id="302" r:id="rId6"/>
    <p:sldId id="268" r:id="rId7"/>
    <p:sldId id="272" r:id="rId8"/>
    <p:sldId id="299" r:id="rId9"/>
    <p:sldId id="300" r:id="rId10"/>
    <p:sldId id="301" r:id="rId11"/>
    <p:sldId id="298" r:id="rId12"/>
    <p:sldId id="278" r:id="rId13"/>
    <p:sldId id="303" r:id="rId14"/>
    <p:sldId id="285" r:id="rId15"/>
    <p:sldId id="286" r:id="rId16"/>
    <p:sldId id="287" r:id="rId17"/>
    <p:sldId id="288" r:id="rId18"/>
    <p:sldId id="289" r:id="rId19"/>
    <p:sldId id="290" r:id="rId20"/>
    <p:sldId id="279" r:id="rId21"/>
    <p:sldId id="292" r:id="rId22"/>
    <p:sldId id="295" r:id="rId23"/>
    <p:sldId id="30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31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1111111111111112"/>
          <c:y val="3.8297872340425566E-2"/>
          <c:w val="0.84222222222222221"/>
          <c:h val="0.8106382978723404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NHW</c:v>
                </c:pt>
              </c:strCache>
            </c:strRef>
          </c:tx>
          <c:spPr>
            <a:solidFill>
              <a:srgbClr val="800000"/>
            </a:solidFill>
            <a:ln w="12376">
              <a:solidFill>
                <a:srgbClr val="000000"/>
              </a:solidFill>
              <a:prstDash val="solid"/>
            </a:ln>
          </c:spPr>
          <c:cat>
            <c:strRef>
              <c:f>Sheet1!$B$1:$C$1</c:f>
              <c:strCache>
                <c:ptCount val="2"/>
                <c:pt idx="0">
                  <c:v>Type 1</c:v>
                </c:pt>
                <c:pt idx="1">
                  <c:v>Type 2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2.88</c:v>
                </c:pt>
                <c:pt idx="1">
                  <c:v>0.19000000000000003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AA</c:v>
                </c:pt>
              </c:strCache>
            </c:strRef>
          </c:tx>
          <c:spPr>
            <a:solidFill>
              <a:srgbClr val="FFFF00"/>
            </a:solidFill>
            <a:ln w="12376">
              <a:solidFill>
                <a:srgbClr val="000000"/>
              </a:solidFill>
              <a:prstDash val="solid"/>
            </a:ln>
          </c:spPr>
          <c:cat>
            <c:strRef>
              <c:f>Sheet1!$B$1:$C$1</c:f>
              <c:strCache>
                <c:ptCount val="2"/>
                <c:pt idx="0">
                  <c:v>Type 1</c:v>
                </c:pt>
                <c:pt idx="1">
                  <c:v>Type 2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2.0699999999999998</c:v>
                </c:pt>
                <c:pt idx="1">
                  <c:v>1.05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rgbClr val="008080"/>
            </a:solidFill>
            <a:ln w="12376">
              <a:solidFill>
                <a:srgbClr val="000000"/>
              </a:solidFill>
              <a:prstDash val="solid"/>
            </a:ln>
          </c:spPr>
          <c:cat>
            <c:strRef>
              <c:f>Sheet1!$B$1:$C$1</c:f>
              <c:strCache>
                <c:ptCount val="2"/>
                <c:pt idx="0">
                  <c:v>Type 1</c:v>
                </c:pt>
                <c:pt idx="1">
                  <c:v>Type 2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1.6</c:v>
                </c:pt>
                <c:pt idx="1">
                  <c:v>0.48000000000000009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API</c:v>
                </c:pt>
              </c:strCache>
            </c:strRef>
          </c:tx>
          <c:spPr>
            <a:solidFill>
              <a:srgbClr val="CCFFCC"/>
            </a:solidFill>
            <a:ln w="12376">
              <a:solidFill>
                <a:srgbClr val="000000"/>
              </a:solidFill>
              <a:prstDash val="solid"/>
            </a:ln>
          </c:spPr>
          <c:cat>
            <c:strRef>
              <c:f>Sheet1!$B$1:$C$1</c:f>
              <c:strCache>
                <c:ptCount val="2"/>
                <c:pt idx="0">
                  <c:v>Type 1</c:v>
                </c:pt>
                <c:pt idx="1">
                  <c:v>Type 2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0.78</c:v>
                </c:pt>
                <c:pt idx="1">
                  <c:v>0.54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AI</c:v>
                </c:pt>
              </c:strCache>
            </c:strRef>
          </c:tx>
          <c:spPr>
            <a:solidFill>
              <a:srgbClr val="CC99FF"/>
            </a:solidFill>
            <a:ln w="12376">
              <a:solidFill>
                <a:srgbClr val="000000"/>
              </a:solidFill>
              <a:prstDash val="solid"/>
            </a:ln>
          </c:spPr>
          <c:cat>
            <c:strRef>
              <c:f>Sheet1!$B$1:$C$1</c:f>
              <c:strCache>
                <c:ptCount val="2"/>
                <c:pt idx="0">
                  <c:v>Type 1</c:v>
                </c:pt>
                <c:pt idx="1">
                  <c:v>Type 2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0.4900000000000001</c:v>
                </c:pt>
                <c:pt idx="1">
                  <c:v>1.7400000000000002</c:v>
                </c:pt>
              </c:numCache>
            </c:numRef>
          </c:val>
        </c:ser>
        <c:dLbls>
          <c:showVal val="1"/>
        </c:dLbls>
        <c:gapWidth val="80"/>
        <c:axId val="97888512"/>
        <c:axId val="97824768"/>
      </c:barChart>
      <c:catAx>
        <c:axId val="97888512"/>
        <c:scaling>
          <c:orientation val="minMax"/>
        </c:scaling>
        <c:axPos val="b"/>
        <c:numFmt formatCode="General" sourceLinked="1"/>
        <c:tickLblPos val="nextTo"/>
        <c:spPr>
          <a:ln w="309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56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7824768"/>
        <c:crosses val="autoZero"/>
        <c:auto val="1"/>
        <c:lblAlgn val="ctr"/>
        <c:lblOffset val="100"/>
        <c:tickLblSkip val="1"/>
        <c:tickMarkSkip val="1"/>
      </c:catAx>
      <c:valAx>
        <c:axId val="97824768"/>
        <c:scaling>
          <c:orientation val="minMax"/>
          <c:max val="3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Rate</a:t>
                </a:r>
                <a:r>
                  <a:rPr lang="en-US" baseline="0" dirty="0" smtClean="0"/>
                  <a:t> per 1,000 Population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spPr>
          <a:ln w="309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61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7888512"/>
        <c:crosses val="autoZero"/>
        <c:crossBetween val="between"/>
        <c:majorUnit val="0.5"/>
      </c:valAx>
      <c:spPr>
        <a:noFill/>
        <a:ln w="25414">
          <a:noFill/>
        </a:ln>
      </c:spPr>
    </c:plotArea>
    <c:legend>
      <c:legendPos val="r"/>
      <c:layout>
        <c:manualLayout>
          <c:xMode val="edge"/>
          <c:yMode val="edge"/>
          <c:x val="0.56133510519386953"/>
          <c:y val="5.777724013548588E-2"/>
          <c:w val="0.20680369606795995"/>
          <c:h val="0.27550697224299492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>
        <a:defRPr sz="1241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A308B-67DD-43D0-A998-229DAF8DA1C0}" type="datetimeFigureOut">
              <a:rPr lang="en-US" smtClean="0"/>
              <a:pPr/>
              <a:t>6/4/2012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322AC-E783-404E-932F-EDB24DD1DF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1385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0AC40056-C654-47DC-95D3-66EA4B580C10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91EE-A686-48B9-B815-1ECD20480C8A}" type="datetimeFigureOut">
              <a:rPr lang="en-US" smtClean="0"/>
              <a:pPr/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4F40-CE47-490F-B1E2-2D1D5A2DF01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91EE-A686-48B9-B815-1ECD20480C8A}" type="datetimeFigureOut">
              <a:rPr lang="en-US" smtClean="0"/>
              <a:pPr/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4F40-CE47-490F-B1E2-2D1D5A2DF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91EE-A686-48B9-B815-1ECD20480C8A}" type="datetimeFigureOut">
              <a:rPr lang="en-US" smtClean="0"/>
              <a:pPr/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4F40-CE47-490F-B1E2-2D1D5A2DF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91EE-A686-48B9-B815-1ECD20480C8A}" type="datetimeFigureOut">
              <a:rPr lang="en-US" smtClean="0"/>
              <a:pPr/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4F40-CE47-490F-B1E2-2D1D5A2DF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91EE-A686-48B9-B815-1ECD20480C8A}" type="datetimeFigureOut">
              <a:rPr lang="en-US" smtClean="0"/>
              <a:pPr/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4F40-CE47-490F-B1E2-2D1D5A2DF01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91EE-A686-48B9-B815-1ECD20480C8A}" type="datetimeFigureOut">
              <a:rPr lang="en-US" smtClean="0"/>
              <a:pPr/>
              <a:t>6/4/2012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4F40-CE47-490F-B1E2-2D1D5A2DF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91EE-A686-48B9-B815-1ECD20480C8A}" type="datetimeFigureOut">
              <a:rPr lang="en-US" smtClean="0"/>
              <a:pPr/>
              <a:t>6/4/2012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4F40-CE47-490F-B1E2-2D1D5A2DF01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91EE-A686-48B9-B815-1ECD20480C8A}" type="datetimeFigureOut">
              <a:rPr lang="en-US" smtClean="0"/>
              <a:pPr/>
              <a:t>6/4/2012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4F40-CE47-490F-B1E2-2D1D5A2DF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91EE-A686-48B9-B815-1ECD20480C8A}" type="datetimeFigureOut">
              <a:rPr lang="en-US" smtClean="0"/>
              <a:pPr/>
              <a:t>6/4/2012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4F40-CE47-490F-B1E2-2D1D5A2DF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91EE-A686-48B9-B815-1ECD20480C8A}" type="datetimeFigureOut">
              <a:rPr lang="en-US" smtClean="0"/>
              <a:pPr/>
              <a:t>6/4/2012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4F40-CE47-490F-B1E2-2D1D5A2DF01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91EE-A686-48B9-B815-1ECD20480C8A}" type="datetimeFigureOut">
              <a:rPr lang="en-US" smtClean="0"/>
              <a:pPr/>
              <a:t>6/4/2012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4F40-CE47-490F-B1E2-2D1D5A2DF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78A91EE-A686-48B9-B815-1ECD20480C8A}" type="datetimeFigureOut">
              <a:rPr lang="en-US" smtClean="0"/>
              <a:pPr/>
              <a:t>6/4/2012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B084F40-CE47-490F-B1E2-2D1D5A2DF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ndep.nih.gov/index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f/Pima.jpg" TargetMode="External"/><Relationship Id="rId7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kehealth.edu/mache" TargetMode="External"/><Relationship Id="rId2" Type="http://schemas.openxmlformats.org/officeDocument/2006/relationships/hyperlink" Target="mailto:rbell@wakehealth.edu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www.ihs.gov/index.cf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533400"/>
            <a:ext cx="8991600" cy="1927225"/>
          </a:xfrm>
        </p:spPr>
        <p:txBody>
          <a:bodyPr/>
          <a:lstStyle/>
          <a:p>
            <a:pPr algn="ctr"/>
            <a:r>
              <a:rPr lang="en-US" sz="3400" dirty="0" smtClean="0"/>
              <a:t>Diabetes among American Indians:  </a:t>
            </a:r>
            <a:br>
              <a:rPr lang="en-US" sz="3400" dirty="0" smtClean="0"/>
            </a:br>
            <a:r>
              <a:rPr lang="en-US" sz="3400" dirty="0" smtClean="0"/>
              <a:t>A Case Study in Moving from</a:t>
            </a:r>
            <a:br>
              <a:rPr lang="en-US" sz="3400" dirty="0" smtClean="0"/>
            </a:br>
            <a:r>
              <a:rPr lang="en-US" sz="3400" dirty="0" smtClean="0"/>
              <a:t> Health Disparities to </a:t>
            </a:r>
            <a:r>
              <a:rPr lang="en-US" sz="3400" b="1" dirty="0" smtClean="0"/>
              <a:t>Health Equity</a:t>
            </a:r>
            <a:endParaRPr lang="en-US" sz="3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8077200" cy="1752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Ronny A. Bell, PhD, MS</a:t>
            </a:r>
          </a:p>
          <a:p>
            <a:pPr algn="ctr"/>
            <a:r>
              <a:rPr lang="en-US" dirty="0" smtClean="0"/>
              <a:t>Professor, Department of Epidemiology and Prevention, Division of Public Health Sciences</a:t>
            </a:r>
          </a:p>
          <a:p>
            <a:pPr algn="ctr"/>
            <a:r>
              <a:rPr lang="en-US" dirty="0" smtClean="0"/>
              <a:t>Co-Director, Maya Angelou Center for Health Equity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334000"/>
            <a:ext cx="7848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18</a:t>
            </a:r>
            <a:r>
              <a:rPr lang="en-US" sz="2000" i="1" baseline="30000" dirty="0" smtClean="0"/>
              <a:t>th</a:t>
            </a:r>
            <a:r>
              <a:rPr lang="en-US" sz="2000" i="1" dirty="0" smtClean="0"/>
              <a:t> National Health Equity Research Webcast</a:t>
            </a:r>
          </a:p>
          <a:p>
            <a:pPr algn="ctr"/>
            <a:r>
              <a:rPr lang="en-US" sz="2000" i="1" dirty="0" smtClean="0"/>
              <a:t>University of North Carolina </a:t>
            </a:r>
            <a:r>
              <a:rPr lang="en-US" sz="2000" i="1" dirty="0" err="1" smtClean="0"/>
              <a:t>Gillings</a:t>
            </a:r>
            <a:r>
              <a:rPr lang="en-US" sz="2000" i="1" dirty="0" smtClean="0"/>
              <a:t> School of Global Public Health</a:t>
            </a:r>
          </a:p>
          <a:p>
            <a:pPr algn="ctr"/>
            <a:r>
              <a:rPr lang="en-US" sz="2000" dirty="0" smtClean="0"/>
              <a:t>June 5, 2012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www.minority.unc.edu/institute/2012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37936" y="2819400"/>
            <a:ext cx="7696200" cy="0"/>
          </a:xfrm>
          <a:prstGeom prst="line">
            <a:avLst/>
          </a:prstGeom>
          <a:ln w="1905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9657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Diabetes Disparities Among American Indians –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077200" cy="464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smtClean="0"/>
              <a:t>The “Health Equity” Model</a:t>
            </a: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Poverty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Inappropriately applied local, state and federal policies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Racism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Hopelessness/Fatalism</a:t>
            </a:r>
            <a:endParaRPr lang="en-US" sz="2800" dirty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Historical Trauma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15362" name="Picture 2" descr="A map showing that Pima Indians live in a Gila River community in Arizona and in Maycoba, Mexi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3467100" cy="2752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393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334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Diabetes Disparities Among American Indians “Bad Sugar”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02308"/>
            <a:ext cx="32575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 descr="http://ts1.mm.bing.net/th?id=I4926577184868820&amp;pid=1.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" y="1600200"/>
            <a:ext cx="1623060" cy="17204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0"/>
            <a:ext cx="33337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 descr="http://www.kittyfarmer.com/graphics/Don-Looking-lef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09999"/>
            <a:ext cx="3867150" cy="2714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5487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906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Diabetes Prevention and Control In </a:t>
            </a:r>
            <a:b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American Indian Communities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Education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Cultural Adaptation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Empowerment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Allocation of Resources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Holistic Orientation</a:t>
            </a:r>
          </a:p>
          <a:p>
            <a:endParaRPr lang="en-US" dirty="0"/>
          </a:p>
        </p:txBody>
      </p:sp>
      <p:pic>
        <p:nvPicPr>
          <p:cNvPr id="24580" name="Picture 5" descr="http://www.pbpindiantribe.com/upload/img/Return_Healthy_P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20068"/>
            <a:ext cx="4488604" cy="288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9924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.medscape.com/slide/migrated/editorial/cmecircle/2004/3036/images/gavin/slide02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077200" cy="5454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4781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National Diabetes Education Progra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"/>
            <a:ext cx="42672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676400"/>
            <a:ext cx="22860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74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962400"/>
            <a:ext cx="2400300" cy="275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74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2538" y="1644650"/>
            <a:ext cx="2259012" cy="259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3032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0"/>
            <a:ext cx="426720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342900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763000" cy="1066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Diabetes Prevention in American Indian Communities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6178034"/>
            <a:ext cx="373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Power to Prevent Campaign</a:t>
            </a:r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4267200" y="6178034"/>
            <a:ext cx="426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Move It! Campaign</a:t>
            </a:r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73749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0"/>
            <a:ext cx="63531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1764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Native American Initiatives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-9601200"/>
            <a:ext cx="16573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4" descr="Native American Initiatives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-9448800"/>
            <a:ext cx="16573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09800"/>
            <a:ext cx="2743200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4821" name="Picture 7" descr="http://www.nmihumanities.org/update/image/eaglebook3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2362200"/>
            <a:ext cx="35718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76250" y="298450"/>
            <a:ext cx="8229600" cy="1460500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Cultural Approaches to Diabetes Prevention and Control 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40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seva.org/images/content/pagebuilder/114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38100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460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Cultural Approaches to Diabetes Prevention and Control </a:t>
            </a:r>
          </a:p>
        </p:txBody>
      </p:sp>
      <p:pic>
        <p:nvPicPr>
          <p:cNvPr id="21510" name="Picture 6" descr="http://www.ihs.gov/MedicalPrograms/Diabetes/images/mockups/witandwisd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159" y="2286000"/>
            <a:ext cx="2088614" cy="266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02812" y="6096000"/>
            <a:ext cx="2642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Diabetes Talking Circles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0545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18570" r="6595"/>
          <a:stretch/>
        </p:blipFill>
        <p:spPr bwMode="auto">
          <a:xfrm>
            <a:off x="1524000" y="0"/>
            <a:ext cx="6248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3583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Diabetes </a:t>
            </a:r>
            <a:r>
              <a:rPr lang="en-US" b="1" dirty="0" smtClean="0"/>
              <a:t>AMONG</a:t>
            </a:r>
            <a:r>
              <a:rPr lang="en-US" dirty="0" smtClean="0"/>
              <a:t> American Indians</a:t>
            </a:r>
            <a:endParaRPr lang="en-US" dirty="0"/>
          </a:p>
        </p:txBody>
      </p:sp>
      <p:pic>
        <p:nvPicPr>
          <p:cNvPr id="1026" name="Picture 2" descr="http://ca.pbsstatic.com/l/28/7328/97808165273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3124200" cy="3809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http://upload.wikimedia.org/wikipedia/commons/6/6f/Pim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220" y="1895475"/>
            <a:ext cx="2362200" cy="304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http://smu.edu/newsinfo/stories/images/carolyn-smith-morri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1190625" cy="1514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Image of an eagle feather lying on top of some DNA mapping transparencies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257800"/>
            <a:ext cx="952500" cy="1285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11" descr="The Pima Indians: Pathfinders for Healt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955" y="5672138"/>
            <a:ext cx="241935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7515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82000" cy="1371600"/>
          </a:xfrm>
        </p:spPr>
        <p:txBody>
          <a:bodyPr/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Changes in Indicators of Diabetes Control As a Result of the </a:t>
            </a:r>
            <a:r>
              <a:rPr lang="en-US" sz="2400" dirty="0" smtClean="0">
                <a:ea typeface="+mj-ea"/>
              </a:rPr>
              <a:t>Special Diabetes Program for Indians (SDPI) and the Government Performance and Results Act</a:t>
            </a:r>
            <a:endParaRPr lang="en-US" sz="24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229600" cy="3721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2209800"/>
                <a:gridCol w="2743200"/>
              </a:tblGrid>
              <a:tr h="82305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Control</a:t>
                      </a:r>
                      <a:r>
                        <a:rPr lang="en-US" sz="2400" baseline="0" dirty="0" smtClean="0"/>
                        <a:t> Indicator</a:t>
                      </a:r>
                      <a:endParaRPr lang="en-US" sz="2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Pre-SDPI (1995)</a:t>
                      </a:r>
                      <a:endParaRPr lang="en-US" sz="2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SDPI Era </a:t>
                      </a:r>
                    </a:p>
                    <a:p>
                      <a:pPr algn="ctr"/>
                      <a:r>
                        <a:rPr lang="en-US" sz="2400" dirty="0" smtClean="0"/>
                        <a:t>(2001)</a:t>
                      </a:r>
                      <a:endParaRPr lang="en-US" sz="2400" dirty="0"/>
                    </a:p>
                  </a:txBody>
                  <a:tcPr marT="45725" marB="45725"/>
                </a:tc>
              </a:tr>
              <a:tr h="60183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A1c</a:t>
                      </a:r>
                      <a:r>
                        <a:rPr lang="en-US" sz="2400" baseline="0" dirty="0" smtClean="0"/>
                        <a:t> Control</a:t>
                      </a:r>
                      <a:endParaRPr lang="en-US" sz="2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8.9%</a:t>
                      </a:r>
                      <a:endParaRPr lang="en-US" sz="2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7.9%</a:t>
                      </a:r>
                      <a:endParaRPr lang="en-US" sz="2400" dirty="0"/>
                    </a:p>
                  </a:txBody>
                  <a:tcPr marT="45725" marB="45725"/>
                </a:tc>
              </a:tr>
              <a:tr h="82305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Diastolic Blood Pressure</a:t>
                      </a:r>
                      <a:endParaRPr lang="en-US" sz="2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79 mm Hg</a:t>
                      </a:r>
                      <a:endParaRPr lang="en-US" sz="2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76 mm</a:t>
                      </a:r>
                      <a:r>
                        <a:rPr lang="en-US" sz="2400" baseline="0" dirty="0" smtClean="0"/>
                        <a:t> Hg</a:t>
                      </a:r>
                      <a:endParaRPr lang="en-US" sz="2400" dirty="0"/>
                    </a:p>
                  </a:txBody>
                  <a:tcPr marT="45725" marB="45725"/>
                </a:tc>
              </a:tr>
              <a:tr h="73657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 Cholesterol</a:t>
                      </a:r>
                      <a:endParaRPr lang="en-US" sz="2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208 mg/dl</a:t>
                      </a:r>
                      <a:endParaRPr lang="en-US" sz="2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193 mg/dl</a:t>
                      </a:r>
                      <a:endParaRPr lang="en-US" sz="2400" dirty="0"/>
                    </a:p>
                  </a:txBody>
                  <a:tcPr marT="45725" marB="45725"/>
                </a:tc>
              </a:tr>
              <a:tr h="73657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Triglycerides</a:t>
                      </a:r>
                      <a:endParaRPr lang="en-US" sz="2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257 mg/dl</a:t>
                      </a:r>
                      <a:endParaRPr lang="en-US" sz="24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235 mg/dl</a:t>
                      </a:r>
                      <a:endParaRPr lang="en-US" sz="2400" dirty="0"/>
                    </a:p>
                  </a:txBody>
                  <a:tcPr marT="45725" marB="45725"/>
                </a:tc>
              </a:tr>
            </a:tbl>
          </a:graphicData>
        </a:graphic>
      </p:graphicFrame>
      <p:sp>
        <p:nvSpPr>
          <p:cNvPr id="25629" name="TextBox 4"/>
          <p:cNvSpPr txBox="1">
            <a:spLocks noChangeArrowheads="1"/>
          </p:cNvSpPr>
          <p:nvPr/>
        </p:nvSpPr>
        <p:spPr bwMode="auto">
          <a:xfrm>
            <a:off x="4724400" y="6248400"/>
            <a:ext cx="3224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1800"/>
              <a:t>Source: Wilson et al, AJPH 2005</a:t>
            </a:r>
          </a:p>
        </p:txBody>
      </p:sp>
      <p:pic>
        <p:nvPicPr>
          <p:cNvPr id="25630" name="Picture 31" descr="http://ts2.mm.bing.net/images/thumbnail.aspx?q=1618187456301&amp;id=b90deef8e67568f91b130ab30a41b4ac&amp;url=http%3a%2f%2fsteps.cherokee.org%2fportals%2f53%2fdiabet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5700713"/>
            <a:ext cx="11620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5898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Summary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 rtlCol="0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Diabetes disparities clearly exist for American Indians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The causes of these disparities are multi-faceted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The solutions to achieving health equity in diabetes for American Indians are also multi-faceted, and require a concerted effort to address this tragedy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615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609600"/>
            <a:ext cx="9067800" cy="5257800"/>
          </a:xfrm>
        </p:spPr>
        <p:txBody>
          <a:bodyPr/>
          <a:lstStyle/>
          <a:p>
            <a:pPr algn="ctr">
              <a:defRPr/>
            </a:pPr>
            <a:r>
              <a:rPr lang="en-US" sz="4400" b="1" dirty="0" smtClean="0"/>
              <a:t>For More Information: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Ronny A. Bell, PhD, MS</a:t>
            </a:r>
            <a:br>
              <a:rPr lang="en-US" sz="3600" dirty="0" smtClean="0"/>
            </a:br>
            <a:r>
              <a:rPr lang="en-US" sz="3600" dirty="0" smtClean="0">
                <a:hlinkClick r:id="rId2"/>
              </a:rPr>
              <a:t>rbell@wakehealth.edu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336-716-9736</a:t>
            </a:r>
            <a:br>
              <a:rPr lang="en-US" sz="3600" dirty="0" smtClean="0"/>
            </a:br>
            <a:r>
              <a:rPr lang="en-US" sz="3600" dirty="0" smtClean="0">
                <a:hlinkClick r:id="rId3"/>
              </a:rPr>
              <a:t>www.wakehealth.edu/mache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296042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Health Disparities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"Health disparities are </a:t>
            </a:r>
            <a:r>
              <a:rPr lang="en-US" sz="2800" dirty="0">
                <a:solidFill>
                  <a:srgbClr val="FF0000"/>
                </a:solidFill>
              </a:rPr>
              <a:t>differences</a:t>
            </a:r>
            <a:r>
              <a:rPr lang="en-US" sz="2800" dirty="0"/>
              <a:t> in the incidence, prevalence, mortality, and burden of diseases and other adverse health conditions that exist among specific population groups in the United States." </a:t>
            </a:r>
            <a:br>
              <a:rPr lang="en-US" sz="2800" dirty="0"/>
            </a:b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dirty="0" smtClean="0"/>
              <a:t>Source: National </a:t>
            </a:r>
            <a:r>
              <a:rPr lang="en-US" dirty="0"/>
              <a:t>Institutes of Health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7410" name="Picture 2" descr="Cover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81400"/>
            <a:ext cx="2190750" cy="30505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0687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Diabetes Disparities – American Indians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American Indians are at least </a:t>
            </a:r>
            <a:r>
              <a:rPr lang="en-US" sz="2800" b="1" dirty="0" smtClean="0">
                <a:solidFill>
                  <a:srgbClr val="FF0000"/>
                </a:solidFill>
              </a:rPr>
              <a:t>2.2 times </a:t>
            </a:r>
            <a:r>
              <a:rPr lang="en-US" sz="2800" dirty="0" smtClean="0"/>
              <a:t>more likely to develop diabetes in their lifetime compared to non-Hispanic Whites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The diabetes death rate is </a:t>
            </a:r>
            <a:r>
              <a:rPr lang="en-US" sz="2800" b="1" dirty="0" smtClean="0">
                <a:solidFill>
                  <a:srgbClr val="FF0000"/>
                </a:solidFill>
              </a:rPr>
              <a:t>3 times</a:t>
            </a:r>
            <a:r>
              <a:rPr lang="en-US" sz="2800" dirty="0" smtClean="0"/>
              <a:t> higher for American Indians compared to the US general population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American Indians with diabetes are </a:t>
            </a:r>
            <a:r>
              <a:rPr lang="en-US" sz="2800" b="1" dirty="0" smtClean="0">
                <a:solidFill>
                  <a:srgbClr val="FF0000"/>
                </a:solidFill>
              </a:rPr>
              <a:t>3.5 times </a:t>
            </a:r>
            <a:r>
              <a:rPr lang="en-US" sz="2800" dirty="0" smtClean="0"/>
              <a:t>more likely to develop kidney failure compared to the general population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000" dirty="0" smtClean="0"/>
              <a:t>Source: Indian Health Service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19458" name="Picture 2" descr="Indian Health Service: The Federal Health Program for American Indians and Alaska Nativ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943600"/>
            <a:ext cx="4419600" cy="581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91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9372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7644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763000" cy="589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3967163" y="6408738"/>
            <a:ext cx="4810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1600"/>
              <a:t>Source:  Bachar et al, Preventing Chronic Disease, 2006</a:t>
            </a:r>
          </a:p>
        </p:txBody>
      </p:sp>
    </p:spTree>
    <p:extLst>
      <p:ext uri="{BB962C8B-B14F-4D97-AF65-F5344CB8AC3E}">
        <p14:creationId xmlns="" xmlns:p14="http://schemas.microsoft.com/office/powerpoint/2010/main" val="192165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431925"/>
          </a:xfrm>
        </p:spPr>
        <p:txBody>
          <a:bodyPr wrap="square" lIns="64763" tIns="32382" rIns="64763" bIns="32382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Prevalence of Diabetes in Youth Ages 10 - 19, by Race/Ethnicity and Clinical Diabetes Type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56187768"/>
              </p:ext>
            </p:extLst>
          </p:nvPr>
        </p:nvGraphicFramePr>
        <p:xfrm>
          <a:off x="431800" y="1803400"/>
          <a:ext cx="8051800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439" name="TextBox 9"/>
          <p:cNvSpPr txBox="1">
            <a:spLocks noChangeArrowheads="1"/>
          </p:cNvSpPr>
          <p:nvPr/>
        </p:nvSpPr>
        <p:spPr bwMode="auto">
          <a:xfrm>
            <a:off x="5257800" y="6324600"/>
            <a:ext cx="3724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1800"/>
              <a:t>SEARCH for Diabetes in Youth Study</a:t>
            </a:r>
          </a:p>
        </p:txBody>
      </p:sp>
    </p:spTree>
    <p:extLst>
      <p:ext uri="{BB962C8B-B14F-4D97-AF65-F5344CB8AC3E}">
        <p14:creationId xmlns="" xmlns:p14="http://schemas.microsoft.com/office/powerpoint/2010/main" val="122389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Diabetes Disparities Among American Indians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077200" cy="4648200"/>
          </a:xfrm>
        </p:spPr>
        <p:txBody>
          <a:bodyPr/>
          <a:lstStyle/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 smtClean="0"/>
              <a:t>The “Biomedical” Model</a:t>
            </a:r>
          </a:p>
          <a:p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“Poor” Diet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Physical Inactivity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“Genes”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Inadequate access to and utilization of health care resources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18434" name="Picture 2" descr="http://ts3.mm.bing.net/th?id=I4960348504327626&amp;pid=1.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5062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ts4.mm.bing.net/th?id=I4707679885591155&amp;pid=1.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09800"/>
            <a:ext cx="1866900" cy="24193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702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Health Equity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 smtClean="0"/>
              <a:t>“Health </a:t>
            </a:r>
            <a:r>
              <a:rPr lang="en-US" sz="3000" b="1" dirty="0"/>
              <a:t>equity</a:t>
            </a:r>
            <a:r>
              <a:rPr lang="en-US" sz="3000" dirty="0"/>
              <a:t> is </a:t>
            </a:r>
            <a:r>
              <a:rPr lang="en-US" sz="3000" dirty="0" smtClean="0"/>
              <a:t>the attainment </a:t>
            </a:r>
            <a:r>
              <a:rPr lang="en-US" sz="3000" dirty="0"/>
              <a:t>of the highest level of health for all </a:t>
            </a:r>
            <a:r>
              <a:rPr lang="en-US" sz="3000" dirty="0" smtClean="0"/>
              <a:t>people.</a:t>
            </a:r>
          </a:p>
          <a:p>
            <a:r>
              <a:rPr lang="en-US" sz="3000" dirty="0" smtClean="0"/>
              <a:t>Achieving </a:t>
            </a:r>
            <a:r>
              <a:rPr lang="en-US" sz="3000" dirty="0"/>
              <a:t>health equity requires </a:t>
            </a:r>
            <a:r>
              <a:rPr lang="en-US" sz="3000" dirty="0">
                <a:solidFill>
                  <a:srgbClr val="FF0000"/>
                </a:solidFill>
              </a:rPr>
              <a:t>valuing everyone equally with focused and ongoing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FF0000"/>
                </a:solidFill>
              </a:rPr>
              <a:t>societal efforts to address avoidable inequalities, historical and contemporary injustices, and the elimination of health and healthcare disparities</a:t>
            </a:r>
            <a:r>
              <a:rPr lang="en-US" sz="3000" dirty="0" smtClean="0"/>
              <a:t>.” </a:t>
            </a:r>
            <a:endParaRPr lang="en-US" sz="30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Source:  US Department of Health and Human Services, National Partnership for Action to End Health Disparities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6386" name="Picture 2" descr="National Partnership for Action to End Health Disparit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995" y="5715000"/>
            <a:ext cx="5743575" cy="742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832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441</TotalTime>
  <Words>490</Words>
  <Application>Microsoft Office PowerPoint</Application>
  <PresentationFormat>On-screen Show (4:3)</PresentationFormat>
  <Paragraphs>83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Clarity</vt:lpstr>
      <vt:lpstr>Diabetes among American Indians:   A Case Study in Moving from  Health Disparities to Health Equity</vt:lpstr>
      <vt:lpstr>Diabetes AMONG American Indians</vt:lpstr>
      <vt:lpstr>Health Disparities</vt:lpstr>
      <vt:lpstr>Diabetes Disparities – American Indians</vt:lpstr>
      <vt:lpstr>Slide 5</vt:lpstr>
      <vt:lpstr>Slide 6</vt:lpstr>
      <vt:lpstr>Prevalence of Diabetes in Youth Ages 10 - 19, by Race/Ethnicity and Clinical Diabetes Type</vt:lpstr>
      <vt:lpstr>Diabetes Disparities Among American Indians Why?</vt:lpstr>
      <vt:lpstr>Health Equity</vt:lpstr>
      <vt:lpstr>Diabetes Disparities Among American Indians – Why?</vt:lpstr>
      <vt:lpstr>Diabetes Disparities Among American Indians “Bad Sugar”</vt:lpstr>
      <vt:lpstr>Diabetes Prevention and Control In  American Indian Communities</vt:lpstr>
      <vt:lpstr>Slide 13</vt:lpstr>
      <vt:lpstr>Slide 14</vt:lpstr>
      <vt:lpstr>Diabetes Prevention in American Indian Communities</vt:lpstr>
      <vt:lpstr>Slide 16</vt:lpstr>
      <vt:lpstr>Slide 17</vt:lpstr>
      <vt:lpstr>Cultural Approaches to Diabetes Prevention and Control </vt:lpstr>
      <vt:lpstr>Slide 19</vt:lpstr>
      <vt:lpstr>Changes in Indicators of Diabetes Control As a Result of the Special Diabetes Program for Indians (SDPI) and the Government Performance and Results Act</vt:lpstr>
      <vt:lpstr>Summary</vt:lpstr>
      <vt:lpstr>For More Information:  Ronny A. Bell, PhD, MS rbell@wakehealth.edu 336-716-9736 www.wakehealth.edu/mache </vt:lpstr>
      <vt:lpstr>Slide 23</vt:lpstr>
    </vt:vector>
  </TitlesOfParts>
  <Company>WFUHS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among American Indians:   A Case Study in Moving from Health Disparities to Health Equity</dc:title>
  <dc:creator>Ronny A. Bell</dc:creator>
  <dc:description>Presented at the 18th National Health Equity Research Webcast, June 5, 2012; www.minority.unc.edu/institute/2012/</dc:description>
  <cp:lastModifiedBy>Victor J. Schoenbach, vjs@unc.edu</cp:lastModifiedBy>
  <cp:revision>16</cp:revision>
  <dcterms:created xsi:type="dcterms:W3CDTF">2012-06-02T20:47:34Z</dcterms:created>
  <dcterms:modified xsi:type="dcterms:W3CDTF">2012-06-04T16:17:27Z</dcterms:modified>
</cp:coreProperties>
</file>