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theme/theme8.xml" ContentType="application/vnd.openxmlformats-officedocument.theme+xml"/>
  <Override PartName="/ppt/slideLayouts/slideLayout18.xml" ContentType="application/vnd.openxmlformats-officedocument.presentationml.slideLayout+xml"/>
  <Override PartName="/ppt/theme/theme9.xml" ContentType="application/vnd.openxmlformats-officedocument.theme+xml"/>
  <Override PartName="/ppt/slideLayouts/slideLayout19.xml" ContentType="application/vnd.openxmlformats-officedocument.presentationml.slideLayout+xml"/>
  <Override PartName="/ppt/theme/theme10.xml" ContentType="application/vnd.openxmlformats-officedocument.theme+xml"/>
  <Override PartName="/ppt/slideLayouts/slideLayout20.xml" ContentType="application/vnd.openxmlformats-officedocument.presentationml.slideLayout+xml"/>
  <Override PartName="/ppt/theme/theme11.xml" ContentType="application/vnd.openxmlformats-officedocument.theme+xml"/>
  <Override PartName="/ppt/slideLayouts/slideLayout21.xml" ContentType="application/vnd.openxmlformats-officedocument.presentationml.slideLayout+xml"/>
  <Override PartName="/ppt/theme/theme12.xml" ContentType="application/vnd.openxmlformats-officedocument.theme+xml"/>
  <Override PartName="/ppt/slideLayouts/slideLayout22.xml" ContentType="application/vnd.openxmlformats-officedocument.presentationml.slideLayout+xml"/>
  <Override PartName="/ppt/theme/theme13.xml" ContentType="application/vnd.openxmlformats-officedocument.theme+xml"/>
  <Override PartName="/ppt/slideLayouts/slideLayout23.xml" ContentType="application/vnd.openxmlformats-officedocument.presentationml.slideLayout+xml"/>
  <Override PartName="/ppt/theme/theme14.xml" ContentType="application/vnd.openxmlformats-officedocument.theme+xml"/>
  <Override PartName="/ppt/slideLayouts/slideLayout24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0" r:id="rId5"/>
    <p:sldMasterId id="2147483672" r:id="rId6"/>
    <p:sldMasterId id="2147483674" r:id="rId7"/>
    <p:sldMasterId id="2147483676" r:id="rId8"/>
    <p:sldMasterId id="2147483678" r:id="rId9"/>
    <p:sldMasterId id="2147483680" r:id="rId10"/>
    <p:sldMasterId id="2147483682" r:id="rId11"/>
    <p:sldMasterId id="2147483684" r:id="rId12"/>
    <p:sldMasterId id="2147483686" r:id="rId13"/>
    <p:sldMasterId id="2147483688" r:id="rId14"/>
    <p:sldMasterId id="2147483690" r:id="rId15"/>
    <p:sldMasterId id="2147483692" r:id="rId16"/>
    <p:sldMasterId id="2147483694" r:id="rId17"/>
    <p:sldMasterId id="2147483696" r:id="rId18"/>
  </p:sldMasterIdLst>
  <p:notesMasterIdLst>
    <p:notesMasterId r:id="rId58"/>
  </p:notesMasterIdLst>
  <p:handoutMasterIdLst>
    <p:handoutMasterId r:id="rId59"/>
  </p:handoutMasterIdLst>
  <p:sldIdLst>
    <p:sldId id="256" r:id="rId19"/>
    <p:sldId id="283" r:id="rId20"/>
    <p:sldId id="260" r:id="rId21"/>
    <p:sldId id="274" r:id="rId22"/>
    <p:sldId id="314" r:id="rId23"/>
    <p:sldId id="266" r:id="rId24"/>
    <p:sldId id="313" r:id="rId25"/>
    <p:sldId id="288" r:id="rId26"/>
    <p:sldId id="308" r:id="rId27"/>
    <p:sldId id="309" r:id="rId28"/>
    <p:sldId id="307" r:id="rId29"/>
    <p:sldId id="310" r:id="rId30"/>
    <p:sldId id="296" r:id="rId31"/>
    <p:sldId id="295" r:id="rId32"/>
    <p:sldId id="297" r:id="rId33"/>
    <p:sldId id="291" r:id="rId34"/>
    <p:sldId id="298" r:id="rId35"/>
    <p:sldId id="299" r:id="rId36"/>
    <p:sldId id="294" r:id="rId37"/>
    <p:sldId id="268" r:id="rId38"/>
    <p:sldId id="302" r:id="rId39"/>
    <p:sldId id="312" r:id="rId40"/>
    <p:sldId id="278" r:id="rId41"/>
    <p:sldId id="265" r:id="rId42"/>
    <p:sldId id="258" r:id="rId43"/>
    <p:sldId id="328" r:id="rId44"/>
    <p:sldId id="316" r:id="rId45"/>
    <p:sldId id="315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325" r:id="rId55"/>
    <p:sldId id="326" r:id="rId56"/>
    <p:sldId id="327" r:id="rId5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3687"/>
    <a:srgbClr val="B5093A"/>
    <a:srgbClr val="522C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75133" autoAdjust="0"/>
  </p:normalViewPr>
  <p:slideViewPr>
    <p:cSldViewPr>
      <p:cViewPr varScale="1">
        <p:scale>
          <a:sx n="40" d="100"/>
          <a:sy n="40" d="100"/>
        </p:scale>
        <p:origin x="-1123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3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484848484852344E-2"/>
          <c:y val="0.17176470588235754"/>
          <c:w val="0.89939393939393952"/>
          <c:h val="0.684705882352942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English (n=749)</c:v>
                </c:pt>
              </c:strCache>
            </c:strRef>
          </c:tx>
          <c:spPr>
            <a:solidFill>
              <a:srgbClr val="463687"/>
            </a:solidFill>
          </c:spPr>
          <c:invertIfNegative val="0"/>
          <c:dLbls>
            <c:dLbl>
              <c:idx val="0"/>
              <c:layout>
                <c:manualLayout>
                  <c:x val="1.4687058194342273E-17"/>
                  <c:y val="0.2109375000000003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263020833333333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2578125000000007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.23437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0.2291666666666666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25227">
                <a:noFill/>
              </a:ln>
            </c:spPr>
            <c:txPr>
              <a:bodyPr/>
              <a:lstStyle/>
              <a:p>
                <a:pPr>
                  <a:defRPr sz="1199" b="0" i="0" u="none" strike="noStrike" baseline="0">
                    <a:solidFill>
                      <a:schemeClr val="bg1"/>
                    </a:solidFill>
                    <a:latin typeface="Verdana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All</c:v>
                </c:pt>
                <c:pt idx="1">
                  <c:v>Age 1</c:v>
                </c:pt>
                <c:pt idx="2">
                  <c:v>Age 2</c:v>
                </c:pt>
                <c:pt idx="3">
                  <c:v>Age 3</c:v>
                </c:pt>
                <c:pt idx="4">
                  <c:v>Age 4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94.760999999999996</c:v>
                </c:pt>
                <c:pt idx="1">
                  <c:v>98.488</c:v>
                </c:pt>
                <c:pt idx="2">
                  <c:v>96.846000000000004</c:v>
                </c:pt>
                <c:pt idx="3">
                  <c:v>95.203000000000003</c:v>
                </c:pt>
                <c:pt idx="4">
                  <c:v>93.561000000000007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Dual Language Learners (n=387)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3.2044860786527391E-3"/>
                  <c:y val="0.1614581282808398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2552083333333332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2239583333333338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.2083333333333337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0.1614583333333338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25227">
                <a:noFill/>
              </a:ln>
            </c:spPr>
            <c:txPr>
              <a:bodyPr/>
              <a:lstStyle/>
              <a:p>
                <a:pPr>
                  <a:defRPr sz="1199" b="0" i="0" u="none" strike="noStrike" baseline="0">
                    <a:solidFill>
                      <a:schemeClr val="bg1"/>
                    </a:solidFill>
                    <a:latin typeface="Verdana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All</c:v>
                </c:pt>
                <c:pt idx="1">
                  <c:v>Age 1</c:v>
                </c:pt>
                <c:pt idx="2">
                  <c:v>Age 2</c:v>
                </c:pt>
                <c:pt idx="3">
                  <c:v>Age 3</c:v>
                </c:pt>
                <c:pt idx="4">
                  <c:v>Age 4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88.546999999999997</c:v>
                </c:pt>
                <c:pt idx="1">
                  <c:v>98.126000000000005</c:v>
                </c:pt>
                <c:pt idx="2">
                  <c:v>94.695999999999998</c:v>
                </c:pt>
                <c:pt idx="3">
                  <c:v>91.266999999999996</c:v>
                </c:pt>
                <c:pt idx="4">
                  <c:v>87.837000000000003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479936"/>
        <c:axId val="35481472"/>
      </c:barChart>
      <c:catAx>
        <c:axId val="35479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9" b="1" i="0" u="none" strike="noStrike" baseline="0">
                <a:solidFill>
                  <a:schemeClr val="tx1"/>
                </a:solidFill>
                <a:latin typeface="Verdana" pitchFamily="34" charset="0"/>
                <a:ea typeface="Arial"/>
                <a:cs typeface="Arial"/>
              </a:defRPr>
            </a:pPr>
            <a:endParaRPr lang="en-US"/>
          </a:p>
        </c:txPr>
        <c:crossAx val="35481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481472"/>
        <c:scaling>
          <c:orientation val="minMax"/>
          <c:max val="105"/>
          <c:min val="75"/>
        </c:scaling>
        <c:delete val="0"/>
        <c:axPos val="l"/>
        <c:majorGridlines>
          <c:spPr>
            <a:ln w="315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9" b="1" i="0" u="none" strike="noStrike" baseline="0">
                <a:solidFill>
                  <a:schemeClr val="tx1"/>
                </a:solidFill>
                <a:latin typeface="Verdana" pitchFamily="34" charset="0"/>
                <a:ea typeface="Arial"/>
                <a:cs typeface="Arial"/>
              </a:defRPr>
            </a:pPr>
            <a:endParaRPr lang="en-US"/>
          </a:p>
        </c:txPr>
        <c:crossAx val="35479936"/>
        <c:crosses val="autoZero"/>
        <c:crossBetween val="between"/>
      </c:valAx>
      <c:spPr>
        <a:noFill/>
        <a:ln w="12614">
          <a:solidFill>
            <a:schemeClr val="tx1"/>
          </a:solidFill>
          <a:prstDash val="solid"/>
        </a:ln>
      </c:spPr>
    </c:plotArea>
    <c:legend>
      <c:legendPos val="t"/>
      <c:legendEntry>
        <c:idx val="0"/>
        <c:txPr>
          <a:bodyPr/>
          <a:lstStyle/>
          <a:p>
            <a:pPr>
              <a:defRPr sz="1399" b="0" i="0" u="none" strike="noStrike" baseline="0">
                <a:solidFill>
                  <a:schemeClr val="tx1"/>
                </a:solidFill>
                <a:latin typeface="Verdana" pitchFamily="34" charset="0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399" b="0" i="0" u="none" strike="noStrike" baseline="0">
                <a:solidFill>
                  <a:schemeClr val="tx1"/>
                </a:solidFill>
                <a:latin typeface="Verdana" pitchFamily="34" charset="0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14458222201993537"/>
          <c:y val="3.0496087071684847E-2"/>
          <c:w val="0.76919478706780153"/>
          <c:h val="0.10082438777721593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399" b="1" i="0" u="none" strike="noStrike" baseline="0">
              <a:solidFill>
                <a:schemeClr val="tx1"/>
              </a:solidFill>
              <a:latin typeface="Verdana" pitchFamily="34" charset="0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CCE43-5134-439D-9FA2-FF4C279CC748}" type="datetimeFigureOut">
              <a:rPr lang="en-US" smtClean="0"/>
              <a:t>5/31/2013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82483-69AA-4669-936C-DDDFF66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746F2-92C0-4D62-9650-4D4A54F84229}" type="datetimeFigureOut">
              <a:rPr lang="en-US" smtClean="0"/>
              <a:t>5/31/2013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9C3B3-1D50-4393-8935-E54ED3474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45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9C3B3-1D50-4393-8935-E54ED3474D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75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9C3B3-1D50-4393-8935-E54ED3474D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29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C7E7D-87D4-4C43-B554-8DC5C00B74A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26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9C3B3-1D50-4393-8935-E54ED3474D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15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87448-C30B-4590-84D3-46D236C164B3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9C3B3-1D50-4393-8935-E54ED3474D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4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defTabSz="910940">
              <a:defRPr/>
            </a:pPr>
            <a:endParaRPr lang="en-US" baseline="0" dirty="0" smtClean="0"/>
          </a:p>
          <a:p>
            <a:pPr defTabSz="910940">
              <a:defRPr/>
            </a:pPr>
            <a:endParaRPr lang="en-US" b="1" i="1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87448-C30B-4590-84D3-46D236C164B3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9C3B3-1D50-4393-8935-E54ED3474D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9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9C3B3-1D50-4393-8935-E54ED3474D6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61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219BE-B639-4304-9E3C-5D24B4863A5F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9C3B3-1D50-4393-8935-E54ED3474D6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17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9C3B3-1D50-4393-8935-E54ED3474D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60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9C3B3-1D50-4393-8935-E54ED3474D6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767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9C3B3-1D50-4393-8935-E54ED3474D6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767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9C3B3-1D50-4393-8935-E54ED3474D6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580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9C3B3-1D50-4393-8935-E54ED3474D6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065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9C3B3-1D50-4393-8935-E54ED3474D6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689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852488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06F9F-34B9-4667-88B8-F5D2EF310E1E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196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14B39-EA68-43E0-A737-063040DD8CD4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06F9F-34B9-4667-88B8-F5D2EF310E1E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0772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06F9F-34B9-4667-88B8-F5D2EF310E1E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409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06F9F-34B9-4667-88B8-F5D2EF310E1E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0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9C3B3-1D50-4393-8935-E54ED3474D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440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06F9F-34B9-4667-88B8-F5D2EF310E1E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218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06F9F-34B9-4667-88B8-F5D2EF310E1E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614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06F9F-34B9-4667-88B8-F5D2EF310E1E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006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06F9F-34B9-4667-88B8-F5D2EF310E1E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990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06F9F-34B9-4667-88B8-F5D2EF310E1E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241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06F9F-34B9-4667-88B8-F5D2EF310E1E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767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06F9F-34B9-4667-88B8-F5D2EF310E1E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42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06F9F-34B9-4667-88B8-F5D2EF310E1E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50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9C3B3-1D50-4393-8935-E54ED3474D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47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1E40A-1635-41C4-AF26-D7CCF34350F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9C3B3-1D50-4393-8935-E54ED3474D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93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9C3B3-1D50-4393-8935-E54ED3474D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37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DAB4-3A46-407C-929A-719F5F8DB37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84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endParaRPr lang="en-US" sz="1600" dirty="0" smtClean="0">
              <a:solidFill>
                <a:prstClr val="black"/>
              </a:solidFill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9C3B3-1D50-4393-8935-E54ED3474D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6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800" y="2130425"/>
            <a:ext cx="3962400" cy="221297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082_IMG_017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87831" cy="6858000"/>
          </a:xfrm>
          <a:prstGeom prst="rect">
            <a:avLst/>
          </a:prstGeom>
        </p:spPr>
      </p:pic>
      <p:pic>
        <p:nvPicPr>
          <p:cNvPr id="6" name="Picture 5" descr="Ounce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943600" y="397854"/>
            <a:ext cx="2895600" cy="592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F25F-B4E7-4CF3-8B57-6FC20E407158}" type="datetimeFigureOut">
              <a:rPr lang="en-US" smtClean="0"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872F-C656-4AD9-951A-90E064C63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9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58674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463687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5029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Ounc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31473" y="397864"/>
            <a:ext cx="2331527" cy="477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7818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B5093A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5029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Educare Logo 8-11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9" t="31588" r="29484" b="42269"/>
          <a:stretch/>
        </p:blipFill>
        <p:spPr>
          <a:xfrm>
            <a:off x="7112204" y="169256"/>
            <a:ext cx="1830414" cy="973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7818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B5093A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5029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Educare Logo 8-11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9" t="31588" r="29484" b="42269"/>
          <a:stretch/>
        </p:blipFill>
        <p:spPr>
          <a:xfrm>
            <a:off x="7112204" y="169256"/>
            <a:ext cx="1830414" cy="973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7818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B5093A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5029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Educare Logo 8-11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9" t="31588" r="29484" b="42269"/>
          <a:stretch/>
        </p:blipFill>
        <p:spPr>
          <a:xfrm>
            <a:off x="7112204" y="169256"/>
            <a:ext cx="1830414" cy="973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7818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B5093A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5029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Educare Logo 8-11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9" t="31588" r="29484" b="42269"/>
          <a:stretch/>
        </p:blipFill>
        <p:spPr>
          <a:xfrm>
            <a:off x="7112204" y="169256"/>
            <a:ext cx="1830414" cy="973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7818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B5093A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5029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Educare Logo 8-11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9" t="31588" r="29484" b="42269"/>
          <a:stretch/>
        </p:blipFill>
        <p:spPr>
          <a:xfrm>
            <a:off x="7112204" y="169256"/>
            <a:ext cx="1830414" cy="973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7818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B5093A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5029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Educare Logo 8-11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9" t="31588" r="29484" b="42269"/>
          <a:stretch/>
        </p:blipFill>
        <p:spPr>
          <a:xfrm>
            <a:off x="7112204" y="169256"/>
            <a:ext cx="1830414" cy="973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7818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B5093A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5029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Educare Logo 8-11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9" t="31588" r="29484" b="42269"/>
          <a:stretch/>
        </p:blipFill>
        <p:spPr>
          <a:xfrm>
            <a:off x="7112204" y="169256"/>
            <a:ext cx="1830414" cy="973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7818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B5093A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5029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Educare Logo 8-11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9" t="31588" r="29484" b="42269"/>
          <a:stretch/>
        </p:blipFill>
        <p:spPr>
          <a:xfrm>
            <a:off x="7112204" y="169256"/>
            <a:ext cx="1830414" cy="973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800" y="2130425"/>
            <a:ext cx="3962400" cy="221297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030910214601_4574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87831" cy="6858000"/>
          </a:xfrm>
          <a:prstGeom prst="rect">
            <a:avLst/>
          </a:prstGeom>
        </p:spPr>
      </p:pic>
      <p:pic>
        <p:nvPicPr>
          <p:cNvPr id="6" name="Picture 5" descr="Ounce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943600" y="397854"/>
            <a:ext cx="2895600" cy="5927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7818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B5093A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5029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Educare Logo 8-11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9" t="31588" r="29484" b="42269"/>
          <a:stretch/>
        </p:blipFill>
        <p:spPr>
          <a:xfrm>
            <a:off x="7112204" y="169256"/>
            <a:ext cx="1830414" cy="973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7818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B5093A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5029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Educare Logo 8-11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9" t="31588" r="29484" b="42269"/>
          <a:stretch/>
        </p:blipFill>
        <p:spPr>
          <a:xfrm>
            <a:off x="7112204" y="169256"/>
            <a:ext cx="1830414" cy="973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7818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B5093A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5029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Educare Logo 8-11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9" t="31588" r="29484" b="42269"/>
          <a:stretch/>
        </p:blipFill>
        <p:spPr>
          <a:xfrm>
            <a:off x="7112204" y="169256"/>
            <a:ext cx="1830414" cy="973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7818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B5093A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5029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Educare Logo 8-11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9" t="31588" r="29484" b="42269"/>
          <a:stretch/>
        </p:blipFill>
        <p:spPr>
          <a:xfrm>
            <a:off x="7112204" y="169256"/>
            <a:ext cx="1830414" cy="973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7818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B5093A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5029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Educare Logo 8-11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9" t="31588" r="29484" b="42269"/>
          <a:stretch/>
        </p:blipFill>
        <p:spPr>
          <a:xfrm>
            <a:off x="7112204" y="169256"/>
            <a:ext cx="1830414" cy="973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800" y="2130425"/>
            <a:ext cx="3962400" cy="221297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IMG_913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87831" cy="6858000"/>
          </a:xfrm>
          <a:prstGeom prst="rect">
            <a:avLst/>
          </a:prstGeom>
        </p:spPr>
      </p:pic>
      <p:pic>
        <p:nvPicPr>
          <p:cNvPr id="6" name="Picture 5" descr="Ounce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943600" y="397854"/>
            <a:ext cx="2895600" cy="5927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maha-159_1_IMG_025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7715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876800" y="2130425"/>
            <a:ext cx="3962400" cy="221297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Ounce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943600" y="397854"/>
            <a:ext cx="2895600" cy="5927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3124200" cy="6858000"/>
          </a:xfrm>
          <a:prstGeom prst="rect">
            <a:avLst/>
          </a:prstGeom>
          <a:gradFill flip="none" rotWithShape="1">
            <a:gsLst>
              <a:gs pos="10000">
                <a:srgbClr val="463687"/>
              </a:gs>
              <a:gs pos="75000">
                <a:schemeClr val="bg1"/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2130425"/>
            <a:ext cx="4876800" cy="221297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mom playing with bab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09600"/>
            <a:ext cx="2407539" cy="1577975"/>
          </a:xfrm>
          <a:prstGeom prst="rect">
            <a:avLst/>
          </a:prstGeom>
        </p:spPr>
      </p:pic>
      <p:pic>
        <p:nvPicPr>
          <p:cNvPr id="8" name="Picture 7" descr="-344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88061" y="4746625"/>
            <a:ext cx="2407539" cy="1577975"/>
          </a:xfrm>
          <a:prstGeom prst="rect">
            <a:avLst/>
          </a:prstGeom>
        </p:spPr>
      </p:pic>
      <p:pic>
        <p:nvPicPr>
          <p:cNvPr id="9" name="Picture 8" descr="388_IMG_786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7200" y="2689225"/>
            <a:ext cx="2407539" cy="1577975"/>
          </a:xfrm>
          <a:prstGeom prst="rect">
            <a:avLst/>
          </a:prstGeom>
        </p:spPr>
      </p:pic>
      <p:pic>
        <p:nvPicPr>
          <p:cNvPr id="11" name="Picture 10" descr="Ounce_RGB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943600" y="397854"/>
            <a:ext cx="2895600" cy="5927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58674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463687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5029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Ounc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31473" y="397864"/>
            <a:ext cx="2331527" cy="477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unc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3800" y="6440425"/>
            <a:ext cx="1295400" cy="26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257800"/>
            <a:ext cx="9144000" cy="1600200"/>
          </a:xfrm>
          <a:prstGeom prst="rect">
            <a:avLst/>
          </a:prstGeom>
          <a:gradFill flip="none" rotWithShape="1">
            <a:gsLst>
              <a:gs pos="24000">
                <a:srgbClr val="463687">
                  <a:alpha val="79000"/>
                </a:srgbClr>
              </a:gs>
              <a:gs pos="75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Ounce_4C--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18001" y="6435143"/>
            <a:ext cx="1321199" cy="27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00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806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9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0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1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2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3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5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6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7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fld id="{CF8E3462-D14B-4809-AF0F-95CE480A5CCB}" type="datetimeFigureOut">
              <a:rPr lang="en-US" smtClean="0"/>
              <a:pPr/>
              <a:t>5/31/2013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fld id="{EA7FC2BA-D045-45E7-B2EC-0B30E08684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1" r:id="rId5"/>
    <p:sldLayoutId id="2147483650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463687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E3462-D14B-4809-AF0F-95CE480A5C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FC2BA-D045-45E7-B2EC-0B30E08684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E3462-D14B-4809-AF0F-95CE480A5C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FC2BA-D045-45E7-B2EC-0B30E08684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E3462-D14B-4809-AF0F-95CE480A5C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FC2BA-D045-45E7-B2EC-0B30E08684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E3462-D14B-4809-AF0F-95CE480A5C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FC2BA-D045-45E7-B2EC-0B30E08684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E3462-D14B-4809-AF0F-95CE480A5C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FC2BA-D045-45E7-B2EC-0B30E08684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E3462-D14B-4809-AF0F-95CE480A5C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FC2BA-D045-45E7-B2EC-0B30E08684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fld id="{CF8E3462-D14B-4809-AF0F-95CE480A5C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fld id="{EA7FC2BA-D045-45E7-B2EC-0B30E08684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463687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E3462-D14B-4809-AF0F-95CE480A5C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FC2BA-D045-45E7-B2EC-0B30E08684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E3462-D14B-4809-AF0F-95CE480A5C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FC2BA-D045-45E7-B2EC-0B30E08684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E3462-D14B-4809-AF0F-95CE480A5C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FC2BA-D045-45E7-B2EC-0B30E08684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E3462-D14B-4809-AF0F-95CE480A5C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FC2BA-D045-45E7-B2EC-0B30E08684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E3462-D14B-4809-AF0F-95CE480A5C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FC2BA-D045-45E7-B2EC-0B30E08684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E3462-D14B-4809-AF0F-95CE480A5C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FC2BA-D045-45E7-B2EC-0B30E08684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E3462-D14B-4809-AF0F-95CE480A5C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FC2BA-D045-45E7-B2EC-0B30E08684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4900" y="1676400"/>
            <a:ext cx="3962400" cy="28225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/>
              <a:t>The Promise of Early Childhood Education: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400" dirty="0"/>
              <a:t>Preventing Health and Learning Disparities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4572000"/>
            <a:ext cx="449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Portia Kennel</a:t>
            </a:r>
          </a:p>
          <a:p>
            <a:pPr algn="ctr">
              <a:lnSpc>
                <a:spcPct val="120000"/>
              </a:lnSpc>
            </a:pPr>
            <a:r>
              <a:rPr lang="en-US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Senior Vice President, Ounce of Prevention Fund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Verdana"/>
              <a:cs typeface="Verdana"/>
            </a:endParaRPr>
          </a:p>
          <a:p>
            <a:pPr algn="ctr">
              <a:lnSpc>
                <a:spcPct val="120000"/>
              </a:lnSpc>
            </a:pPr>
            <a:r>
              <a:rPr lang="en-US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June 4, 2013</a:t>
            </a:r>
          </a:p>
          <a:p>
            <a:pPr algn="ctr">
              <a:lnSpc>
                <a:spcPct val="120000"/>
              </a:lnSpc>
            </a:pP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/>
              <a:cs typeface="Verdana"/>
            </a:endParaRPr>
          </a:p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Verdana"/>
              </a:rPr>
              <a:t>19</a:t>
            </a:r>
            <a:r>
              <a:rPr lang="en-US" sz="1400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Verdana"/>
              </a:rPr>
              <a:t>th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Verdana"/>
              </a:rPr>
              <a:t> National Health Equity Research Webcast</a:t>
            </a:r>
          </a:p>
          <a:p>
            <a:pPr algn="ctr">
              <a:lnSpc>
                <a:spcPct val="120000"/>
              </a:lnSpc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University of North Carolina at Chapel Hill</a:t>
            </a:r>
          </a:p>
          <a:p>
            <a:pPr algn="ctr">
              <a:lnSpc>
                <a:spcPct val="120000"/>
              </a:lnSpc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www.minority.unc.edu/institute/2013/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943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13 Core Features of the Educare Model </a:t>
            </a:r>
          </a:p>
        </p:txBody>
      </p:sp>
      <p:sp>
        <p:nvSpPr>
          <p:cNvPr id="5" name="Rectangle 3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Verdana" pitchFamily="34" charset="0"/>
                <a:ea typeface="ＭＳ Ｐゴシック" pitchFamily="-109" charset="-128"/>
              </a:rPr>
              <a:t>Provide full-day, full-year services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Verdana" pitchFamily="34" charset="0"/>
                <a:ea typeface="ＭＳ Ｐゴシック" pitchFamily="-109" charset="-128"/>
              </a:rPr>
              <a:t>Use data collection and analysis to drive quality and ensure student success</a:t>
            </a:r>
            <a:endParaRPr lang="en-US" sz="2200" dirty="0">
              <a:solidFill>
                <a:prstClr val="black"/>
              </a:solidFill>
              <a:latin typeface="Verdana" pitchFamily="34" charset="0"/>
              <a:ea typeface="ＭＳ Ｐゴシック" pitchFamily="-109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Verdana" pitchFamily="34" charset="0"/>
                <a:ea typeface="ＭＳ Ｐゴシック" pitchFamily="-109" charset="-128"/>
              </a:rPr>
              <a:t>Maintain Small Class Size &amp; High Staff/Child Ratios</a:t>
            </a:r>
          </a:p>
          <a:p>
            <a:pPr marL="1257300" lvl="2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200" dirty="0">
                <a:solidFill>
                  <a:prstClr val="black"/>
                </a:solidFill>
                <a:latin typeface="Verdana" pitchFamily="34" charset="0"/>
                <a:ea typeface="ＭＳ Ｐゴシック" pitchFamily="-109" charset="-128"/>
              </a:rPr>
              <a:t>3:8 for 0-3</a:t>
            </a:r>
          </a:p>
          <a:p>
            <a:pPr marL="1257300" lvl="2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200" dirty="0">
                <a:solidFill>
                  <a:prstClr val="black"/>
                </a:solidFill>
                <a:latin typeface="Verdana" pitchFamily="34" charset="0"/>
                <a:ea typeface="ＭＳ Ｐゴシック" pitchFamily="-109" charset="-128"/>
              </a:rPr>
              <a:t>3:17 for 3-5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Verdana" pitchFamily="34" charset="0"/>
                <a:ea typeface="ＭＳ Ｐゴシック" pitchFamily="-109" charset="-128"/>
              </a:rPr>
              <a:t>Maintain High Staff Qualifications &amp; Intensive Staff </a:t>
            </a:r>
            <a:r>
              <a:rPr lang="en-US" sz="2200" dirty="0" smtClean="0">
                <a:solidFill>
                  <a:prstClr val="black"/>
                </a:solidFill>
                <a:latin typeface="Verdana" pitchFamily="34" charset="0"/>
                <a:ea typeface="ＭＳ Ｐゴシック" pitchFamily="-109" charset="-128"/>
              </a:rPr>
              <a:t>Development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Verdana" pitchFamily="34" charset="0"/>
              </a:rPr>
              <a:t>Provide Continuity of Care  to help children develop secure relationships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Verdana" pitchFamily="34" charset="0"/>
              </a:rPr>
              <a:t>On-site Family Support &amp; Strong Parent Engagement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Verdana" pitchFamily="34" charset="0"/>
              </a:rPr>
              <a:t>Implement Reflective Practice &amp; Supervision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Verdana" pitchFamily="34" charset="0"/>
              </a:rPr>
              <a:t>Interdisciplinary Work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Verdana" pitchFamily="34" charset="0"/>
              </a:rPr>
              <a:t>Language &amp; Literacy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Verdana" pitchFamily="34" charset="0"/>
              </a:rPr>
              <a:t>Social and Emotional Development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Verdana" pitchFamily="34" charset="0"/>
              </a:rPr>
              <a:t>Numeracy &amp; Problem-Solving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Integrating the Arts</a:t>
            </a:r>
            <a:endParaRPr lang="en-US" sz="2200" dirty="0" smtClean="0">
              <a:solidFill>
                <a:prstClr val="black"/>
              </a:solidFill>
              <a:latin typeface="Verdana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Verdana" pitchFamily="34" charset="0"/>
              </a:rPr>
              <a:t>Start Early: Emphasize Prenatal Services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900" dirty="0" smtClean="0">
              <a:solidFill>
                <a:prstClr val="black"/>
              </a:solidFill>
              <a:latin typeface="Verdana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900" dirty="0" smtClean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endParaRPr lang="en-US" sz="19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85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054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Framework for the Core Features</a:t>
            </a:r>
            <a:endParaRPr lang="en-US" sz="32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743075"/>
            <a:ext cx="4876800" cy="4733925"/>
          </a:xfrm>
        </p:spPr>
        <p:txBody>
          <a:bodyPr>
            <a:normAutofit lnSpcReduction="10000"/>
          </a:bodyPr>
          <a:lstStyle/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2600" dirty="0" smtClean="0"/>
              <a:t>Data Utilization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2600" dirty="0" smtClean="0"/>
              <a:t>Embedded Professional Development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2600" dirty="0" smtClean="0"/>
              <a:t>High Quality Teaching Practices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2600" dirty="0" smtClean="0"/>
              <a:t>Intensive Family Engagement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2600" dirty="0" smtClean="0"/>
              <a:t>Dosage: Duration and Intensity</a:t>
            </a:r>
            <a:endParaRPr lang="en-US" sz="2600" dirty="0"/>
          </a:p>
        </p:txBody>
      </p:sp>
      <p:pic>
        <p:nvPicPr>
          <p:cNvPr id="6" name="Picture 6" descr="https://insideounce.sharepoint.com/Divisions/ELN/ELNTeamSite/Photos/Photos/Educare%20Schools/Tulsa%20at%20Kendall-Whittier/Children%20-%20Chris%20Guillen/030_IMG_7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1676400"/>
            <a:ext cx="310515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8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5638800" cy="609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Educare Theory of Change </a:t>
            </a:r>
            <a:endParaRPr lang="en-US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8918575" cy="454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56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8674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Educare Child Racial/Ethnic Demographics (2011–12)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23" y="1676400"/>
            <a:ext cx="7620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54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8674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Educare Child Demographic Characteristics (</a:t>
            </a:r>
            <a:r>
              <a:rPr lang="en-US" sz="2800" b="1" dirty="0"/>
              <a:t>2011–12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33600"/>
            <a:ext cx="6629400" cy="358140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en-US" sz="2400" dirty="0" smtClean="0"/>
              <a:t>47% girls, 53% boys </a:t>
            </a:r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en-US" sz="2400" dirty="0" smtClean="0"/>
              <a:t>97% of children were born in US</a:t>
            </a:r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en-US" sz="2400" dirty="0" smtClean="0"/>
              <a:t>11% have a special need as identified by an IEP/IFSP</a:t>
            </a:r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en-US" sz="2400" dirty="0" smtClean="0"/>
              <a:t>78% reported to have very good or excellent health</a:t>
            </a:r>
          </a:p>
        </p:txBody>
      </p:sp>
    </p:spTree>
    <p:extLst>
      <p:ext uri="{BB962C8B-B14F-4D97-AF65-F5344CB8AC3E}">
        <p14:creationId xmlns:p14="http://schemas.microsoft.com/office/powerpoint/2010/main" val="283934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8674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Educare Child Home Language (2011–12)</a:t>
            </a:r>
            <a:endParaRPr lang="en-US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531098" cy="451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02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0960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Educare Parent Demographic Characteristics (</a:t>
            </a:r>
            <a:r>
              <a:rPr lang="en-US" sz="2800" b="1" dirty="0"/>
              <a:t>2011–12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76400"/>
            <a:ext cx="6553200" cy="495300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2400" dirty="0"/>
              <a:t>S</a:t>
            </a:r>
            <a:r>
              <a:rPr lang="en-US" sz="2400" dirty="0" smtClean="0"/>
              <a:t>imilar to Head Start nationally (using FACES data for comparison)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2400" dirty="0" smtClean="0"/>
              <a:t>Primary caregiver: 92% Mom; 3% Dad; 3% Grandma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2400" dirty="0"/>
              <a:t>20% of moms were teens when child was </a:t>
            </a:r>
            <a:r>
              <a:rPr lang="en-US" sz="2400" dirty="0" smtClean="0"/>
              <a:t>born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2400" dirty="0" smtClean="0"/>
              <a:t>48% are a single parent 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2400" dirty="0" smtClean="0"/>
              <a:t>66% were born in the U.S. </a:t>
            </a:r>
          </a:p>
        </p:txBody>
      </p:sp>
    </p:spTree>
    <p:extLst>
      <p:ext uri="{BB962C8B-B14F-4D97-AF65-F5344CB8AC3E}">
        <p14:creationId xmlns:p14="http://schemas.microsoft.com/office/powerpoint/2010/main" val="184077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8674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Educare Parent Employment Status (</a:t>
            </a:r>
            <a:r>
              <a:rPr lang="en-US" sz="2800" b="1" dirty="0"/>
              <a:t>2011–12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2" y="1592580"/>
            <a:ext cx="8013698" cy="480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0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8674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Educare Parent Educational Attainment (</a:t>
            </a:r>
            <a:r>
              <a:rPr lang="en-US" sz="2800" b="1" dirty="0"/>
              <a:t>2011–12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2" y="1600200"/>
            <a:ext cx="787399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99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58674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Serious Life Events &amp; Risk Factors (</a:t>
            </a:r>
            <a:r>
              <a:rPr lang="en-US" sz="2800" b="1" dirty="0"/>
              <a:t>2011–12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95401"/>
            <a:ext cx="6553200" cy="5410200"/>
          </a:xfrm>
        </p:spPr>
        <p:txBody>
          <a:bodyPr>
            <a:noAutofit/>
          </a:bodyPr>
          <a:lstStyle/>
          <a:p>
            <a:pPr>
              <a:lnSpc>
                <a:spcPct val="134000"/>
              </a:lnSpc>
              <a:spcAft>
                <a:spcPts val="600"/>
              </a:spcAft>
            </a:pPr>
            <a:r>
              <a:rPr lang="en-US" sz="1600" dirty="0"/>
              <a:t>Substantial change in income – </a:t>
            </a:r>
            <a:r>
              <a:rPr lang="en-US" sz="1600" dirty="0" smtClean="0"/>
              <a:t>38.6%</a:t>
            </a:r>
          </a:p>
          <a:p>
            <a:pPr>
              <a:lnSpc>
                <a:spcPct val="134000"/>
              </a:lnSpc>
              <a:spcAft>
                <a:spcPts val="600"/>
              </a:spcAft>
            </a:pPr>
            <a:r>
              <a:rPr lang="en-US" sz="1600" dirty="0" smtClean="0"/>
              <a:t>Major change in living conditions – 31.9%</a:t>
            </a:r>
          </a:p>
          <a:p>
            <a:pPr>
              <a:lnSpc>
                <a:spcPct val="134000"/>
              </a:lnSpc>
              <a:spcAft>
                <a:spcPts val="600"/>
              </a:spcAft>
            </a:pPr>
            <a:r>
              <a:rPr lang="en-US" sz="1600" dirty="0" smtClean="0"/>
              <a:t>Change in primary caregiver’s work – 29.1%</a:t>
            </a:r>
          </a:p>
          <a:p>
            <a:pPr>
              <a:lnSpc>
                <a:spcPct val="134000"/>
              </a:lnSpc>
              <a:spcAft>
                <a:spcPts val="600"/>
              </a:spcAft>
            </a:pPr>
            <a:r>
              <a:rPr lang="en-US" sz="1600" dirty="0" smtClean="0"/>
              <a:t>Separate from partner – 22.5%</a:t>
            </a:r>
          </a:p>
          <a:p>
            <a:pPr>
              <a:lnSpc>
                <a:spcPct val="134000"/>
              </a:lnSpc>
              <a:spcAft>
                <a:spcPts val="600"/>
              </a:spcAft>
            </a:pPr>
            <a:r>
              <a:rPr lang="en-US" sz="1600" dirty="0"/>
              <a:t>Family member incarcerated – 15.3</a:t>
            </a:r>
            <a:r>
              <a:rPr lang="en-US" sz="1600" dirty="0" smtClean="0"/>
              <a:t>%</a:t>
            </a:r>
          </a:p>
          <a:p>
            <a:pPr>
              <a:lnSpc>
                <a:spcPct val="134000"/>
              </a:lnSpc>
              <a:spcAft>
                <a:spcPts val="600"/>
              </a:spcAft>
            </a:pPr>
            <a:r>
              <a:rPr lang="en-US" sz="1600" dirty="0"/>
              <a:t>Death of someone important in child’s life – 13.5%</a:t>
            </a:r>
          </a:p>
          <a:p>
            <a:pPr>
              <a:lnSpc>
                <a:spcPct val="134000"/>
              </a:lnSpc>
              <a:spcAft>
                <a:spcPts val="600"/>
              </a:spcAft>
            </a:pPr>
            <a:r>
              <a:rPr lang="en-US" sz="1600" dirty="0" smtClean="0"/>
              <a:t>Family member had serious illness – 12.5%</a:t>
            </a:r>
          </a:p>
          <a:p>
            <a:pPr>
              <a:lnSpc>
                <a:spcPct val="134000"/>
              </a:lnSpc>
              <a:spcAft>
                <a:spcPts val="600"/>
              </a:spcAft>
            </a:pPr>
            <a:r>
              <a:rPr lang="en-US" sz="1600" dirty="0" smtClean="0"/>
              <a:t>Family member victim of violent crime – 6.3%</a:t>
            </a:r>
          </a:p>
          <a:p>
            <a:pPr>
              <a:lnSpc>
                <a:spcPct val="134000"/>
              </a:lnSpc>
              <a:spcAft>
                <a:spcPts val="600"/>
              </a:spcAft>
            </a:pPr>
            <a:r>
              <a:rPr lang="en-US" sz="1600" dirty="0"/>
              <a:t>Child </a:t>
            </a:r>
            <a:r>
              <a:rPr lang="en-US" sz="1600" dirty="0" smtClean="0"/>
              <a:t>was </a:t>
            </a:r>
            <a:r>
              <a:rPr lang="en-US" sz="1600" dirty="0"/>
              <a:t>witness to domestic violence – 5.1%</a:t>
            </a:r>
          </a:p>
          <a:p>
            <a:pPr>
              <a:lnSpc>
                <a:spcPct val="134000"/>
              </a:lnSpc>
              <a:spcAft>
                <a:spcPts val="600"/>
              </a:spcAft>
            </a:pPr>
            <a:r>
              <a:rPr lang="en-US" sz="1600" dirty="0" smtClean="0"/>
              <a:t>Lived with someone with alcohol/drug problem – 4.9%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1600" dirty="0" smtClean="0"/>
              <a:t>Parent screen </a:t>
            </a:r>
            <a:r>
              <a:rPr lang="en-US" sz="1600" dirty="0"/>
              <a:t>positive for </a:t>
            </a:r>
            <a:r>
              <a:rPr lang="en-US" sz="1600" dirty="0" smtClean="0"/>
              <a:t>depression – 18%</a:t>
            </a:r>
            <a:endParaRPr lang="en-US" sz="1600" dirty="0"/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en-US" sz="1600" dirty="0"/>
              <a:t>S</a:t>
            </a:r>
            <a:r>
              <a:rPr lang="en-US" sz="1600" dirty="0" smtClean="0"/>
              <a:t>ometimes </a:t>
            </a:r>
            <a:r>
              <a:rPr lang="en-US" sz="1600" dirty="0"/>
              <a:t>or often worry about food running </a:t>
            </a:r>
            <a:r>
              <a:rPr lang="en-US" sz="1600" dirty="0" smtClean="0"/>
              <a:t>out – 39%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7138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262831" y="152400"/>
            <a:ext cx="8610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463687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en-US" sz="3000" b="1" dirty="0" smtClean="0"/>
              <a:t>The State of Minority Children’s Health</a:t>
            </a: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609600" y="1341437"/>
            <a:ext cx="80772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499949"/>
            <a:ext cx="7924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Low-income children have higher rates of mortality and disability and are more likely to be in fair or poor health</a:t>
            </a:r>
            <a:r>
              <a:rPr lang="en-US" sz="2400" dirty="0" smtClean="0"/>
              <a:t>.</a:t>
            </a:r>
          </a:p>
          <a:p>
            <a:pPr lvl="0"/>
            <a:endParaRPr lang="en-US" sz="2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Black and Latino children are more likely to be in poor health than White children</a:t>
            </a:r>
            <a:r>
              <a:rPr lang="en-US" sz="2400" dirty="0" smtClean="0"/>
              <a:t>.</a:t>
            </a:r>
          </a:p>
          <a:p>
            <a:pPr lvl="0"/>
            <a:endParaRPr lang="en-US" sz="2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Children who are poor, of color or uninsured are more likely to lack access to appropriate health care.</a:t>
            </a:r>
          </a:p>
          <a:p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6200001"/>
            <a:ext cx="6899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National Institute for Health Care Management, 2007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58674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How Educare Schools Promote Health &amp; Learning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5486400" cy="5181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2400" dirty="0" smtClean="0"/>
              <a:t>Head Start Standards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sz="2000" dirty="0"/>
              <a:t>Partnerships with community health providers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sz="2000" dirty="0" smtClean="0"/>
              <a:t>Medical home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sz="2000" dirty="0" smtClean="0"/>
              <a:t>Developmental screenings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sz="2000" dirty="0" smtClean="0"/>
              <a:t>Immunizations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sz="2000" dirty="0" smtClean="0"/>
              <a:t>Well-Child check ups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sz="2000" dirty="0" smtClean="0"/>
              <a:t>Connections to WIC/SNAP supports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sz="2000" dirty="0" smtClean="0"/>
              <a:t>Access to and provide child &amp; family mental health services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sz="2000" dirty="0" smtClean="0"/>
              <a:t>Screening, access and referral for disability services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2400" dirty="0" smtClean="0"/>
              <a:t>Health clinics at Educare Schools in Arizona,  Kansas City and Milwaukee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2400" dirty="0"/>
              <a:t>Parent classes on nutrition, healthy cooking and </a:t>
            </a:r>
            <a:r>
              <a:rPr lang="en-US" sz="2400" dirty="0" smtClean="0"/>
              <a:t>exercise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2400" dirty="0" smtClean="0"/>
              <a:t>Parent-child activities focused on health &amp; nutrition</a:t>
            </a:r>
          </a:p>
        </p:txBody>
      </p:sp>
      <p:pic>
        <p:nvPicPr>
          <p:cNvPr id="5" name="Picture 4" descr="387_IMG_78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981200"/>
            <a:ext cx="2844800" cy="4267200"/>
          </a:xfrm>
          <a:prstGeom prst="rect">
            <a:avLst/>
          </a:prstGeom>
          <a:effectLst>
            <a:outerShdw blurRad="444500" dist="101600" dir="2700000" algn="ctr" rotWithShape="0">
              <a:srgbClr val="000000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4724400" cy="2362200"/>
          </a:xfrm>
        </p:spPr>
        <p:txBody>
          <a:bodyPr/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2400" dirty="0" smtClean="0"/>
              <a:t>School Readiness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2400" dirty="0" smtClean="0"/>
              <a:t>Language/Vocabulary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2400" dirty="0" smtClean="0"/>
              <a:t>Social and Emotional Skills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2400" dirty="0" smtClean="0"/>
              <a:t>Classroom Quality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871913" cy="470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58674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Educare: Demonstrating Results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8817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2514600" y="6096000"/>
            <a:ext cx="472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prstClr val="black"/>
                </a:solidFill>
                <a:latin typeface="Verdana" pitchFamily="34" charset="0"/>
              </a:rPr>
              <a:t>English Bracken scores of kindergarten-bound children, </a:t>
            </a:r>
            <a:br>
              <a:rPr lang="en-US" sz="1200">
                <a:solidFill>
                  <a:prstClr val="black"/>
                </a:solidFill>
                <a:latin typeface="Verdana" pitchFamily="34" charset="0"/>
              </a:rPr>
            </a:br>
            <a:r>
              <a:rPr lang="en-US" sz="1200">
                <a:solidFill>
                  <a:prstClr val="black"/>
                </a:solidFill>
                <a:latin typeface="Verdana" pitchFamily="34" charset="0"/>
              </a:rPr>
              <a:t>by age of entry into Educare (all sites), 2007-11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081838" cy="9144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14000"/>
              </a:lnSpc>
            </a:pPr>
            <a:r>
              <a:rPr lang="en-US" sz="2600" b="1" dirty="0" smtClean="0">
                <a:latin typeface="Verdana" pitchFamily="34" charset="0"/>
              </a:rPr>
              <a:t>School Readiness: </a:t>
            </a:r>
            <a:r>
              <a:rPr lang="en-US" sz="2600" dirty="0" smtClean="0">
                <a:latin typeface="Verdana" pitchFamily="34" charset="0"/>
              </a:rPr>
              <a:t>Early Entry Matters </a:t>
            </a:r>
            <a:r>
              <a:rPr lang="en-US" sz="2000" dirty="0" smtClean="0">
                <a:latin typeface="Verdana" pitchFamily="34" charset="0"/>
              </a:rPr>
              <a:t>Educare children emerge prepared for Kindergarten</a:t>
            </a:r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53477097"/>
              </p:ext>
            </p:extLst>
          </p:nvPr>
        </p:nvGraphicFramePr>
        <p:xfrm>
          <a:off x="152400" y="1168400"/>
          <a:ext cx="8332788" cy="528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6"/>
          <p:cNvSpPr>
            <a:spLocks noChangeArrowheads="1"/>
          </p:cNvSpPr>
          <p:nvPr/>
        </p:nvSpPr>
        <p:spPr bwMode="auto">
          <a:xfrm>
            <a:off x="7620000" y="2133600"/>
            <a:ext cx="773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prstClr val="white">
                    <a:lumMod val="50000"/>
                  </a:prstClr>
                </a:solidFill>
                <a:latin typeface="Verdana" pitchFamily="34" charset="0"/>
              </a:rPr>
              <a:t>National </a:t>
            </a:r>
          </a:p>
          <a:p>
            <a:pPr algn="ctr">
              <a:defRPr/>
            </a:pPr>
            <a:r>
              <a:rPr lang="en-US" sz="1000" b="1" dirty="0">
                <a:solidFill>
                  <a:prstClr val="white">
                    <a:lumMod val="50000"/>
                  </a:prstClr>
                </a:solidFill>
                <a:latin typeface="Verdana" pitchFamily="34" charset="0"/>
              </a:rPr>
              <a:t>Mean</a:t>
            </a:r>
          </a:p>
          <a:p>
            <a:pPr algn="ctr">
              <a:defRPr/>
            </a:pPr>
            <a:r>
              <a:rPr lang="en-US" sz="1000" b="1" dirty="0">
                <a:solidFill>
                  <a:prstClr val="white">
                    <a:lumMod val="50000"/>
                  </a:prstClr>
                </a:solidFill>
                <a:latin typeface="Verdana" pitchFamily="34" charset="0"/>
              </a:rPr>
              <a:t>=100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14400" y="2667000"/>
            <a:ext cx="7620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9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58674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Long-term Health </a:t>
            </a:r>
            <a:r>
              <a:rPr lang="en-US" sz="2800" b="1" dirty="0"/>
              <a:t>O</a:t>
            </a:r>
            <a:r>
              <a:rPr lang="en-US" sz="2800" b="1" dirty="0" smtClean="0"/>
              <a:t>utcomes of Early </a:t>
            </a:r>
            <a:r>
              <a:rPr lang="en-US" sz="2800" b="1" dirty="0"/>
              <a:t>C</a:t>
            </a:r>
            <a:r>
              <a:rPr lang="en-US" sz="2800" b="1" dirty="0" smtClean="0"/>
              <a:t>hildhood </a:t>
            </a:r>
            <a:r>
              <a:rPr lang="en-US" sz="2800" b="1" dirty="0"/>
              <a:t>I</a:t>
            </a:r>
            <a:r>
              <a:rPr lang="en-US" sz="2800" b="1" dirty="0" smtClean="0"/>
              <a:t>ntervention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4876800" cy="3886200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en-US" sz="2400" b="1" dirty="0" smtClean="0"/>
              <a:t>Abecedarian Study</a:t>
            </a:r>
          </a:p>
          <a:p>
            <a:pPr lvl="1">
              <a:lnSpc>
                <a:spcPct val="114000"/>
              </a:lnSpc>
              <a:spcAft>
                <a:spcPts val="1200"/>
              </a:spcAft>
            </a:pPr>
            <a:r>
              <a:rPr lang="en-US" sz="2400" dirty="0" smtClean="0"/>
              <a:t>Better health outcomes in adulthood </a:t>
            </a:r>
          </a:p>
          <a:p>
            <a:pPr lvl="1">
              <a:lnSpc>
                <a:spcPct val="114000"/>
              </a:lnSpc>
              <a:spcAft>
                <a:spcPts val="1200"/>
              </a:spcAft>
            </a:pPr>
            <a:r>
              <a:rPr lang="en-US" sz="2400" dirty="0" smtClean="0"/>
              <a:t>Healthier lifestyle behaviors in adulthood</a:t>
            </a:r>
          </a:p>
        </p:txBody>
      </p:sp>
      <p:pic>
        <p:nvPicPr>
          <p:cNvPr id="5" name="Picture 4" descr="Educare kids 10-06-08 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1997" y="1600200"/>
            <a:ext cx="2941003" cy="4495800"/>
          </a:xfrm>
          <a:prstGeom prst="rect">
            <a:avLst/>
          </a:prstGeom>
          <a:effectLst>
            <a:outerShdw blurRad="444500" dist="101600" dir="2700000" algn="ctr" rotWithShape="0">
              <a:srgbClr val="000000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58674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Call to Action</a:t>
            </a:r>
            <a:endParaRPr lang="en-US" sz="32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990600"/>
            <a:ext cx="5257800" cy="5486400"/>
          </a:xfrm>
        </p:spPr>
        <p:txBody>
          <a:bodyPr>
            <a:noAutofit/>
          </a:bodyPr>
          <a:lstStyle/>
          <a:p>
            <a:pPr lvl="0">
              <a:lnSpc>
                <a:spcPct val="114000"/>
              </a:lnSpc>
              <a:spcBef>
                <a:spcPts val="0"/>
              </a:spcBef>
            </a:pPr>
            <a:r>
              <a:rPr lang="en-US" sz="1800" dirty="0"/>
              <a:t>High </a:t>
            </a:r>
            <a:r>
              <a:rPr lang="en-US" sz="1800" dirty="0" smtClean="0"/>
              <a:t>quality early childhood programs </a:t>
            </a:r>
            <a:r>
              <a:rPr lang="en-US" sz="1800" dirty="0"/>
              <a:t>can prevent </a:t>
            </a:r>
            <a:r>
              <a:rPr lang="en-US" sz="1800" dirty="0" smtClean="0"/>
              <a:t>learning disparities and promote better health outcomes in adulthood</a:t>
            </a:r>
            <a:endParaRPr lang="en-US" sz="1800" dirty="0"/>
          </a:p>
          <a:p>
            <a:pPr lvl="0">
              <a:lnSpc>
                <a:spcPct val="114000"/>
              </a:lnSpc>
              <a:spcBef>
                <a:spcPts val="0"/>
              </a:spcBef>
            </a:pPr>
            <a:endParaRPr lang="en-US" sz="1800" dirty="0"/>
          </a:p>
          <a:p>
            <a:pPr lvl="0">
              <a:lnSpc>
                <a:spcPct val="114000"/>
              </a:lnSpc>
              <a:spcBef>
                <a:spcPts val="0"/>
              </a:spcBef>
            </a:pPr>
            <a:r>
              <a:rPr lang="en-US" sz="1800" dirty="0"/>
              <a:t>Start early with prenatal care for mothers and </a:t>
            </a:r>
            <a:r>
              <a:rPr lang="en-US" sz="1800" dirty="0" smtClean="0"/>
              <a:t>high quality programs for children </a:t>
            </a:r>
            <a:r>
              <a:rPr lang="en-US" sz="1800" dirty="0"/>
              <a:t>beginning at </a:t>
            </a:r>
            <a:r>
              <a:rPr lang="en-US" sz="1800" dirty="0" smtClean="0"/>
              <a:t>birth</a:t>
            </a:r>
            <a:endParaRPr lang="en-US" sz="1800" dirty="0"/>
          </a:p>
          <a:p>
            <a:pPr lvl="0">
              <a:lnSpc>
                <a:spcPct val="114000"/>
              </a:lnSpc>
              <a:spcBef>
                <a:spcPts val="0"/>
              </a:spcBef>
            </a:pPr>
            <a:endParaRPr lang="en-US" sz="1800" dirty="0"/>
          </a:p>
          <a:p>
            <a:pPr lvl="0">
              <a:lnSpc>
                <a:spcPct val="114000"/>
              </a:lnSpc>
              <a:spcBef>
                <a:spcPts val="0"/>
              </a:spcBef>
            </a:pPr>
            <a:r>
              <a:rPr lang="en-US" sz="1800" dirty="0" smtClean="0"/>
              <a:t>Invest in innovative </a:t>
            </a:r>
            <a:r>
              <a:rPr lang="en-US" sz="1800" dirty="0"/>
              <a:t>health and nutrition </a:t>
            </a:r>
            <a:r>
              <a:rPr lang="en-US" sz="1800" dirty="0" smtClean="0"/>
              <a:t>services for early childhood programs</a:t>
            </a:r>
          </a:p>
          <a:p>
            <a:pPr marL="0" lvl="0" indent="0">
              <a:lnSpc>
                <a:spcPct val="114000"/>
              </a:lnSpc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1800" dirty="0"/>
              <a:t>Build and maintain community </a:t>
            </a:r>
            <a:r>
              <a:rPr lang="en-US" sz="1800" dirty="0" smtClean="0"/>
              <a:t>partnerships that support children’s health and learning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en-US" sz="1800" dirty="0" smtClean="0"/>
          </a:p>
          <a:p>
            <a:pPr lvl="0">
              <a:lnSpc>
                <a:spcPct val="114000"/>
              </a:lnSpc>
              <a:spcBef>
                <a:spcPts val="0"/>
              </a:spcBef>
            </a:pPr>
            <a:r>
              <a:rPr lang="en-US" sz="1800" dirty="0" smtClean="0"/>
              <a:t>Increase coordination </a:t>
            </a:r>
            <a:r>
              <a:rPr lang="en-US" sz="1800" dirty="0"/>
              <a:t>between early childhood and </a:t>
            </a:r>
            <a:r>
              <a:rPr lang="en-US" sz="1800" dirty="0" smtClean="0"/>
              <a:t>health care systems</a:t>
            </a:r>
          </a:p>
          <a:p>
            <a:pPr lvl="0">
              <a:lnSpc>
                <a:spcPct val="114000"/>
              </a:lnSpc>
              <a:spcBef>
                <a:spcPts val="0"/>
              </a:spcBef>
            </a:pPr>
            <a:endParaRPr lang="en-US" sz="2000" dirty="0"/>
          </a:p>
        </p:txBody>
      </p:sp>
      <p:pic>
        <p:nvPicPr>
          <p:cNvPr id="15" name="Content Placeholder 6" descr="030910205913_455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1676400"/>
            <a:ext cx="2950369" cy="4495799"/>
          </a:xfrm>
          <a:prstGeom prst="rect">
            <a:avLst/>
          </a:prstGeom>
          <a:effectLst>
            <a:outerShdw blurRad="444500" dist="101600" dir="2700000" algn="ctr" rotWithShape="0">
              <a:srgbClr val="000000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5667" y="6249095"/>
            <a:ext cx="8077781" cy="3803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463687"/>
                </a:solidFill>
                <a:latin typeface="Verdana"/>
                <a:cs typeface="Verdana"/>
              </a:rPr>
              <a:t>www.ounceofprevention.org				www.educareschools.org</a:t>
            </a:r>
          </a:p>
          <a:p>
            <a:endParaRPr lang="en-US" sz="1600" dirty="0">
              <a:solidFill>
                <a:srgbClr val="463687"/>
              </a:solidFill>
              <a:latin typeface="Verdana"/>
              <a:cs typeface="Verdana"/>
            </a:endParaRPr>
          </a:p>
        </p:txBody>
      </p:sp>
      <p:pic>
        <p:nvPicPr>
          <p:cNvPr id="6" name="Content Placeholder 5" descr="iStock_000008247175Large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590800" y="3251200"/>
            <a:ext cx="4038600" cy="2692400"/>
          </a:xfrm>
          <a:effectLst>
            <a:outerShdw blurRad="444500" dist="1016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90600" y="22860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pkennel@educarenetwork.org</a:t>
            </a:r>
            <a:endParaRPr lang="en-US" sz="3200" dirty="0"/>
          </a:p>
        </p:txBody>
      </p:sp>
      <p:pic>
        <p:nvPicPr>
          <p:cNvPr id="5" name="Picture 4" descr="Educare Learning Network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8867" y="285045"/>
            <a:ext cx="2429933" cy="161995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1245"/>
            <a:ext cx="969963" cy="153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Ounce_RG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79073" y="933088"/>
            <a:ext cx="2331527" cy="477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ducare Learning Network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285045"/>
            <a:ext cx="2429933" cy="16199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2667000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Educare 13 Core Features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70478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" y="228600"/>
            <a:ext cx="6781800" cy="1143000"/>
          </a:xfrm>
        </p:spPr>
        <p:txBody>
          <a:bodyPr/>
          <a:lstStyle/>
          <a:p>
            <a:r>
              <a:rPr lang="en-US" dirty="0" smtClean="0"/>
              <a:t>Full Day, Full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876800" cy="4953000"/>
          </a:xfrm>
        </p:spPr>
        <p:txBody>
          <a:bodyPr>
            <a:normAutofit/>
          </a:bodyPr>
          <a:lstStyle/>
          <a:p>
            <a:pPr eaLnBrk="0" hangingPunct="0">
              <a:defRPr/>
            </a:pPr>
            <a:r>
              <a:rPr lang="en-US" sz="2000" kern="0" dirty="0">
                <a:solidFill>
                  <a:schemeClr val="tx1"/>
                </a:solidFill>
                <a:cs typeface="ＭＳ Ｐゴシック" pitchFamily="-109" charset="-128"/>
              </a:rPr>
              <a:t>Birth to Five--Start </a:t>
            </a:r>
            <a:r>
              <a:rPr lang="en-US" sz="2000" kern="0" dirty="0" smtClean="0">
                <a:solidFill>
                  <a:schemeClr val="tx1"/>
                </a:solidFill>
                <a:cs typeface="ＭＳ Ｐゴシック" pitchFamily="-109" charset="-128"/>
              </a:rPr>
              <a:t>Early</a:t>
            </a:r>
          </a:p>
          <a:p>
            <a:pPr eaLnBrk="0" hangingPunct="0">
              <a:defRPr/>
            </a:pPr>
            <a:endParaRPr lang="en-US" sz="2000" kern="0" dirty="0" smtClean="0">
              <a:solidFill>
                <a:schemeClr val="tx1"/>
              </a:solidFill>
              <a:cs typeface="ＭＳ Ｐゴシック" pitchFamily="-109" charset="-128"/>
            </a:endParaRPr>
          </a:p>
          <a:p>
            <a:pPr eaLnBrk="0" hangingPunct="0">
              <a:defRPr/>
            </a:pPr>
            <a:r>
              <a:rPr lang="en-US" sz="2000" kern="0" dirty="0" smtClean="0">
                <a:solidFill>
                  <a:schemeClr val="tx1"/>
                </a:solidFill>
                <a:cs typeface="ＭＳ Ｐゴシック" pitchFamily="-109" charset="-128"/>
              </a:rPr>
              <a:t>Dosage/Sustaining Gains</a:t>
            </a:r>
          </a:p>
          <a:p>
            <a:pPr marL="0" indent="0" eaLnBrk="0" hangingPunct="0">
              <a:buNone/>
              <a:defRPr/>
            </a:pPr>
            <a:endParaRPr lang="en-US" sz="2000" kern="0" dirty="0" smtClean="0">
              <a:solidFill>
                <a:schemeClr val="tx1"/>
              </a:solidFill>
              <a:cs typeface="ＭＳ Ｐゴシック" pitchFamily="-109" charset="-128"/>
            </a:endParaRPr>
          </a:p>
          <a:p>
            <a:pPr eaLnBrk="0" hangingPunct="0">
              <a:defRPr/>
            </a:pPr>
            <a:r>
              <a:rPr lang="en-US" sz="2000" kern="0" dirty="0" smtClean="0">
                <a:solidFill>
                  <a:schemeClr val="tx1"/>
                </a:solidFill>
                <a:cs typeface="ＭＳ Ｐゴシック" pitchFamily="-109" charset="-128"/>
              </a:rPr>
              <a:t>Meet the needs of families who are working or in school</a:t>
            </a:r>
          </a:p>
          <a:p>
            <a:pPr eaLnBrk="0" hangingPunct="0">
              <a:defRPr/>
            </a:pPr>
            <a:endParaRPr lang="en-US" sz="2000" kern="0" dirty="0" smtClean="0">
              <a:solidFill>
                <a:schemeClr val="tx1"/>
              </a:solidFill>
              <a:cs typeface="ＭＳ Ｐゴシック" pitchFamily="-109" charset="-128"/>
            </a:endParaRPr>
          </a:p>
          <a:p>
            <a:pPr eaLnBrk="0" hangingPunct="0">
              <a:defRPr/>
            </a:pPr>
            <a:r>
              <a:rPr lang="en-US" sz="2000" kern="0" dirty="0">
                <a:solidFill>
                  <a:schemeClr val="tx1"/>
                </a:solidFill>
                <a:cs typeface="ＭＳ Ｐゴシック" pitchFamily="-109" charset="-128"/>
              </a:rPr>
              <a:t>Typical hours of operation</a:t>
            </a:r>
            <a:r>
              <a:rPr lang="en-US" sz="2000" kern="0" dirty="0" smtClean="0">
                <a:solidFill>
                  <a:schemeClr val="tx1"/>
                </a:solidFill>
                <a:cs typeface="ＭＳ Ｐゴシック" pitchFamily="-109" charset="-128"/>
              </a:rPr>
              <a:t>:</a:t>
            </a:r>
          </a:p>
          <a:p>
            <a:pPr marL="0" indent="0" eaLnBrk="0" hangingPunct="0">
              <a:buNone/>
              <a:defRPr/>
            </a:pPr>
            <a:r>
              <a:rPr lang="en-US" sz="2000" kern="0" dirty="0">
                <a:solidFill>
                  <a:schemeClr val="tx1"/>
                </a:solidFill>
                <a:cs typeface="ＭＳ Ｐゴシック" pitchFamily="-109" charset="-128"/>
              </a:rPr>
              <a:t> </a:t>
            </a:r>
            <a:r>
              <a:rPr lang="en-US" sz="2000" kern="0" dirty="0" smtClean="0">
                <a:solidFill>
                  <a:schemeClr val="tx1"/>
                </a:solidFill>
                <a:cs typeface="ＭＳ Ｐゴシック" pitchFamily="-109" charset="-128"/>
              </a:rPr>
              <a:t>   7am-6pm</a:t>
            </a:r>
          </a:p>
          <a:p>
            <a:pPr marL="0" indent="0" eaLnBrk="0" hangingPunct="0">
              <a:buNone/>
              <a:defRPr/>
            </a:pPr>
            <a:endParaRPr lang="en-US" sz="2000" kern="0" dirty="0" smtClean="0">
              <a:solidFill>
                <a:schemeClr val="tx1"/>
              </a:solidFill>
              <a:cs typeface="ＭＳ Ｐゴシック" pitchFamily="-109" charset="-128"/>
            </a:endParaRPr>
          </a:p>
          <a:p>
            <a:pPr eaLnBrk="0" hangingPunct="0">
              <a:defRPr/>
            </a:pPr>
            <a:r>
              <a:rPr lang="en-US" sz="2000" kern="0" dirty="0" smtClean="0">
                <a:solidFill>
                  <a:schemeClr val="tx1"/>
                </a:solidFill>
                <a:cs typeface="ＭＳ Ｐゴシック" pitchFamily="-109" charset="-128"/>
              </a:rPr>
              <a:t>Importance of Early Entry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2" descr="https://insideounce.sharepoint.com/Divisions/ELN/ELNTeamSite/Photos/Photos/Educare%20Schools/Omaha%20at%20Indial%20Hill/Omaha%20Children%20-%20Chris%20Guillen/008_IMG_02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3200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37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67818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ea typeface="ＭＳ Ｐゴシック" pitchFamily="-109" charset="-128"/>
              </a:rPr>
              <a:t>Data Utilization</a:t>
            </a:r>
            <a:br>
              <a:rPr lang="en-US" sz="4000" dirty="0" smtClean="0">
                <a:ea typeface="ＭＳ Ｐゴシック" pitchFamily="-109" charset="-128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486400" cy="5029200"/>
          </a:xfrm>
        </p:spPr>
        <p:txBody>
          <a:bodyPr>
            <a:normAutofit/>
          </a:bodyPr>
          <a:lstStyle/>
          <a:p>
            <a:pPr marL="400050" eaLnBrk="0" fontAlgn="base" hangingPunct="0">
              <a:spcAft>
                <a:spcPct val="0"/>
              </a:spcAft>
            </a:pPr>
            <a:r>
              <a:rPr lang="en-US" dirty="0" smtClean="0"/>
              <a:t>Research-based strategies </a:t>
            </a:r>
          </a:p>
          <a:p>
            <a:pPr marL="57150" indent="0" eaLnBrk="0" fontAlgn="base" hangingPunct="0">
              <a:spcAft>
                <a:spcPct val="0"/>
              </a:spcAft>
              <a:buNone/>
            </a:pPr>
            <a:endParaRPr lang="en-US" dirty="0" smtClean="0"/>
          </a:p>
          <a:p>
            <a:pPr marL="400050" eaLnBrk="0" fontAlgn="base" hangingPunct="0">
              <a:spcAft>
                <a:spcPct val="0"/>
              </a:spcAft>
            </a:pPr>
            <a:r>
              <a:rPr lang="en-US" dirty="0" smtClean="0"/>
              <a:t>Data driven practices</a:t>
            </a:r>
          </a:p>
          <a:p>
            <a:pPr marL="971550" lvl="1" indent="-457200" eaLnBrk="0" fontAlgn="base" hangingPunct="0"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/>
              <a:t>Network level</a:t>
            </a:r>
          </a:p>
          <a:p>
            <a:pPr marL="971550" lvl="1" indent="-457200" eaLnBrk="0" fontAlgn="base" hangingPunct="0"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/>
              <a:t>School level</a:t>
            </a:r>
          </a:p>
          <a:p>
            <a:pPr marL="971550" lvl="1" indent="-457200" eaLnBrk="0" fontAlgn="base" hangingPunct="0"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/>
              <a:t>Individual children and families</a:t>
            </a:r>
          </a:p>
          <a:p>
            <a:endParaRPr lang="en-US" dirty="0"/>
          </a:p>
        </p:txBody>
      </p:sp>
      <p:pic>
        <p:nvPicPr>
          <p:cNvPr id="4" name="Picture 3" descr="058-IMG_743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9" r="24174"/>
          <a:stretch/>
        </p:blipFill>
        <p:spPr>
          <a:xfrm>
            <a:off x="5867400" y="1670190"/>
            <a:ext cx="2895600" cy="4502010"/>
          </a:xfrm>
          <a:prstGeom prst="rect">
            <a:avLst/>
          </a:prstGeom>
          <a:effectLst>
            <a:outerShdw blurRad="444500" dist="101600" dir="2700000" algn="tl" rotWithShape="0">
              <a:prstClr val="black">
                <a:alpha val="5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408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sz="2800" dirty="0" smtClean="0"/>
              <a:t>Maintain Small Class Size &amp; High Staff/Child Ratios</a:t>
            </a:r>
            <a:endParaRPr lang="en-US" sz="2500" b="1" dirty="0">
              <a:solidFill>
                <a:srgbClr val="C00000"/>
              </a:solidFill>
              <a:ea typeface="ＭＳ Ｐゴシック" pitchFamily="-109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834" y="1752600"/>
            <a:ext cx="7086600" cy="144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 smtClean="0"/>
              <a:t>Infant-toddler rooms -- 3 adults : 8 children</a:t>
            </a:r>
            <a:br>
              <a:rPr lang="en-US" sz="2000" dirty="0" smtClean="0"/>
            </a:b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Preschool rooms -- 3 adults : 17 children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3" descr="DSCF2021.jpg"/>
          <p:cNvPicPr>
            <a:picLocks noChangeAspect="1"/>
          </p:cNvPicPr>
          <p:nvPr/>
        </p:nvPicPr>
        <p:blipFill>
          <a:blip r:embed="rId3" cstate="print"/>
          <a:srcRect t="10950"/>
          <a:stretch>
            <a:fillRect/>
          </a:stretch>
        </p:blipFill>
        <p:spPr bwMode="auto">
          <a:xfrm>
            <a:off x="1066800" y="3048000"/>
            <a:ext cx="601066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312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4267200" cy="33528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4000"/>
              </a:lnSpc>
              <a:spcAft>
                <a:spcPts val="600"/>
              </a:spcAft>
              <a:buNone/>
            </a:pPr>
            <a:r>
              <a:rPr lang="en-US" sz="2400" dirty="0"/>
              <a:t>Adverse experiences and toxic stress in early childhood increase the likelihood for health risks, stress-related disease and learning disparities throughout a child’s </a:t>
            </a:r>
            <a:r>
              <a:rPr lang="en-US" sz="2400" dirty="0" smtClean="0"/>
              <a:t>life and into adulthood.</a:t>
            </a:r>
            <a:endParaRPr lang="en-US" sz="2400" dirty="0"/>
          </a:p>
        </p:txBody>
      </p:sp>
      <p:pic>
        <p:nvPicPr>
          <p:cNvPr id="4" name="Content Placeholder 4" descr="118_IMG_07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1905000"/>
            <a:ext cx="2843848" cy="4038600"/>
          </a:xfrm>
          <a:prstGeom prst="rect">
            <a:avLst/>
          </a:prstGeom>
          <a:effectLst>
            <a:outerShdw blurRad="444500" dist="101600" dir="2700000" algn="tl" rotWithShape="0">
              <a:prstClr val="black">
                <a:alpha val="65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sz="2800" dirty="0" smtClean="0"/>
              <a:t>Maintain High Staff Qualifications &amp; Intensive Staff Development</a:t>
            </a:r>
            <a:endParaRPr lang="en-US" sz="2500" b="1" dirty="0">
              <a:solidFill>
                <a:srgbClr val="C00000"/>
              </a:solidFill>
              <a:ea typeface="ＭＳ Ｐゴシック" pitchFamily="-109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49400"/>
            <a:ext cx="8458200" cy="5029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In each classroom: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Teacher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Assistant Teacher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Teacher Aide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Family Support Supervisor &amp; Family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/>
              <a:t>    Support Specialists</a:t>
            </a:r>
            <a:br>
              <a:rPr lang="en-US" sz="2000" dirty="0" smtClean="0"/>
            </a:b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All staff have individual professional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/>
              <a:t>   	development plans &amp; is a priority for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/>
              <a:t>    the program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Variety of partnerships to enhance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/>
              <a:t>    PD offerings</a:t>
            </a:r>
            <a:endParaRPr lang="en-US" sz="2000" dirty="0"/>
          </a:p>
        </p:txBody>
      </p:sp>
      <p:pic>
        <p:nvPicPr>
          <p:cNvPr id="5" name="Picture 4" descr="https://insideounce.sharepoint.com/Divisions/ELN/ELNTeamSite/Photos/Photos/Educare%20Schools/Omaha%20at%20Indial%20Hill/Omaha%20Children%20-%20Chris%20Guillen/159_1_IMG_02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3318933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00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sz="3200" dirty="0" smtClean="0"/>
              <a:t>Provide Continuity of Care </a:t>
            </a:r>
            <a:br>
              <a:rPr lang="en-US" sz="3200" dirty="0" smtClean="0"/>
            </a:br>
            <a:r>
              <a:rPr lang="en-US" sz="3200" dirty="0" smtClean="0"/>
              <a:t>to Help Children Develop Secure Relationships</a:t>
            </a:r>
            <a:endParaRPr lang="en-US" sz="3200" b="1" dirty="0">
              <a:ea typeface="ＭＳ Ｐゴシック" pitchFamily="-109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382000" cy="4419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500" dirty="0"/>
              <a:t>Children remain with </a:t>
            </a:r>
            <a:r>
              <a:rPr lang="en-US" sz="2500" u="sng" dirty="0"/>
              <a:t>same </a:t>
            </a:r>
          </a:p>
          <a:p>
            <a:pPr>
              <a:buFontTx/>
              <a:buNone/>
            </a:pPr>
            <a:r>
              <a:rPr lang="en-US" sz="2500" u="sng" dirty="0"/>
              <a:t>teaching team</a:t>
            </a:r>
            <a:r>
              <a:rPr lang="en-US" sz="2500" dirty="0" smtClean="0"/>
              <a:t>:</a:t>
            </a:r>
            <a:endParaRPr lang="en-US" sz="2500" dirty="0"/>
          </a:p>
          <a:p>
            <a:r>
              <a:rPr lang="en-US" sz="2500" dirty="0" smtClean="0"/>
              <a:t>From </a:t>
            </a:r>
            <a:r>
              <a:rPr lang="en-US" sz="2500" dirty="0"/>
              <a:t>entry until transition to 3-5</a:t>
            </a:r>
          </a:p>
          <a:p>
            <a:pPr>
              <a:buFontTx/>
              <a:buNone/>
            </a:pPr>
            <a:r>
              <a:rPr lang="en-US" sz="2500" dirty="0" smtClean="0"/>
              <a:t>   &amp; </a:t>
            </a:r>
            <a:r>
              <a:rPr lang="en-US" sz="2500" dirty="0"/>
              <a:t>from 3-5 until </a:t>
            </a:r>
            <a:r>
              <a:rPr lang="en-US" sz="2500" dirty="0" smtClean="0"/>
              <a:t>kindergarten</a:t>
            </a:r>
          </a:p>
          <a:p>
            <a:pPr>
              <a:buFontTx/>
              <a:buNone/>
            </a:pPr>
            <a:endParaRPr lang="en-US" sz="2500" dirty="0"/>
          </a:p>
          <a:p>
            <a:r>
              <a:rPr lang="en-US" sz="2500" dirty="0" smtClean="0"/>
              <a:t>Same Age or Mixed Age </a:t>
            </a:r>
          </a:p>
          <a:p>
            <a:pPr marL="0" indent="0">
              <a:buNone/>
            </a:pPr>
            <a:endParaRPr lang="en-US" sz="2500" dirty="0" smtClean="0"/>
          </a:p>
          <a:p>
            <a:r>
              <a:rPr lang="en-US" sz="2500" dirty="0" smtClean="0"/>
              <a:t>Primary Caregiving</a:t>
            </a:r>
          </a:p>
        </p:txBody>
      </p:sp>
      <p:pic>
        <p:nvPicPr>
          <p:cNvPr id="11268" name="Picture 4" descr="https://insideounce.sharepoint.com/Divisions/ELN/ELNTeamSite/Photos/Photos/Educare%20Schools/Miami/Children%20-%20Chris%20Guillen/218_IMG_04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69275"/>
            <a:ext cx="2743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94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sz="2800" dirty="0" smtClean="0"/>
              <a:t>On-site Family Support &amp; Strong Parent Engagement</a:t>
            </a:r>
            <a:endParaRPr lang="en-US" sz="2500" b="1" dirty="0">
              <a:ea typeface="ＭＳ Ｐゴシック" pitchFamily="-109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4864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Family support staff have 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specific  &amp; intentional role in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supporting </a:t>
            </a:r>
            <a:r>
              <a:rPr lang="en-US" sz="2400" u="sng" dirty="0" smtClean="0">
                <a:solidFill>
                  <a:schemeClr val="tx1"/>
                </a:solidFill>
              </a:rPr>
              <a:t>3 overarching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u="sng" dirty="0" smtClean="0">
                <a:solidFill>
                  <a:schemeClr val="tx1"/>
                </a:solidFill>
              </a:rPr>
              <a:t>principles: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1. 	The parent-child 	relationship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ym typeface="Wingdings" pitchFamily="2" charset="2"/>
              </a:rPr>
              <a:t>2. 	The parent’s role in their 	child’s development, health, 	&amp; learning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ym typeface="Wingdings" pitchFamily="2" charset="2"/>
              </a:rPr>
              <a:t>3. 	The parent’s role in their 	child’s school experiences</a:t>
            </a:r>
            <a:endParaRPr lang="en-US" dirty="0"/>
          </a:p>
        </p:txBody>
      </p:sp>
      <p:pic>
        <p:nvPicPr>
          <p:cNvPr id="6" name="Picture 5" descr="093_IMG_13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2819400"/>
            <a:ext cx="3048000" cy="203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9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dirty="0" smtClean="0"/>
              <a:t>Reflective Practice &amp; Supervision</a:t>
            </a:r>
            <a:endParaRPr lang="en-US" b="1" dirty="0">
              <a:ea typeface="ＭＳ Ｐゴシック" pitchFamily="-109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Reflective Practice as an organizational model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Program design &amp; management support the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   integration of reflective practice &amp; supervision throughout Educare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Supervisors have no more than 6 supervisees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Regular Individual and Group Reflective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   Supervision</a:t>
            </a:r>
          </a:p>
          <a:p>
            <a:pPr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76241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dirty="0" smtClean="0"/>
              <a:t>Interdisciplinary Work</a:t>
            </a:r>
            <a:endParaRPr lang="en-US" b="1" dirty="0">
              <a:ea typeface="ＭＳ Ｐゴシック" pitchFamily="-109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486400" cy="5029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Seeing the child in the context of</a:t>
            </a:r>
          </a:p>
          <a:p>
            <a:pPr>
              <a:buFontTx/>
              <a:buNone/>
            </a:pPr>
            <a:r>
              <a:rPr lang="en-US" sz="2000" dirty="0" smtClean="0"/>
              <a:t>    family through a collaborative process </a:t>
            </a:r>
          </a:p>
          <a:p>
            <a:pPr>
              <a:buFontTx/>
              <a:buNone/>
            </a:pPr>
            <a:endParaRPr lang="en-US" sz="2000" dirty="0" smtClean="0"/>
          </a:p>
          <a:p>
            <a:r>
              <a:rPr lang="en-US" sz="2000" dirty="0" smtClean="0"/>
              <a:t>Strategies for staff to understand the </a:t>
            </a:r>
          </a:p>
          <a:p>
            <a:pPr>
              <a:buFontTx/>
              <a:buNone/>
            </a:pPr>
            <a:r>
              <a:rPr lang="en-US" sz="2000" dirty="0" smtClean="0"/>
              <a:t>    importance of multiple perspectives</a:t>
            </a:r>
          </a:p>
          <a:p>
            <a:pPr>
              <a:buFontTx/>
              <a:buNone/>
            </a:pPr>
            <a:endParaRPr lang="en-US" sz="2000" dirty="0" smtClean="0"/>
          </a:p>
          <a:p>
            <a:r>
              <a:rPr lang="en-US" sz="2000" dirty="0" smtClean="0"/>
              <a:t>An interdisciplinary team conducts </a:t>
            </a:r>
          </a:p>
          <a:p>
            <a:pPr>
              <a:buFontTx/>
              <a:buNone/>
            </a:pPr>
            <a:r>
              <a:rPr lang="en-US" sz="2000" dirty="0" smtClean="0"/>
              <a:t>    Family/Child Reviews (FCRs) regularly</a:t>
            </a:r>
          </a:p>
          <a:p>
            <a:pPr>
              <a:buFontTx/>
              <a:buNone/>
            </a:pPr>
            <a:r>
              <a:rPr lang="en-US" sz="2000" dirty="0" smtClean="0"/>
              <a:t>    in order to discuss &amp; understand each</a:t>
            </a:r>
          </a:p>
          <a:p>
            <a:pPr>
              <a:buFontTx/>
              <a:buNone/>
            </a:pPr>
            <a:r>
              <a:rPr lang="en-US" sz="2000" dirty="0" smtClean="0"/>
              <a:t>    child in context of family &amp; community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Use of specialized, integrated</a:t>
            </a:r>
          </a:p>
          <a:p>
            <a:pPr>
              <a:buFontTx/>
              <a:buNone/>
            </a:pPr>
            <a:r>
              <a:rPr lang="en-US" sz="2000" dirty="0" smtClean="0"/>
              <a:t>    consultants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4" name="Content Placeholder 4" descr="118_IMG_07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1828800"/>
            <a:ext cx="3112135" cy="4419600"/>
          </a:xfrm>
          <a:prstGeom prst="rect">
            <a:avLst/>
          </a:prstGeom>
          <a:effectLst>
            <a:outerShdw blurRad="444500" dist="10160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202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dirty="0" smtClean="0">
                <a:cs typeface="Arial" charset="0"/>
              </a:rPr>
              <a:t>Language &amp; Literacy </a:t>
            </a:r>
            <a:endParaRPr lang="en-US" b="1" dirty="0">
              <a:ea typeface="ＭＳ Ｐゴシック" pitchFamily="-109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5486400" cy="502920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>
                <a:cs typeface="Arial" charset="0"/>
              </a:rPr>
              <a:t>Focus on oral language development</a:t>
            </a:r>
          </a:p>
          <a:p>
            <a:pPr marL="0" indent="0">
              <a:buNone/>
            </a:pPr>
            <a:endParaRPr lang="en-US" sz="3000" dirty="0" smtClean="0">
              <a:cs typeface="Arial" charset="0"/>
            </a:endParaRPr>
          </a:p>
          <a:p>
            <a:r>
              <a:rPr lang="en-US" sz="3000" dirty="0" smtClean="0">
                <a:cs typeface="Arial" charset="0"/>
              </a:rPr>
              <a:t>Focus on children </a:t>
            </a:r>
            <a:r>
              <a:rPr lang="en-US" sz="3000" dirty="0">
                <a:cs typeface="Arial" charset="0"/>
              </a:rPr>
              <a:t>as </a:t>
            </a:r>
            <a:r>
              <a:rPr lang="en-US" sz="3000" dirty="0" smtClean="0">
                <a:cs typeface="Arial" charset="0"/>
              </a:rPr>
              <a:t>readers and authors </a:t>
            </a:r>
          </a:p>
          <a:p>
            <a:pPr marL="0" indent="0">
              <a:buNone/>
            </a:pPr>
            <a:endParaRPr lang="en-US" sz="3000" dirty="0" smtClean="0">
              <a:cs typeface="Arial" charset="0"/>
            </a:endParaRPr>
          </a:p>
          <a:p>
            <a:r>
              <a:rPr lang="en-US" sz="3000" dirty="0" smtClean="0">
                <a:cs typeface="Arial" charset="0"/>
              </a:rPr>
              <a:t>Print-rich </a:t>
            </a:r>
            <a:r>
              <a:rPr lang="en-US" sz="3000" dirty="0">
                <a:cs typeface="Arial" charset="0"/>
              </a:rPr>
              <a:t>environment </a:t>
            </a:r>
            <a:endParaRPr lang="en-US" sz="3000" dirty="0" smtClean="0">
              <a:cs typeface="Arial" charset="0"/>
            </a:endParaRPr>
          </a:p>
          <a:p>
            <a:pPr marL="0" indent="0">
              <a:buNone/>
            </a:pPr>
            <a:endParaRPr lang="en-US" sz="3000" dirty="0">
              <a:cs typeface="Arial" charset="0"/>
            </a:endParaRPr>
          </a:p>
          <a:p>
            <a:r>
              <a:rPr lang="en-US" sz="3000" dirty="0" smtClean="0">
                <a:cs typeface="Arial" charset="0"/>
              </a:rPr>
              <a:t>Intentional </a:t>
            </a:r>
            <a:r>
              <a:rPr lang="en-US" sz="3000" dirty="0">
                <a:cs typeface="Arial" charset="0"/>
              </a:rPr>
              <a:t>use of the focused teaching cycle</a:t>
            </a:r>
          </a:p>
          <a:p>
            <a:pPr marL="469900" indent="-469900"/>
            <a:endParaRPr lang="en-US" sz="3000" dirty="0" smtClean="0">
              <a:cs typeface="Arial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17410" name="Picture 2" descr="https://insideounce.sharepoint.com/Divisions/ELN/ELNTeamSite/Photos/Photos/Educare%20Schools/Miami/linds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617" y="1981200"/>
            <a:ext cx="3299383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73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dirty="0" smtClean="0">
                <a:cs typeface="Arial" charset="0"/>
              </a:rPr>
              <a:t>Social and Emotional Development</a:t>
            </a:r>
            <a:endParaRPr lang="en-US" b="1" dirty="0">
              <a:ea typeface="ＭＳ Ｐゴシック" pitchFamily="-109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784" y="1600200"/>
            <a:ext cx="6324600" cy="5029200"/>
          </a:xfrm>
        </p:spPr>
        <p:txBody>
          <a:bodyPr>
            <a:normAutofit fontScale="92500"/>
          </a:bodyPr>
          <a:lstStyle/>
          <a:p>
            <a:pPr marL="469900" indent="-469900"/>
            <a:r>
              <a:rPr lang="en-US" sz="3000" dirty="0">
                <a:cs typeface="Arial" charset="0"/>
              </a:rPr>
              <a:t>Focus on Relationships</a:t>
            </a:r>
          </a:p>
          <a:p>
            <a:pPr marL="469900" indent="-469900"/>
            <a:r>
              <a:rPr lang="en-US" sz="3000" dirty="0" smtClean="0">
                <a:cs typeface="Arial" charset="0"/>
              </a:rPr>
              <a:t>Social, Emotional and Executive Function skills taught</a:t>
            </a:r>
          </a:p>
          <a:p>
            <a:pPr marL="469900" indent="-469900"/>
            <a:r>
              <a:rPr lang="en-US" sz="3000" dirty="0" smtClean="0">
                <a:cs typeface="Arial" charset="0"/>
              </a:rPr>
              <a:t>Supporting Transitions into, within, and out of Educare</a:t>
            </a:r>
            <a:endParaRPr lang="en-US" sz="3000" dirty="0">
              <a:cs typeface="Arial" charset="0"/>
            </a:endParaRPr>
          </a:p>
          <a:p>
            <a:pPr marL="469900" indent="-469900"/>
            <a:r>
              <a:rPr lang="en-US" sz="3000" dirty="0" smtClean="0">
                <a:cs typeface="Arial" charset="0"/>
              </a:rPr>
              <a:t>Proactive and positive child guidance</a:t>
            </a:r>
          </a:p>
          <a:p>
            <a:pPr marL="469900" indent="-469900"/>
            <a:r>
              <a:rPr lang="en-US" sz="3000" dirty="0" smtClean="0">
                <a:cs typeface="Arial" charset="0"/>
              </a:rPr>
              <a:t>Integration of Mental Health Consultation</a:t>
            </a:r>
          </a:p>
          <a:p>
            <a:pPr marL="0" indent="0">
              <a:buNone/>
            </a:pPr>
            <a:r>
              <a:rPr lang="en-US" sz="3000" dirty="0" smtClean="0">
                <a:cs typeface="Arial" charset="0"/>
              </a:rPr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4338" name="Picture 2" descr="https://insideounce.sharepoint.com/Divisions/ELN/ELNTeamSite/Photos/Photos/Educare%20Schools/Miami/Children%20-%20Chris%20Guillen/271_IMG_0570%20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2389496" cy="358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17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dirty="0" smtClean="0">
                <a:cs typeface="Arial" charset="0"/>
              </a:rPr>
              <a:t>Foundational Math Skills</a:t>
            </a:r>
            <a:endParaRPr lang="en-US" b="1" dirty="0">
              <a:ea typeface="ＭＳ Ｐゴシック" pitchFamily="-109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943600" cy="4724400"/>
          </a:xfrm>
        </p:spPr>
        <p:txBody>
          <a:bodyPr/>
          <a:lstStyle/>
          <a:p>
            <a:r>
              <a:rPr lang="en-US" sz="3000" dirty="0" smtClean="0">
                <a:cs typeface="Arial" charset="0"/>
              </a:rPr>
              <a:t>Focus on numeracy &amp; problem-solving</a:t>
            </a:r>
          </a:p>
          <a:p>
            <a:pPr marL="0" indent="0">
              <a:buNone/>
            </a:pPr>
            <a:endParaRPr lang="en-US" sz="3000" dirty="0" smtClean="0">
              <a:cs typeface="Arial" charset="0"/>
            </a:endParaRPr>
          </a:p>
          <a:p>
            <a:r>
              <a:rPr lang="en-US" sz="3000" dirty="0" smtClean="0">
                <a:cs typeface="Arial" charset="0"/>
              </a:rPr>
              <a:t>Hands-on materials to promote the understanding of abstract math concepts</a:t>
            </a:r>
          </a:p>
          <a:p>
            <a:pPr marL="0" indent="0">
              <a:buNone/>
            </a:pPr>
            <a:endParaRPr lang="en-US" sz="3000" dirty="0" smtClean="0">
              <a:cs typeface="Arial" charset="0"/>
            </a:endParaRPr>
          </a:p>
          <a:p>
            <a:r>
              <a:rPr lang="en-US" sz="3000" dirty="0" smtClean="0">
                <a:cs typeface="Arial" charset="0"/>
              </a:rPr>
              <a:t>Intentional </a:t>
            </a:r>
            <a:r>
              <a:rPr lang="en-US" sz="3000" dirty="0">
                <a:cs typeface="Arial" charset="0"/>
              </a:rPr>
              <a:t>use of the focused teaching cycle</a:t>
            </a:r>
          </a:p>
          <a:p>
            <a:endParaRPr lang="en-US" sz="3000" dirty="0" smtClean="0">
              <a:cs typeface="Arial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030910213830_457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7558" y="1524000"/>
            <a:ext cx="2950369" cy="4495800"/>
          </a:xfrm>
          <a:prstGeom prst="rect">
            <a:avLst/>
          </a:prstGeom>
          <a:effectLst>
            <a:outerShdw blurRad="444500" dist="1016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433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781800" cy="1143000"/>
          </a:xfrm>
        </p:spPr>
        <p:txBody>
          <a:bodyPr>
            <a:norm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dirty="0" smtClean="0"/>
              <a:t>Integrate the Arts</a:t>
            </a:r>
            <a:endParaRPr lang="en-US" b="1" dirty="0">
              <a:ea typeface="ＭＳ Ｐゴシック" pitchFamily="-109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4748151" cy="5334000"/>
          </a:xfrm>
        </p:spPr>
        <p:txBody>
          <a:bodyPr>
            <a:normAutofit/>
          </a:bodyPr>
          <a:lstStyle/>
          <a:p>
            <a:r>
              <a:rPr lang="en-US" sz="2300" dirty="0" smtClean="0"/>
              <a:t>Arts include:  drama</a:t>
            </a:r>
            <a:r>
              <a:rPr lang="en-US" sz="2300" dirty="0"/>
              <a:t>, dance, music, story-telling &amp; visual arts</a:t>
            </a:r>
          </a:p>
          <a:p>
            <a:r>
              <a:rPr lang="en-US" sz="2300" dirty="0" smtClean="0"/>
              <a:t>Art experiences included in all curricular areas to strengthen all domains of development &amp; learning</a:t>
            </a:r>
          </a:p>
          <a:p>
            <a:r>
              <a:rPr lang="en-US" sz="2300" dirty="0">
                <a:cs typeface="Arial" charset="0"/>
              </a:rPr>
              <a:t>Intentional use of the focused teaching cycle</a:t>
            </a:r>
            <a:endParaRPr lang="en-US" sz="2300" dirty="0"/>
          </a:p>
          <a:p>
            <a:r>
              <a:rPr lang="en-US" sz="2300" dirty="0" smtClean="0"/>
              <a:t>Community artists’ performances &amp; in-residence</a:t>
            </a:r>
          </a:p>
          <a:p>
            <a:r>
              <a:rPr lang="en-US" sz="2300" dirty="0" smtClean="0"/>
              <a:t>Activities for parents, families, &amp; staff </a:t>
            </a:r>
            <a:endParaRPr lang="en-US" sz="2300" dirty="0"/>
          </a:p>
        </p:txBody>
      </p:sp>
      <p:pic>
        <p:nvPicPr>
          <p:cNvPr id="16390" name="Picture 6" descr="https://insideounce.sharepoint.com/Divisions/ELN/ELNTeamSite/Photos/Photos/Educare%20Schools/Central%20Maine/Children%20-%20Chris%20Guillen/038_IMG_79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743200"/>
            <a:ext cx="3237758" cy="215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88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6781800" cy="1143000"/>
          </a:xfrm>
        </p:spPr>
        <p:txBody>
          <a:bodyPr>
            <a:norm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dirty="0" smtClean="0"/>
              <a:t>Emphasize Prenatal Services</a:t>
            </a:r>
            <a:endParaRPr lang="en-US" b="1" dirty="0">
              <a:ea typeface="ＭＳ Ｐゴシック" pitchFamily="-109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219200"/>
            <a:ext cx="41910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300" dirty="0" smtClean="0"/>
          </a:p>
          <a:p>
            <a:r>
              <a:rPr lang="en-US" sz="2300" dirty="0" smtClean="0"/>
              <a:t>Provide supportive</a:t>
            </a:r>
            <a:r>
              <a:rPr lang="en-US" sz="2300" dirty="0"/>
              <a:t>, caring and educational experiences and services to pregnant women and newborns </a:t>
            </a:r>
            <a:endParaRPr lang="en-US" sz="2300" dirty="0" smtClean="0"/>
          </a:p>
          <a:p>
            <a:r>
              <a:rPr lang="en-US" sz="2300" dirty="0" smtClean="0"/>
              <a:t>Provide seamless transitions from prenatal to </a:t>
            </a:r>
            <a:r>
              <a:rPr lang="en-US" sz="2300" dirty="0"/>
              <a:t>Educare </a:t>
            </a:r>
            <a:r>
              <a:rPr lang="en-US" sz="2300" dirty="0" smtClean="0"/>
              <a:t>program</a:t>
            </a:r>
          </a:p>
          <a:p>
            <a:r>
              <a:rPr lang="en-US" sz="2300" dirty="0" smtClean="0"/>
              <a:t>Referrals through Community Collaborations</a:t>
            </a:r>
            <a:br>
              <a:rPr lang="en-US" sz="2300" dirty="0" smtClean="0"/>
            </a:br>
            <a:endParaRPr lang="en-US" sz="2300" dirty="0" smtClean="0"/>
          </a:p>
        </p:txBody>
      </p:sp>
      <p:pic>
        <p:nvPicPr>
          <p:cNvPr id="8194" name="Picture 2" descr="\\ARES\userfolders\pts\My Pictures\030827033612_43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9616"/>
            <a:ext cx="3276600" cy="499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16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4038600" cy="2514600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n-US" sz="2400" dirty="0"/>
              <a:t>Early experiences during critical periods of development build the foundation for later learning and health.</a:t>
            </a:r>
          </a:p>
        </p:txBody>
      </p:sp>
      <p:pic>
        <p:nvPicPr>
          <p:cNvPr id="5" name="Picture 4" descr="216_IMG_04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1893757"/>
            <a:ext cx="2971800" cy="3897443"/>
          </a:xfrm>
          <a:prstGeom prst="rect">
            <a:avLst/>
          </a:prstGeom>
          <a:effectLst>
            <a:outerShdw blurRad="444500" dist="101600" dir="2700000" algn="tl" rotWithShape="0">
              <a:prstClr val="black">
                <a:alpha val="65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7848600" cy="685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pc="-50" dirty="0" smtClean="0"/>
              <a:t>The achievement gap starts well </a:t>
            </a:r>
            <a:br>
              <a:rPr lang="en-US" sz="2800" spc="-50" dirty="0" smtClean="0"/>
            </a:br>
            <a:r>
              <a:rPr lang="en-US" sz="2800" spc="-50" dirty="0" smtClean="0"/>
              <a:t>before Kindergarten  </a:t>
            </a:r>
            <a:r>
              <a:rPr lang="en-US" sz="3200" spc="-50" dirty="0" smtClean="0"/>
              <a:t/>
            </a:r>
            <a:br>
              <a:rPr lang="en-US" sz="3200" spc="-50" dirty="0" smtClean="0"/>
            </a:br>
            <a:r>
              <a:rPr lang="en-US" sz="3200" spc="-50" dirty="0" smtClean="0"/>
              <a:t/>
            </a:r>
            <a:br>
              <a:rPr lang="en-US" sz="3200" spc="-50" dirty="0" smtClean="0"/>
            </a:br>
            <a:endParaRPr lang="en-US" sz="3200" spc="-50" dirty="0"/>
          </a:p>
        </p:txBody>
      </p:sp>
      <p:sp>
        <p:nvSpPr>
          <p:cNvPr id="11267" name="Freeform 4"/>
          <p:cNvSpPr>
            <a:spLocks/>
          </p:cNvSpPr>
          <p:nvPr/>
        </p:nvSpPr>
        <p:spPr bwMode="auto">
          <a:xfrm rot="101830">
            <a:off x="2057400" y="5559425"/>
            <a:ext cx="1066800" cy="88900"/>
          </a:xfrm>
          <a:custGeom>
            <a:avLst/>
            <a:gdLst>
              <a:gd name="T0" fmla="*/ 0 w 672"/>
              <a:gd name="T1" fmla="*/ 2147483647 h 56"/>
              <a:gd name="T2" fmla="*/ 2147483647 w 672"/>
              <a:gd name="T3" fmla="*/ 2147483647 h 56"/>
              <a:gd name="T4" fmla="*/ 2147483647 w 672"/>
              <a:gd name="T5" fmla="*/ 0 h 56"/>
              <a:gd name="T6" fmla="*/ 0 60000 65536"/>
              <a:gd name="T7" fmla="*/ 0 60000 65536"/>
              <a:gd name="T8" fmla="*/ 0 60000 65536"/>
              <a:gd name="T9" fmla="*/ 0 w 672"/>
              <a:gd name="T10" fmla="*/ 0 h 56"/>
              <a:gd name="T11" fmla="*/ 672 w 672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56">
                <a:moveTo>
                  <a:pt x="0" y="48"/>
                </a:moveTo>
                <a:cubicBezTo>
                  <a:pt x="160" y="52"/>
                  <a:pt x="320" y="56"/>
                  <a:pt x="432" y="48"/>
                </a:cubicBezTo>
                <a:cubicBezTo>
                  <a:pt x="544" y="40"/>
                  <a:pt x="608" y="20"/>
                  <a:pt x="672" y="0"/>
                </a:cubicBezTo>
              </a:path>
            </a:pathLst>
          </a:custGeom>
          <a:noFill/>
          <a:ln w="63500">
            <a:solidFill>
              <a:srgbClr val="BF2F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Freeform 5"/>
          <p:cNvSpPr>
            <a:spLocks/>
          </p:cNvSpPr>
          <p:nvPr/>
        </p:nvSpPr>
        <p:spPr bwMode="auto">
          <a:xfrm>
            <a:off x="4419600" y="2511425"/>
            <a:ext cx="1981200" cy="1981200"/>
          </a:xfrm>
          <a:custGeom>
            <a:avLst/>
            <a:gdLst>
              <a:gd name="T0" fmla="*/ 0 w 1248"/>
              <a:gd name="T1" fmla="*/ 2147483647 h 1248"/>
              <a:gd name="T2" fmla="*/ 2147483647 w 1248"/>
              <a:gd name="T3" fmla="*/ 2147483647 h 1248"/>
              <a:gd name="T4" fmla="*/ 2147483647 w 1248"/>
              <a:gd name="T5" fmla="*/ 2147483647 h 1248"/>
              <a:gd name="T6" fmla="*/ 2147483647 w 1248"/>
              <a:gd name="T7" fmla="*/ 2147483647 h 1248"/>
              <a:gd name="T8" fmla="*/ 2147483647 w 1248"/>
              <a:gd name="T9" fmla="*/ 2147483647 h 1248"/>
              <a:gd name="T10" fmla="*/ 2147483647 w 1248"/>
              <a:gd name="T11" fmla="*/ 2147483647 h 1248"/>
              <a:gd name="T12" fmla="*/ 2147483647 w 1248"/>
              <a:gd name="T13" fmla="*/ 2147483647 h 1248"/>
              <a:gd name="T14" fmla="*/ 2147483647 w 1248"/>
              <a:gd name="T15" fmla="*/ 0 h 12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8"/>
              <a:gd name="T25" fmla="*/ 0 h 1248"/>
              <a:gd name="T26" fmla="*/ 1248 w 1248"/>
              <a:gd name="T27" fmla="*/ 1248 h 124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8" h="1248">
                <a:moveTo>
                  <a:pt x="0" y="1248"/>
                </a:moveTo>
                <a:cubicBezTo>
                  <a:pt x="104" y="1144"/>
                  <a:pt x="208" y="1040"/>
                  <a:pt x="288" y="960"/>
                </a:cubicBezTo>
                <a:cubicBezTo>
                  <a:pt x="368" y="880"/>
                  <a:pt x="424" y="824"/>
                  <a:pt x="480" y="768"/>
                </a:cubicBezTo>
                <a:cubicBezTo>
                  <a:pt x="536" y="712"/>
                  <a:pt x="568" y="688"/>
                  <a:pt x="624" y="624"/>
                </a:cubicBezTo>
                <a:cubicBezTo>
                  <a:pt x="680" y="560"/>
                  <a:pt x="744" y="456"/>
                  <a:pt x="816" y="384"/>
                </a:cubicBezTo>
                <a:cubicBezTo>
                  <a:pt x="888" y="312"/>
                  <a:pt x="1000" y="248"/>
                  <a:pt x="1056" y="192"/>
                </a:cubicBezTo>
                <a:cubicBezTo>
                  <a:pt x="1112" y="136"/>
                  <a:pt x="1120" y="80"/>
                  <a:pt x="1152" y="48"/>
                </a:cubicBezTo>
                <a:cubicBezTo>
                  <a:pt x="1184" y="16"/>
                  <a:pt x="1232" y="8"/>
                  <a:pt x="1248" y="0"/>
                </a:cubicBezTo>
              </a:path>
            </a:pathLst>
          </a:custGeom>
          <a:noFill/>
          <a:ln w="63500">
            <a:solidFill>
              <a:srgbClr val="C60C4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Freeform 6"/>
          <p:cNvSpPr>
            <a:spLocks/>
          </p:cNvSpPr>
          <p:nvPr/>
        </p:nvSpPr>
        <p:spPr bwMode="auto">
          <a:xfrm>
            <a:off x="3200400" y="4972050"/>
            <a:ext cx="1295400" cy="609600"/>
          </a:xfrm>
          <a:custGeom>
            <a:avLst/>
            <a:gdLst>
              <a:gd name="T0" fmla="*/ 0 w 816"/>
              <a:gd name="T1" fmla="*/ 2147483647 h 384"/>
              <a:gd name="T2" fmla="*/ 2147483647 w 816"/>
              <a:gd name="T3" fmla="*/ 2147483647 h 384"/>
              <a:gd name="T4" fmla="*/ 2147483647 w 816"/>
              <a:gd name="T5" fmla="*/ 0 h 384"/>
              <a:gd name="T6" fmla="*/ 0 60000 65536"/>
              <a:gd name="T7" fmla="*/ 0 60000 65536"/>
              <a:gd name="T8" fmla="*/ 0 60000 65536"/>
              <a:gd name="T9" fmla="*/ 0 w 816"/>
              <a:gd name="T10" fmla="*/ 0 h 384"/>
              <a:gd name="T11" fmla="*/ 816 w 816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384">
                <a:moveTo>
                  <a:pt x="0" y="384"/>
                </a:moveTo>
                <a:cubicBezTo>
                  <a:pt x="220" y="296"/>
                  <a:pt x="440" y="208"/>
                  <a:pt x="576" y="144"/>
                </a:cubicBezTo>
                <a:cubicBezTo>
                  <a:pt x="712" y="80"/>
                  <a:pt x="764" y="40"/>
                  <a:pt x="816" y="0"/>
                </a:cubicBezTo>
              </a:path>
            </a:pathLst>
          </a:custGeom>
          <a:noFill/>
          <a:ln w="63500">
            <a:solidFill>
              <a:srgbClr val="5E63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Freeform 7"/>
          <p:cNvSpPr>
            <a:spLocks/>
          </p:cNvSpPr>
          <p:nvPr/>
        </p:nvSpPr>
        <p:spPr bwMode="auto">
          <a:xfrm rot="69552">
            <a:off x="4495800" y="3805238"/>
            <a:ext cx="1905000" cy="1219200"/>
          </a:xfrm>
          <a:custGeom>
            <a:avLst/>
            <a:gdLst>
              <a:gd name="T0" fmla="*/ 0 w 1200"/>
              <a:gd name="T1" fmla="*/ 2147483647 h 768"/>
              <a:gd name="T2" fmla="*/ 2147483647 w 1200"/>
              <a:gd name="T3" fmla="*/ 2147483647 h 768"/>
              <a:gd name="T4" fmla="*/ 2147483647 w 1200"/>
              <a:gd name="T5" fmla="*/ 2147483647 h 768"/>
              <a:gd name="T6" fmla="*/ 2147483647 w 1200"/>
              <a:gd name="T7" fmla="*/ 2147483647 h 768"/>
              <a:gd name="T8" fmla="*/ 2147483647 w 1200"/>
              <a:gd name="T9" fmla="*/ 2147483647 h 768"/>
              <a:gd name="T10" fmla="*/ 2147483647 w 1200"/>
              <a:gd name="T11" fmla="*/ 0 h 7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0"/>
              <a:gd name="T19" fmla="*/ 0 h 768"/>
              <a:gd name="T20" fmla="*/ 1200 w 1200"/>
              <a:gd name="T21" fmla="*/ 768 h 7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0" h="768">
                <a:moveTo>
                  <a:pt x="0" y="768"/>
                </a:moveTo>
                <a:cubicBezTo>
                  <a:pt x="104" y="696"/>
                  <a:pt x="208" y="624"/>
                  <a:pt x="288" y="576"/>
                </a:cubicBezTo>
                <a:cubicBezTo>
                  <a:pt x="368" y="528"/>
                  <a:pt x="408" y="536"/>
                  <a:pt x="480" y="480"/>
                </a:cubicBezTo>
                <a:cubicBezTo>
                  <a:pt x="552" y="424"/>
                  <a:pt x="640" y="296"/>
                  <a:pt x="720" y="240"/>
                </a:cubicBezTo>
                <a:cubicBezTo>
                  <a:pt x="800" y="184"/>
                  <a:pt x="880" y="184"/>
                  <a:pt x="960" y="144"/>
                </a:cubicBezTo>
                <a:cubicBezTo>
                  <a:pt x="1040" y="104"/>
                  <a:pt x="1120" y="52"/>
                  <a:pt x="1200" y="0"/>
                </a:cubicBezTo>
              </a:path>
            </a:pathLst>
          </a:custGeom>
          <a:noFill/>
          <a:ln w="63500">
            <a:solidFill>
              <a:srgbClr val="5E63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Freeform 8"/>
          <p:cNvSpPr>
            <a:spLocks/>
          </p:cNvSpPr>
          <p:nvPr/>
        </p:nvSpPr>
        <p:spPr bwMode="auto">
          <a:xfrm>
            <a:off x="4495800" y="4314825"/>
            <a:ext cx="1828800" cy="787400"/>
          </a:xfrm>
          <a:custGeom>
            <a:avLst/>
            <a:gdLst>
              <a:gd name="T0" fmla="*/ 0 w 1152"/>
              <a:gd name="T1" fmla="*/ 2147483647 h 496"/>
              <a:gd name="T2" fmla="*/ 2147483647 w 1152"/>
              <a:gd name="T3" fmla="*/ 2147483647 h 496"/>
              <a:gd name="T4" fmla="*/ 2147483647 w 1152"/>
              <a:gd name="T5" fmla="*/ 2147483647 h 496"/>
              <a:gd name="T6" fmla="*/ 2147483647 w 1152"/>
              <a:gd name="T7" fmla="*/ 2147483647 h 496"/>
              <a:gd name="T8" fmla="*/ 2147483647 w 1152"/>
              <a:gd name="T9" fmla="*/ 2147483647 h 496"/>
              <a:gd name="T10" fmla="*/ 2147483647 w 1152"/>
              <a:gd name="T11" fmla="*/ 2147483647 h 496"/>
              <a:gd name="T12" fmla="*/ 2147483647 w 1152"/>
              <a:gd name="T13" fmla="*/ 2147483647 h 4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52"/>
              <a:gd name="T22" fmla="*/ 0 h 496"/>
              <a:gd name="T23" fmla="*/ 1152 w 1152"/>
              <a:gd name="T24" fmla="*/ 496 h 4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52" h="496">
                <a:moveTo>
                  <a:pt x="0" y="496"/>
                </a:moveTo>
                <a:cubicBezTo>
                  <a:pt x="108" y="464"/>
                  <a:pt x="216" y="432"/>
                  <a:pt x="288" y="400"/>
                </a:cubicBezTo>
                <a:cubicBezTo>
                  <a:pt x="360" y="368"/>
                  <a:pt x="384" y="336"/>
                  <a:pt x="432" y="304"/>
                </a:cubicBezTo>
                <a:cubicBezTo>
                  <a:pt x="480" y="272"/>
                  <a:pt x="512" y="240"/>
                  <a:pt x="576" y="208"/>
                </a:cubicBezTo>
                <a:cubicBezTo>
                  <a:pt x="640" y="176"/>
                  <a:pt x="736" y="144"/>
                  <a:pt x="816" y="112"/>
                </a:cubicBezTo>
                <a:cubicBezTo>
                  <a:pt x="896" y="80"/>
                  <a:pt x="1000" y="32"/>
                  <a:pt x="1056" y="16"/>
                </a:cubicBezTo>
                <a:cubicBezTo>
                  <a:pt x="1112" y="0"/>
                  <a:pt x="1136" y="16"/>
                  <a:pt x="1152" y="16"/>
                </a:cubicBezTo>
              </a:path>
            </a:pathLst>
          </a:custGeom>
          <a:noFill/>
          <a:ln w="63500">
            <a:solidFill>
              <a:srgbClr val="BE6D3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2057400" y="2359025"/>
            <a:ext cx="0" cy="3429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rot="5400000">
            <a:off x="4267200" y="3578225"/>
            <a:ext cx="0" cy="441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V="1">
            <a:off x="3124200" y="57880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V="1">
            <a:off x="4495800" y="57880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V="1">
            <a:off x="6324600" y="57880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667000" y="5940425"/>
            <a:ext cx="873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1">
                <a:latin typeface="Verdana" pitchFamily="34" charset="0"/>
              </a:rPr>
              <a:t>16 mos.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038600" y="5940425"/>
            <a:ext cx="873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1">
                <a:latin typeface="Verdana" pitchFamily="34" charset="0"/>
              </a:rPr>
              <a:t>24 mos.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5791200" y="5940425"/>
            <a:ext cx="873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1">
                <a:latin typeface="Verdana" pitchFamily="34" charset="0"/>
              </a:rPr>
              <a:t>36 mos.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 rot="-5400000">
            <a:off x="-772319" y="3734594"/>
            <a:ext cx="3224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cs typeface="+mn-cs"/>
              </a:rPr>
              <a:t>Cumulative Vocabulary (Words) 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6553200" y="2235200"/>
            <a:ext cx="1752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C60C46"/>
                </a:solidFill>
                <a:latin typeface="Verdana" pitchFamily="34" charset="0"/>
              </a:rPr>
              <a:t>Professional Parents</a:t>
            </a:r>
            <a:endParaRPr lang="en-US" sz="1400">
              <a:solidFill>
                <a:srgbClr val="C60C46"/>
              </a:solidFill>
              <a:latin typeface="Verdana" pitchFamily="34" charset="0"/>
            </a:endParaRP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6553200" y="3367088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5E632C"/>
                </a:solidFill>
                <a:latin typeface="Verdana" pitchFamily="34" charset="0"/>
              </a:rPr>
              <a:t>Working Class Parents</a:t>
            </a:r>
            <a:endParaRPr lang="en-US" sz="1400">
              <a:solidFill>
                <a:srgbClr val="5E632C"/>
              </a:solidFill>
              <a:latin typeface="Verdana" pitchFamily="34" charset="0"/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6553200" y="4052888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BE6D30"/>
                </a:solidFill>
                <a:latin typeface="Verdana" pitchFamily="34" charset="0"/>
              </a:rPr>
              <a:t>Welfare </a:t>
            </a:r>
            <a:br>
              <a:rPr lang="en-US" sz="1400" b="1">
                <a:solidFill>
                  <a:srgbClr val="BE6D30"/>
                </a:solidFill>
                <a:latin typeface="Verdana" pitchFamily="34" charset="0"/>
              </a:rPr>
            </a:br>
            <a:r>
              <a:rPr lang="en-US" sz="1400" b="1">
                <a:solidFill>
                  <a:srgbClr val="BE6D30"/>
                </a:solidFill>
                <a:latin typeface="Verdana" pitchFamily="34" charset="0"/>
              </a:rPr>
              <a:t>Parents</a:t>
            </a: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3260725" y="6321425"/>
            <a:ext cx="2052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cs typeface="+mn-cs"/>
              </a:rPr>
              <a:t>Child’s Age (Months)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cs typeface="+mn-cs"/>
            </a:endParaRPr>
          </a:p>
        </p:txBody>
      </p:sp>
      <p:sp>
        <p:nvSpPr>
          <p:cNvPr id="11285" name="Line 27"/>
          <p:cNvSpPr>
            <a:spLocks noChangeShapeType="1"/>
          </p:cNvSpPr>
          <p:nvPr/>
        </p:nvSpPr>
        <p:spPr bwMode="auto">
          <a:xfrm flipH="1">
            <a:off x="1828800" y="47974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Line 28"/>
          <p:cNvSpPr>
            <a:spLocks noChangeShapeType="1"/>
          </p:cNvSpPr>
          <p:nvPr/>
        </p:nvSpPr>
        <p:spPr bwMode="auto">
          <a:xfrm flipH="1">
            <a:off x="1828800" y="37306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Line 29"/>
          <p:cNvSpPr>
            <a:spLocks noChangeShapeType="1"/>
          </p:cNvSpPr>
          <p:nvPr/>
        </p:nvSpPr>
        <p:spPr bwMode="auto">
          <a:xfrm flipH="1">
            <a:off x="1828800" y="254158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Text Box 30"/>
          <p:cNvSpPr txBox="1">
            <a:spLocks noChangeArrowheads="1"/>
          </p:cNvSpPr>
          <p:nvPr/>
        </p:nvSpPr>
        <p:spPr bwMode="auto">
          <a:xfrm>
            <a:off x="1319213" y="4645025"/>
            <a:ext cx="511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1">
                <a:latin typeface="Verdana" pitchFamily="34" charset="0"/>
              </a:rPr>
              <a:t>200</a:t>
            </a:r>
          </a:p>
        </p:txBody>
      </p:sp>
      <p:sp>
        <p:nvSpPr>
          <p:cNvPr id="11289" name="Text Box 31"/>
          <p:cNvSpPr txBox="1">
            <a:spLocks noChangeArrowheads="1"/>
          </p:cNvSpPr>
          <p:nvPr/>
        </p:nvSpPr>
        <p:spPr bwMode="auto">
          <a:xfrm>
            <a:off x="1319213" y="3578225"/>
            <a:ext cx="511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1">
                <a:latin typeface="Verdana" pitchFamily="34" charset="0"/>
              </a:rPr>
              <a:t>600</a:t>
            </a:r>
          </a:p>
        </p:txBody>
      </p:sp>
      <p:sp>
        <p:nvSpPr>
          <p:cNvPr id="11290" name="Text Box 32"/>
          <p:cNvSpPr txBox="1">
            <a:spLocks noChangeArrowheads="1"/>
          </p:cNvSpPr>
          <p:nvPr/>
        </p:nvSpPr>
        <p:spPr bwMode="auto">
          <a:xfrm>
            <a:off x="1211263" y="2389188"/>
            <a:ext cx="620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1">
                <a:latin typeface="Verdana" pitchFamily="34" charset="0"/>
              </a:rPr>
              <a:t>1200</a:t>
            </a:r>
          </a:p>
        </p:txBody>
      </p:sp>
      <p:grpSp>
        <p:nvGrpSpPr>
          <p:cNvPr id="11291" name="Group 33"/>
          <p:cNvGrpSpPr>
            <a:grpSpLocks/>
          </p:cNvGrpSpPr>
          <p:nvPr/>
        </p:nvGrpSpPr>
        <p:grpSpPr bwMode="auto">
          <a:xfrm>
            <a:off x="3084513" y="4492625"/>
            <a:ext cx="1335087" cy="1101725"/>
            <a:chOff x="2183" y="2784"/>
            <a:chExt cx="841" cy="694"/>
          </a:xfrm>
        </p:grpSpPr>
        <p:sp>
          <p:nvSpPr>
            <p:cNvPr id="11297" name="Freeform 34"/>
            <p:cNvSpPr>
              <a:spLocks/>
            </p:cNvSpPr>
            <p:nvPr/>
          </p:nvSpPr>
          <p:spPr bwMode="auto">
            <a:xfrm>
              <a:off x="2208" y="2784"/>
              <a:ext cx="816" cy="672"/>
            </a:xfrm>
            <a:custGeom>
              <a:avLst/>
              <a:gdLst>
                <a:gd name="T0" fmla="*/ 0 w 816"/>
                <a:gd name="T1" fmla="*/ 672 h 672"/>
                <a:gd name="T2" fmla="*/ 336 w 816"/>
                <a:gd name="T3" fmla="*/ 480 h 672"/>
                <a:gd name="T4" fmla="*/ 576 w 816"/>
                <a:gd name="T5" fmla="*/ 240 h 672"/>
                <a:gd name="T6" fmla="*/ 816 w 816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6"/>
                <a:gd name="T13" fmla="*/ 0 h 672"/>
                <a:gd name="T14" fmla="*/ 816 w 81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6" h="672">
                  <a:moveTo>
                    <a:pt x="0" y="672"/>
                  </a:moveTo>
                  <a:cubicBezTo>
                    <a:pt x="120" y="612"/>
                    <a:pt x="240" y="552"/>
                    <a:pt x="336" y="480"/>
                  </a:cubicBezTo>
                  <a:cubicBezTo>
                    <a:pt x="432" y="408"/>
                    <a:pt x="496" y="320"/>
                    <a:pt x="576" y="240"/>
                  </a:cubicBezTo>
                  <a:cubicBezTo>
                    <a:pt x="656" y="160"/>
                    <a:pt x="776" y="40"/>
                    <a:pt x="816" y="0"/>
                  </a:cubicBezTo>
                </a:path>
              </a:pathLst>
            </a:custGeom>
            <a:noFill/>
            <a:ln w="63500">
              <a:solidFill>
                <a:srgbClr val="C60C4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8" name="Rectangle 35"/>
            <p:cNvSpPr>
              <a:spLocks noChangeArrowheads="1"/>
            </p:cNvSpPr>
            <p:nvPr/>
          </p:nvSpPr>
          <p:spPr bwMode="auto">
            <a:xfrm rot="3852372">
              <a:off x="2183" y="3443"/>
              <a:ext cx="35" cy="35"/>
            </a:xfrm>
            <a:prstGeom prst="rect">
              <a:avLst/>
            </a:prstGeom>
            <a:solidFill>
              <a:srgbClr val="BF2F37"/>
            </a:solidFill>
            <a:ln w="9525">
              <a:solidFill>
                <a:srgbClr val="C60C4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E3E5C"/>
                </a:solidFill>
                <a:latin typeface="Calibri" pitchFamily="34" charset="0"/>
              </a:endParaRPr>
            </a:p>
          </p:txBody>
        </p:sp>
      </p:grpSp>
      <p:sp>
        <p:nvSpPr>
          <p:cNvPr id="11292" name="Freeform 36"/>
          <p:cNvSpPr>
            <a:spLocks/>
          </p:cNvSpPr>
          <p:nvPr/>
        </p:nvSpPr>
        <p:spPr bwMode="auto">
          <a:xfrm>
            <a:off x="2057400" y="5592763"/>
            <a:ext cx="1143000" cy="76200"/>
          </a:xfrm>
          <a:custGeom>
            <a:avLst/>
            <a:gdLst>
              <a:gd name="T0" fmla="*/ 0 w 672"/>
              <a:gd name="T1" fmla="*/ 2147483647 h 56"/>
              <a:gd name="T2" fmla="*/ 2147483647 w 672"/>
              <a:gd name="T3" fmla="*/ 2147483647 h 56"/>
              <a:gd name="T4" fmla="*/ 2147483647 w 672"/>
              <a:gd name="T5" fmla="*/ 0 h 56"/>
              <a:gd name="T6" fmla="*/ 0 60000 65536"/>
              <a:gd name="T7" fmla="*/ 0 60000 65536"/>
              <a:gd name="T8" fmla="*/ 0 60000 65536"/>
              <a:gd name="T9" fmla="*/ 0 w 672"/>
              <a:gd name="T10" fmla="*/ 0 h 56"/>
              <a:gd name="T11" fmla="*/ 672 w 672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56">
                <a:moveTo>
                  <a:pt x="0" y="48"/>
                </a:moveTo>
                <a:cubicBezTo>
                  <a:pt x="160" y="52"/>
                  <a:pt x="320" y="56"/>
                  <a:pt x="432" y="48"/>
                </a:cubicBezTo>
                <a:cubicBezTo>
                  <a:pt x="544" y="40"/>
                  <a:pt x="608" y="20"/>
                  <a:pt x="672" y="0"/>
                </a:cubicBezTo>
              </a:path>
            </a:pathLst>
          </a:custGeom>
          <a:noFill/>
          <a:ln w="63500">
            <a:solidFill>
              <a:srgbClr val="5E63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3" name="Freeform 37"/>
          <p:cNvSpPr>
            <a:spLocks/>
          </p:cNvSpPr>
          <p:nvPr/>
        </p:nvSpPr>
        <p:spPr bwMode="auto">
          <a:xfrm>
            <a:off x="2057400" y="5635625"/>
            <a:ext cx="1143000" cy="76200"/>
          </a:xfrm>
          <a:custGeom>
            <a:avLst/>
            <a:gdLst>
              <a:gd name="T0" fmla="*/ 0 w 672"/>
              <a:gd name="T1" fmla="*/ 2147483647 h 56"/>
              <a:gd name="T2" fmla="*/ 2147483647 w 672"/>
              <a:gd name="T3" fmla="*/ 2147483647 h 56"/>
              <a:gd name="T4" fmla="*/ 2147483647 w 672"/>
              <a:gd name="T5" fmla="*/ 0 h 56"/>
              <a:gd name="T6" fmla="*/ 0 60000 65536"/>
              <a:gd name="T7" fmla="*/ 0 60000 65536"/>
              <a:gd name="T8" fmla="*/ 0 60000 65536"/>
              <a:gd name="T9" fmla="*/ 0 w 672"/>
              <a:gd name="T10" fmla="*/ 0 h 56"/>
              <a:gd name="T11" fmla="*/ 672 w 672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56">
                <a:moveTo>
                  <a:pt x="0" y="48"/>
                </a:moveTo>
                <a:cubicBezTo>
                  <a:pt x="160" y="52"/>
                  <a:pt x="320" y="56"/>
                  <a:pt x="432" y="48"/>
                </a:cubicBezTo>
                <a:cubicBezTo>
                  <a:pt x="544" y="40"/>
                  <a:pt x="608" y="20"/>
                  <a:pt x="672" y="0"/>
                </a:cubicBezTo>
              </a:path>
            </a:pathLst>
          </a:custGeom>
          <a:noFill/>
          <a:ln w="63500">
            <a:solidFill>
              <a:srgbClr val="BE6D3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" name="Freeform 38"/>
          <p:cNvSpPr>
            <a:spLocks/>
          </p:cNvSpPr>
          <p:nvPr/>
        </p:nvSpPr>
        <p:spPr bwMode="auto">
          <a:xfrm>
            <a:off x="3200400" y="5102225"/>
            <a:ext cx="1295400" cy="533400"/>
          </a:xfrm>
          <a:custGeom>
            <a:avLst/>
            <a:gdLst>
              <a:gd name="T0" fmla="*/ 0 w 816"/>
              <a:gd name="T1" fmla="*/ 2147483647 h 336"/>
              <a:gd name="T2" fmla="*/ 2147483647 w 816"/>
              <a:gd name="T3" fmla="*/ 2147483647 h 336"/>
              <a:gd name="T4" fmla="*/ 2147483647 w 816"/>
              <a:gd name="T5" fmla="*/ 2147483647 h 336"/>
              <a:gd name="T6" fmla="*/ 2147483647 w 816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816"/>
              <a:gd name="T13" fmla="*/ 0 h 336"/>
              <a:gd name="T14" fmla="*/ 816 w 816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6" h="336">
                <a:moveTo>
                  <a:pt x="0" y="336"/>
                </a:moveTo>
                <a:cubicBezTo>
                  <a:pt x="140" y="284"/>
                  <a:pt x="280" y="232"/>
                  <a:pt x="384" y="192"/>
                </a:cubicBezTo>
                <a:cubicBezTo>
                  <a:pt x="488" y="152"/>
                  <a:pt x="552" y="128"/>
                  <a:pt x="624" y="96"/>
                </a:cubicBezTo>
                <a:cubicBezTo>
                  <a:pt x="696" y="64"/>
                  <a:pt x="784" y="16"/>
                  <a:pt x="816" y="0"/>
                </a:cubicBezTo>
              </a:path>
            </a:pathLst>
          </a:custGeom>
          <a:noFill/>
          <a:ln w="63500">
            <a:solidFill>
              <a:srgbClr val="BE6D3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" name="Text Box 39"/>
          <p:cNvSpPr txBox="1">
            <a:spLocks noChangeArrowheads="1"/>
          </p:cNvSpPr>
          <p:nvPr/>
        </p:nvSpPr>
        <p:spPr bwMode="auto">
          <a:xfrm>
            <a:off x="7391400" y="6477000"/>
            <a:ext cx="1676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latin typeface="Calibri" pitchFamily="34" charset="0"/>
              </a:rPr>
              <a:t>Source: Hart &amp; Risley (1995)</a:t>
            </a:r>
            <a:r>
              <a:rPr lang="en-US" sz="1000">
                <a:latin typeface="Verdana" pitchFamily="34" charset="0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66800" y="1458913"/>
            <a:ext cx="6781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spc="-50" dirty="0">
                <a:latin typeface="+mn-lt"/>
                <a:cs typeface="+mn-cs"/>
              </a:rPr>
              <a:t>Disparities in early vocabulary development</a:t>
            </a:r>
            <a:endParaRPr lang="en-US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56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4572000" cy="4495800"/>
          </a:xfrm>
        </p:spPr>
        <p:txBody>
          <a:bodyPr>
            <a:noAutofit/>
          </a:bodyPr>
          <a:lstStyle/>
          <a:p>
            <a:pPr marL="171450" indent="-171450">
              <a:lnSpc>
                <a:spcPct val="13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Rich learning environments linked to positive health outcomes throughout life</a:t>
            </a:r>
          </a:p>
          <a:p>
            <a:pPr marL="171450" indent="-171450">
              <a:lnSpc>
                <a:spcPct val="13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/>
              <a:t>Comprehensive </a:t>
            </a:r>
            <a:r>
              <a:rPr lang="en-US" sz="1600" dirty="0"/>
              <a:t>supports to families from prenatal to age five</a:t>
            </a:r>
          </a:p>
          <a:p>
            <a:pPr marL="171450" indent="-171450">
              <a:lnSpc>
                <a:spcPct val="13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Engage families in developing healthy behaviors for </a:t>
            </a:r>
            <a:r>
              <a:rPr lang="en-US" sz="1600" dirty="0" smtClean="0"/>
              <a:t>them </a:t>
            </a:r>
            <a:r>
              <a:rPr lang="en-US" sz="1600" dirty="0"/>
              <a:t>and their children </a:t>
            </a:r>
          </a:p>
          <a:p>
            <a:pPr marL="171450" indent="-171450">
              <a:lnSpc>
                <a:spcPct val="13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Reduce stress-related roots of health disparities</a:t>
            </a:r>
          </a:p>
          <a:p>
            <a:pPr marL="171450" indent="-171450">
              <a:lnSpc>
                <a:spcPct val="13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Referrals and linkages to community resources for medical and dental homes, developmental screenings, </a:t>
            </a:r>
            <a:r>
              <a:rPr lang="en-US" sz="1600" dirty="0" smtClean="0"/>
              <a:t>well-child check ups and </a:t>
            </a:r>
            <a:r>
              <a:rPr lang="en-US" sz="1600" dirty="0"/>
              <a:t>immunizations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6172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/>
              <a:t>Early Childhood Education: </a:t>
            </a:r>
            <a:br>
              <a:rPr lang="en-US" sz="2800" b="1" dirty="0" smtClean="0"/>
            </a:br>
            <a:r>
              <a:rPr lang="en-US" sz="2800" b="1" dirty="0" smtClean="0"/>
              <a:t>Front Line for Preventing Learning &amp; Health Disparities</a:t>
            </a:r>
            <a:endParaRPr lang="en-US" sz="2800" b="1" dirty="0"/>
          </a:p>
        </p:txBody>
      </p:sp>
      <p:pic>
        <p:nvPicPr>
          <p:cNvPr id="6" name="Content Placeholder 5" descr="117_IMG_71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1905000"/>
            <a:ext cx="2895600" cy="4343400"/>
          </a:xfrm>
          <a:prstGeom prst="rect">
            <a:avLst/>
          </a:prstGeom>
          <a:effectLst>
            <a:outerShdw blurRad="444500" dist="101600" dir="2700000" algn="ctr" rotWithShape="0">
              <a:srgbClr val="000000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Educare Learning Network Vision Statement</a:t>
            </a:r>
            <a:endParaRPr lang="en-US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dirty="0" smtClean="0"/>
              <a:t>The Educare Learning Network will</a:t>
            </a:r>
          </a:p>
          <a:p>
            <a:pPr lvl="0">
              <a:buNone/>
            </a:pPr>
            <a:r>
              <a:rPr lang="en-US" dirty="0" smtClean="0"/>
              <a:t>demonstrate that research-based early</a:t>
            </a:r>
          </a:p>
          <a:p>
            <a:pPr lvl="0">
              <a:buNone/>
            </a:pPr>
            <a:r>
              <a:rPr lang="en-US" dirty="0" smtClean="0"/>
              <a:t>childhood education prevents the persistent</a:t>
            </a:r>
          </a:p>
          <a:p>
            <a:pPr lvl="0">
              <a:buNone/>
            </a:pPr>
            <a:r>
              <a:rPr lang="en-US" dirty="0" smtClean="0"/>
              <a:t>achievement gap for our nation’s most at-risk</a:t>
            </a:r>
          </a:p>
          <a:p>
            <a:pPr lvl="0">
              <a:buNone/>
            </a:pPr>
            <a:r>
              <a:rPr lang="en-US" dirty="0" smtClean="0"/>
              <a:t>young children.  The Network’s evidence,</a:t>
            </a:r>
          </a:p>
          <a:p>
            <a:pPr lvl="0">
              <a:buNone/>
            </a:pPr>
            <a:r>
              <a:rPr lang="en-US" dirty="0" smtClean="0"/>
              <a:t>practice expertise, and dynamic partnerships</a:t>
            </a:r>
          </a:p>
          <a:p>
            <a:pPr lvl="0">
              <a:buNone/>
            </a:pPr>
            <a:r>
              <a:rPr lang="en-US" dirty="0" smtClean="0"/>
              <a:t>will help ensure that all children and families,</a:t>
            </a:r>
          </a:p>
          <a:p>
            <a:pPr lvl="0">
              <a:buNone/>
            </a:pPr>
            <a:r>
              <a:rPr lang="en-US" dirty="0" smtClean="0"/>
              <a:t>especially those at greatest risk, will have</a:t>
            </a:r>
          </a:p>
          <a:p>
            <a:pPr lvl="0">
              <a:buNone/>
            </a:pPr>
            <a:r>
              <a:rPr lang="en-US" dirty="0" smtClean="0"/>
              <a:t>access to effective early learning, and that the</a:t>
            </a:r>
          </a:p>
          <a:p>
            <a:pPr lvl="0">
              <a:buNone/>
            </a:pPr>
            <a:r>
              <a:rPr lang="en-US" dirty="0" smtClean="0"/>
              <a:t>first five years will be an integral part of the</a:t>
            </a:r>
          </a:p>
          <a:p>
            <a:pPr lvl="0">
              <a:buNone/>
            </a:pPr>
            <a:r>
              <a:rPr lang="en-US" dirty="0" smtClean="0"/>
              <a:t>nation’s education system.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15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6"/>
          <a:stretch/>
        </p:blipFill>
        <p:spPr>
          <a:xfrm>
            <a:off x="76200" y="0"/>
            <a:ext cx="8932659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2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3432345" cy="4846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7800" y="3778984"/>
            <a:ext cx="4114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Educare is…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Partnership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Program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Platform for Change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7" y="1676400"/>
            <a:ext cx="1122363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348" y="1752600"/>
            <a:ext cx="2477252" cy="165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4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unce of Preventio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63687"/>
      </a:accent1>
      <a:accent2>
        <a:srgbClr val="666666"/>
      </a:accent2>
      <a:accent3>
        <a:srgbClr val="FFCC00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800080"/>
      </a:folHlink>
    </a:clrScheme>
    <a:fontScheme name="Ounce - PowerPoi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unce of Preventio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63687"/>
      </a:accent1>
      <a:accent2>
        <a:srgbClr val="666666"/>
      </a:accent2>
      <a:accent3>
        <a:srgbClr val="FFCC00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800080"/>
      </a:folHlink>
    </a:clrScheme>
    <a:fontScheme name="Ounce - PowerPoi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9cf4d52f-b01e-44c9-9ee8-df62ecf0d15b">
      <Value>Other</Value>
    </Category>
    <TaxKeywordTaxHTField xmlns="03ec25aa-f331-473b-9cb5-1a11a4a084f3">
      <Terms xmlns="http://schemas.microsoft.com/office/infopath/2007/PartnerControls"/>
    </TaxKeywordTaxHTField>
    <TaxCatchAll xmlns="03ec25aa-f331-473b-9cb5-1a11a4a084f3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BFF73D0BA3A049AA7D1ED8EA7B38B0" ma:contentTypeVersion="5" ma:contentTypeDescription="Create a new document." ma:contentTypeScope="" ma:versionID="86b1d7c7fe9a58eb2f231a690c18bad6">
  <xsd:schema xmlns:xsd="http://www.w3.org/2001/XMLSchema" xmlns:xs="http://www.w3.org/2001/XMLSchema" xmlns:p="http://schemas.microsoft.com/office/2006/metadata/properties" xmlns:ns2="9cf4d52f-b01e-44c9-9ee8-df62ecf0d15b" xmlns:ns3="03ec25aa-f331-473b-9cb5-1a11a4a084f3" targetNamespace="http://schemas.microsoft.com/office/2006/metadata/properties" ma:root="true" ma:fieldsID="f20bc8dd3a1cef0ddf20e29c859f1351" ns2:_="" ns3:_="">
    <xsd:import namespace="9cf4d52f-b01e-44c9-9ee8-df62ecf0d15b"/>
    <xsd:import namespace="03ec25aa-f331-473b-9cb5-1a11a4a084f3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3:TaxKeywordTaxHTField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4d52f-b01e-44c9-9ee8-df62ecf0d15b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default="Other" ma:internalName="Category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Logos"/>
                    <xsd:enumeration value="Executive"/>
                    <xsd:enumeration value="Educare"/>
                    <xsd:enumeration value="Training"/>
                    <xsd:enumeration value="Advocacy"/>
                    <xsd:enumeration value="Photos"/>
                    <xsd:enumeration value="Forms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ec25aa-f331-473b-9cb5-1a11a4a084f3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0" nillable="true" ma:taxonomy="true" ma:internalName="TaxKeywordTaxHTField" ma:taxonomyFieldName="TaxKeyword" ma:displayName="Enterprise Keywords" ma:fieldId="{23f27201-bee3-471e-b2e7-b64fd8b7ca38}" ma:taxonomyMulti="true" ma:sspId="e9597efc-ac5d-4ad1-8a78-7599b652294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eb51bab6-1fc5-4825-8c20-6af1ff22ac5f}" ma:internalName="TaxCatchAll" ma:showField="CatchAllData" ma:web="03ec25aa-f331-473b-9cb5-1a11a4a084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DFB64F-1F6A-467B-ABB0-CF215D141C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075E28-7780-44AF-93DE-EB9F3BB4F09E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cf4d52f-b01e-44c9-9ee8-df62ecf0d15b"/>
    <ds:schemaRef ds:uri="03ec25aa-f331-473b-9cb5-1a11a4a084f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ED32F1E-B3AC-4613-9A88-3588026CB6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4d52f-b01e-44c9-9ee8-df62ecf0d15b"/>
    <ds:schemaRef ds:uri="03ec25aa-f331-473b-9cb5-1a11a4a084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2018</TotalTime>
  <Words>1349</Words>
  <Application>Microsoft Office PowerPoint</Application>
  <PresentationFormat>On-screen Show (4:3)</PresentationFormat>
  <Paragraphs>308</Paragraphs>
  <Slides>39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39</vt:i4>
      </vt:variant>
    </vt:vector>
  </HeadingPairs>
  <TitlesOfParts>
    <vt:vector size="54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The Promise of Early Childhood Education:  Preventing Health and Learning Disparities </vt:lpstr>
      <vt:lpstr>PowerPoint Presentation</vt:lpstr>
      <vt:lpstr>PowerPoint Presentation</vt:lpstr>
      <vt:lpstr>PowerPoint Presentation</vt:lpstr>
      <vt:lpstr>The achievement gap starts well  before Kindergarten    </vt:lpstr>
      <vt:lpstr>Early Childhood Education:  Front Line for Preventing Learning &amp; Health Disparities</vt:lpstr>
      <vt:lpstr>Educare Learning Network Vision Statement</vt:lpstr>
      <vt:lpstr>PowerPoint Presentation</vt:lpstr>
      <vt:lpstr>PowerPoint Presentation</vt:lpstr>
      <vt:lpstr>13 Core Features of the Educare Model </vt:lpstr>
      <vt:lpstr>Framework for the Core Features</vt:lpstr>
      <vt:lpstr>Educare Theory of Change </vt:lpstr>
      <vt:lpstr>Educare Child Racial/Ethnic Demographics (2011–12)</vt:lpstr>
      <vt:lpstr>Educare Child Demographic Characteristics (2011–12)</vt:lpstr>
      <vt:lpstr>Educare Child Home Language (2011–12)</vt:lpstr>
      <vt:lpstr>Educare Parent Demographic Characteristics (2011–12)</vt:lpstr>
      <vt:lpstr>Educare Parent Employment Status (2011–12)</vt:lpstr>
      <vt:lpstr>Educare Parent Educational Attainment (2011–12)</vt:lpstr>
      <vt:lpstr>Serious Life Events &amp; Risk Factors (2011–12)</vt:lpstr>
      <vt:lpstr>How Educare Schools Promote Health &amp; Learning</vt:lpstr>
      <vt:lpstr>Educare: Demonstrating Results</vt:lpstr>
      <vt:lpstr>School Readiness: Early Entry Matters Educare children emerge prepared for Kindergarten</vt:lpstr>
      <vt:lpstr>Long-term Health Outcomes of Early Childhood Intervention</vt:lpstr>
      <vt:lpstr>Call to Action</vt:lpstr>
      <vt:lpstr>PowerPoint Presentation</vt:lpstr>
      <vt:lpstr>PowerPoint Presentation</vt:lpstr>
      <vt:lpstr>Full Day, Full Year</vt:lpstr>
      <vt:lpstr>Data Utilization </vt:lpstr>
      <vt:lpstr>Maintain Small Class Size &amp; High Staff/Child Ratios</vt:lpstr>
      <vt:lpstr>Maintain High Staff Qualifications &amp; Intensive Staff Development</vt:lpstr>
      <vt:lpstr>Provide Continuity of Care  to Help Children Develop Secure Relationships</vt:lpstr>
      <vt:lpstr>On-site Family Support &amp; Strong Parent Engagement</vt:lpstr>
      <vt:lpstr>Reflective Practice &amp; Supervision</vt:lpstr>
      <vt:lpstr>Interdisciplinary Work</vt:lpstr>
      <vt:lpstr>Language &amp; Literacy </vt:lpstr>
      <vt:lpstr>Social and Emotional Development</vt:lpstr>
      <vt:lpstr>Foundational Math Skills</vt:lpstr>
      <vt:lpstr>Integrate the Arts</vt:lpstr>
      <vt:lpstr>Emphasize Prenatal Services</vt:lpstr>
    </vt:vector>
  </TitlesOfParts>
  <Company>OPF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Ounce deck template</dc:title>
  <dc:subject>19th National Health Equity Research Webcast, 6/4/2013 original file name was PKennel UNC Health slides 5-31-13 No notes.pptx</dc:subject>
  <dc:creator>Rolen, Sara</dc:creator>
  <dc:description>www.minority.unc.edu/institute/2013/
Original file name: PKennel UNC Health slides 5-31-13 No notes.pptx</dc:description>
  <cp:lastModifiedBy>Victor J. Schoenbach</cp:lastModifiedBy>
  <cp:revision>202</cp:revision>
  <cp:lastPrinted>2013-05-31T19:26:57Z</cp:lastPrinted>
  <dcterms:created xsi:type="dcterms:W3CDTF">2011-12-13T21:06:15Z</dcterms:created>
  <dcterms:modified xsi:type="dcterms:W3CDTF">2013-05-31T22:58:49Z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0x010100EABFF73D0BA3A049AA7D1ED8EA7B38B0</vt:lpwstr>
  </property>
</Properties>
</file>