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79" r:id="rId4"/>
    <p:sldId id="260" r:id="rId5"/>
    <p:sldId id="261" r:id="rId6"/>
    <p:sldId id="262" r:id="rId7"/>
    <p:sldId id="268" r:id="rId8"/>
    <p:sldId id="278" r:id="rId9"/>
    <p:sldId id="257" r:id="rId10"/>
    <p:sldId id="270" r:id="rId11"/>
    <p:sldId id="269" r:id="rId12"/>
    <p:sldId id="272" r:id="rId13"/>
    <p:sldId id="273" r:id="rId14"/>
    <p:sldId id="277" r:id="rId15"/>
    <p:sldId id="274" r:id="rId16"/>
    <p:sldId id="275" r:id="rId17"/>
    <p:sldId id="283" r:id="rId18"/>
    <p:sldId id="284" r:id="rId19"/>
    <p:sldId id="266"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8" autoAdjust="0"/>
    <p:restoredTop sz="83593" autoAdjust="0"/>
  </p:normalViewPr>
  <p:slideViewPr>
    <p:cSldViewPr>
      <p:cViewPr varScale="1">
        <p:scale>
          <a:sx n="74" d="100"/>
          <a:sy n="74" d="100"/>
        </p:scale>
        <p:origin x="-492"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1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F1C2B-ECD0-4B8B-ADFA-72D32B63B125}" type="datetimeFigureOut">
              <a:rPr lang="en-US" smtClean="0"/>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D673C-CD99-42AE-9762-BA1BF9F699C7}" type="slidenum">
              <a:rPr lang="en-US" smtClean="0"/>
              <a:t>‹#›</a:t>
            </a:fld>
            <a:endParaRPr lang="en-US"/>
          </a:p>
        </p:txBody>
      </p:sp>
    </p:spTree>
    <p:extLst>
      <p:ext uri="{BB962C8B-B14F-4D97-AF65-F5344CB8AC3E}">
        <p14:creationId xmlns:p14="http://schemas.microsoft.com/office/powerpoint/2010/main" val="31997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016D2B5-A53E-4FC7-A4B9-4AB1BBC4B0FE}" type="slidenum">
              <a:rPr lang="en-US" sz="1200"/>
              <a:pPr eaLnBrk="1" hangingPunct="1"/>
              <a:t>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8C046-EA4F-4541-8904-9583045EE848}"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lnSpc>
                <a:spcPct val="90000"/>
              </a:lnSpc>
            </a:pP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AD830-D7A2-4D86-B050-7A4F8A2C3238}"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12F1-00EC-4CD2-BC7A-A6913CEF52BE}" type="slidenum">
              <a:rPr lang="en-US"/>
              <a:pPr/>
              <a:t>12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A78EB-6A7F-416D-9772-C53CD6EF86D3}"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9793E-C94C-437F-A7A1-092B75BDB641}"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16</a:t>
            </a:fld>
            <a:endParaRPr lang="en-US"/>
          </a:p>
        </p:txBody>
      </p:sp>
    </p:spTree>
    <p:extLst>
      <p:ext uri="{BB962C8B-B14F-4D97-AF65-F5344CB8AC3E}">
        <p14:creationId xmlns:p14="http://schemas.microsoft.com/office/powerpoint/2010/main" val="133760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17</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18</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19</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2</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2C003-FBC0-4BDE-9F7C-39891F551F9A}" type="slidenum">
              <a:rPr lang="en-US"/>
              <a:pPr/>
              <a:t>20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DD673C-CD99-42AE-9762-BA1BF9F699C7}" type="slidenum">
              <a:rPr lang="en-US" smtClean="0"/>
              <a:t>3</a:t>
            </a:fld>
            <a:endParaRPr lang="en-US"/>
          </a:p>
        </p:txBody>
      </p:sp>
    </p:spTree>
    <p:extLst>
      <p:ext uri="{BB962C8B-B14F-4D97-AF65-F5344CB8AC3E}">
        <p14:creationId xmlns:p14="http://schemas.microsoft.com/office/powerpoint/2010/main" val="220204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5</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6</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7</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AF18AD-5222-40B1-9D07-D2B61ACDEE40}" type="slidenum">
              <a:rPr lang="en-US" sz="1200"/>
              <a:pPr eaLnBrk="1" hangingPunct="1"/>
              <a:t>8</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4962" eaLnBrk="0" hangingPunct="0">
              <a:defRPr sz="3600">
                <a:solidFill>
                  <a:schemeClr val="tx1"/>
                </a:solidFill>
                <a:latin typeface="Times New Roman" pitchFamily="18" charset="0"/>
              </a:defRPr>
            </a:lvl1pPr>
            <a:lvl2pPr marL="734480" indent="-282492" defTabSz="914962" eaLnBrk="0" hangingPunct="0">
              <a:defRPr sz="3600">
                <a:solidFill>
                  <a:schemeClr val="tx1"/>
                </a:solidFill>
                <a:latin typeface="Times New Roman" pitchFamily="18" charset="0"/>
              </a:defRPr>
            </a:lvl2pPr>
            <a:lvl3pPr marL="1129970" indent="-225994" defTabSz="914962" eaLnBrk="0" hangingPunct="0">
              <a:defRPr sz="3600">
                <a:solidFill>
                  <a:schemeClr val="tx1"/>
                </a:solidFill>
                <a:latin typeface="Times New Roman" pitchFamily="18" charset="0"/>
              </a:defRPr>
            </a:lvl3pPr>
            <a:lvl4pPr marL="1581958" indent="-225994" defTabSz="914962" eaLnBrk="0" hangingPunct="0">
              <a:defRPr sz="3600">
                <a:solidFill>
                  <a:schemeClr val="tx1"/>
                </a:solidFill>
                <a:latin typeface="Times New Roman" pitchFamily="18" charset="0"/>
              </a:defRPr>
            </a:lvl4pPr>
            <a:lvl5pPr marL="2033946" indent="-225994" defTabSz="914962" eaLnBrk="0" hangingPunct="0">
              <a:defRPr sz="3600">
                <a:solidFill>
                  <a:schemeClr val="tx1"/>
                </a:solidFill>
                <a:latin typeface="Times New Roman" pitchFamily="18" charset="0"/>
              </a:defRPr>
            </a:lvl5pPr>
            <a:lvl6pPr marL="2485934" indent="-225994" defTabSz="914962" eaLnBrk="0" fontAlgn="base" hangingPunct="0">
              <a:spcBef>
                <a:spcPct val="0"/>
              </a:spcBef>
              <a:spcAft>
                <a:spcPct val="0"/>
              </a:spcAft>
              <a:defRPr sz="3600">
                <a:solidFill>
                  <a:schemeClr val="tx1"/>
                </a:solidFill>
                <a:latin typeface="Times New Roman" pitchFamily="18" charset="0"/>
              </a:defRPr>
            </a:lvl6pPr>
            <a:lvl7pPr marL="2937921" indent="-225994" defTabSz="914962" eaLnBrk="0" fontAlgn="base" hangingPunct="0">
              <a:spcBef>
                <a:spcPct val="0"/>
              </a:spcBef>
              <a:spcAft>
                <a:spcPct val="0"/>
              </a:spcAft>
              <a:defRPr sz="3600">
                <a:solidFill>
                  <a:schemeClr val="tx1"/>
                </a:solidFill>
                <a:latin typeface="Times New Roman" pitchFamily="18" charset="0"/>
              </a:defRPr>
            </a:lvl7pPr>
            <a:lvl8pPr marL="3389909" indent="-225994" defTabSz="914962" eaLnBrk="0" fontAlgn="base" hangingPunct="0">
              <a:spcBef>
                <a:spcPct val="0"/>
              </a:spcBef>
              <a:spcAft>
                <a:spcPct val="0"/>
              </a:spcAft>
              <a:defRPr sz="3600">
                <a:solidFill>
                  <a:schemeClr val="tx1"/>
                </a:solidFill>
                <a:latin typeface="Times New Roman" pitchFamily="18" charset="0"/>
              </a:defRPr>
            </a:lvl8pPr>
            <a:lvl9pPr marL="3841897" indent="-225994" defTabSz="914962" eaLnBrk="0" fontAlgn="base" hangingPunct="0">
              <a:spcBef>
                <a:spcPct val="0"/>
              </a:spcBef>
              <a:spcAft>
                <a:spcPct val="0"/>
              </a:spcAft>
              <a:defRPr sz="3600">
                <a:solidFill>
                  <a:schemeClr val="tx1"/>
                </a:solidFill>
                <a:latin typeface="Times New Roman" pitchFamily="18" charset="0"/>
              </a:defRPr>
            </a:lvl9pPr>
          </a:lstStyle>
          <a:p>
            <a:pPr eaLnBrk="1" hangingPunct="1"/>
            <a:fld id="{C97B75F6-49B7-4072-A2F4-09E4ED0A9372}" type="slidenum">
              <a:rPr lang="en-US" sz="1200"/>
              <a:pPr eaLnBrk="1" hangingPunct="1"/>
              <a:t>9</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F4CF7-1886-4A86-88BC-9725AB0501D9}"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96785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F4CF7-1886-4A86-88BC-9725AB0501D9}"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353152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F4CF7-1886-4A86-88BC-9725AB0501D9}"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112174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28F541F5-239C-4D7D-9FEE-3AB137C62C00}" type="slidenum">
              <a:rPr lang="en-US"/>
              <a:pPr>
                <a:defRPr/>
              </a:pPr>
              <a:t>‹#›</a:t>
            </a:fld>
            <a:endParaRPr lang="en-US"/>
          </a:p>
        </p:txBody>
      </p:sp>
    </p:spTree>
    <p:extLst>
      <p:ext uri="{BB962C8B-B14F-4D97-AF65-F5344CB8AC3E}">
        <p14:creationId xmlns:p14="http://schemas.microsoft.com/office/powerpoint/2010/main" val="134781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94717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F4CF7-1886-4A86-88BC-9725AB0501D9}"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2550612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F4CF7-1886-4A86-88BC-9725AB0501D9}"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236785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F4CF7-1886-4A86-88BC-9725AB0501D9}"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227496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F4CF7-1886-4A86-88BC-9725AB0501D9}" type="datetimeFigureOut">
              <a:rPr lang="en-US" smtClean="0"/>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192338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F4CF7-1886-4A86-88BC-9725AB0501D9}" type="datetimeFigureOut">
              <a:rPr lang="en-US" smtClean="0"/>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66130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F4CF7-1886-4A86-88BC-9725AB0501D9}" type="datetimeFigureOut">
              <a:rPr lang="en-US" smtClean="0"/>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341378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F4CF7-1886-4A86-88BC-9725AB0501D9}"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358722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F4CF7-1886-4A86-88BC-9725AB0501D9}"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A0978-AB74-4921-8983-6C50B0A7492D}" type="slidenum">
              <a:rPr lang="en-US" smtClean="0"/>
              <a:t>‹#›</a:t>
            </a:fld>
            <a:endParaRPr lang="en-US"/>
          </a:p>
        </p:txBody>
      </p:sp>
    </p:spTree>
    <p:extLst>
      <p:ext uri="{BB962C8B-B14F-4D97-AF65-F5344CB8AC3E}">
        <p14:creationId xmlns:p14="http://schemas.microsoft.com/office/powerpoint/2010/main" val="206927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F4CF7-1886-4A86-88BC-9725AB0501D9}" type="datetimeFigureOut">
              <a:rPr lang="en-US" smtClean="0"/>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A0978-AB74-4921-8983-6C50B0A7492D}" type="slidenum">
              <a:rPr lang="en-US" smtClean="0"/>
              <a:t>‹#›</a:t>
            </a:fld>
            <a:endParaRPr lang="en-US"/>
          </a:p>
        </p:txBody>
      </p:sp>
    </p:spTree>
    <p:extLst>
      <p:ext uri="{BB962C8B-B14F-4D97-AF65-F5344CB8AC3E}">
        <p14:creationId xmlns:p14="http://schemas.microsoft.com/office/powerpoint/2010/main" val="208388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dc.gov/ace/index.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16597" r="415"/>
          <a:stretch>
            <a:fillRect/>
          </a:stretch>
        </p:blipFill>
        <p:spPr bwMode="auto">
          <a:xfrm>
            <a:off x="685800" y="2057400"/>
            <a:ext cx="34750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1676400"/>
            <a:ext cx="5638800" cy="2286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ChangeArrowheads="1"/>
          </p:cNvSpPr>
          <p:nvPr/>
        </p:nvSpPr>
        <p:spPr bwMode="auto">
          <a:xfrm>
            <a:off x="0" y="0"/>
            <a:ext cx="838200" cy="685800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Rectangle 5"/>
          <p:cNvSpPr>
            <a:spLocks noGrp="1" noChangeArrowheads="1"/>
          </p:cNvSpPr>
          <p:nvPr>
            <p:ph type="ctrTitle" idx="4294967295"/>
          </p:nvPr>
        </p:nvSpPr>
        <p:spPr>
          <a:xfrm>
            <a:off x="990600" y="2819400"/>
            <a:ext cx="76200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normAutofit fontScale="90000"/>
          </a:bodyPr>
          <a:lstStyle/>
          <a:p>
            <a:pPr eaLnBrk="1" hangingPunct="1"/>
            <a:r>
              <a:rPr lang="en-US" sz="4000" dirty="0" smtClean="0">
                <a:latin typeface="Arial" pitchFamily="34" charset="0"/>
                <a:cs typeface="Arial" pitchFamily="34" charset="0"/>
              </a:rPr>
              <a:t>Achieving Health Equity for Native Children: The Role of Families, Community, and Culture</a:t>
            </a:r>
            <a:br>
              <a:rPr lang="en-US" sz="4000" dirty="0" smtClean="0">
                <a:latin typeface="Arial" pitchFamily="34" charset="0"/>
                <a:cs typeface="Arial" pitchFamily="34" charset="0"/>
              </a:rPr>
            </a:br>
            <a:endParaRPr lang="en-US" dirty="0" smtClean="0">
              <a:solidFill>
                <a:srgbClr val="000000"/>
              </a:solidFill>
              <a:latin typeface="Arial" pitchFamily="34" charset="0"/>
              <a:cs typeface="Arial" pitchFamily="34" charset="0"/>
            </a:endParaRPr>
          </a:p>
        </p:txBody>
      </p:sp>
      <p:pic>
        <p:nvPicPr>
          <p:cNvPr id="4102" name="Picture 6" descr="Primary 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09600"/>
            <a:ext cx="2209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ChangeArrowheads="1"/>
          </p:cNvSpPr>
          <p:nvPr/>
        </p:nvSpPr>
        <p:spPr bwMode="auto">
          <a:xfrm>
            <a:off x="76200" y="1447800"/>
            <a:ext cx="5562600" cy="228600"/>
          </a:xfrm>
          <a:prstGeom prst="rect">
            <a:avLst/>
          </a:prstGeom>
          <a:solidFill>
            <a:srgbClr val="9A18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3258587" y="6019800"/>
            <a:ext cx="349091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dirty="0">
                <a:latin typeface="Arial" pitchFamily="34" charset="0"/>
                <a:cs typeface="Arial" pitchFamily="34" charset="0"/>
              </a:rPr>
              <a:t>June 4, 2013</a:t>
            </a:r>
          </a:p>
        </p:txBody>
      </p:sp>
      <p:sp>
        <p:nvSpPr>
          <p:cNvPr id="4105" name="Text Box 9"/>
          <p:cNvSpPr txBox="1">
            <a:spLocks noChangeArrowheads="1"/>
          </p:cNvSpPr>
          <p:nvPr/>
        </p:nvSpPr>
        <p:spPr bwMode="auto">
          <a:xfrm>
            <a:off x="1194043" y="4876800"/>
            <a:ext cx="762000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800" dirty="0">
                <a:latin typeface="Arial" pitchFamily="34" charset="0"/>
                <a:cs typeface="Arial" pitchFamily="34" charset="0"/>
              </a:rPr>
              <a:t>Sarah Kastelic, PhD</a:t>
            </a:r>
          </a:p>
          <a:p>
            <a:pPr algn="ctr" eaLnBrk="1" hangingPunct="1"/>
            <a:r>
              <a:rPr lang="en-US" sz="1800" dirty="0">
                <a:latin typeface="Arial" pitchFamily="34" charset="0"/>
                <a:cs typeface="Arial" pitchFamily="34" charset="0"/>
              </a:rPr>
              <a:t>19</a:t>
            </a:r>
            <a:r>
              <a:rPr lang="en-US" sz="1800" baseline="30000" dirty="0">
                <a:latin typeface="Arial" pitchFamily="34" charset="0"/>
                <a:cs typeface="Arial" pitchFamily="34" charset="0"/>
              </a:rPr>
              <a:t>th</a:t>
            </a:r>
            <a:r>
              <a:rPr lang="en-US" sz="1800" dirty="0">
                <a:latin typeface="Arial" pitchFamily="34" charset="0"/>
                <a:cs typeface="Arial" pitchFamily="34" charset="0"/>
              </a:rPr>
              <a:t> National Health Equity Research </a:t>
            </a:r>
            <a:r>
              <a:rPr lang="en-US" sz="1800" dirty="0" smtClean="0">
                <a:latin typeface="Arial" pitchFamily="34" charset="0"/>
                <a:cs typeface="Arial" pitchFamily="34" charset="0"/>
              </a:rPr>
              <a:t>Webcast</a:t>
            </a:r>
          </a:p>
          <a:p>
            <a:pPr algn="ctr" eaLnBrk="1" hangingPunct="1"/>
            <a:r>
              <a:rPr lang="en-US" sz="1800" dirty="0" smtClean="0">
                <a:latin typeface="Arial" pitchFamily="34" charset="0"/>
                <a:cs typeface="Arial" pitchFamily="34" charset="0"/>
              </a:rPr>
              <a:t>Early Childhood Development: Investing in Our Children and Our Future</a:t>
            </a:r>
            <a:endParaRPr lang="en-US" sz="1800" dirty="0">
              <a:latin typeface="Arial" pitchFamily="34" charset="0"/>
              <a:cs typeface="Arial" pitchFamily="34" charset="0"/>
            </a:endParaRPr>
          </a:p>
          <a:p>
            <a:pPr algn="ctr" eaLnBrk="1" hangingPunct="1"/>
            <a:r>
              <a:rPr lang="en-US" sz="1800" dirty="0">
                <a:latin typeface="Arial" pitchFamily="34" charset="0"/>
                <a:cs typeface="Arial" pitchFamily="34" charset="0"/>
              </a:rPr>
              <a:t>University of North </a:t>
            </a:r>
            <a:r>
              <a:rPr lang="en-US" sz="1800" dirty="0" smtClean="0">
                <a:latin typeface="Arial" pitchFamily="34" charset="0"/>
                <a:cs typeface="Arial" pitchFamily="34" charset="0"/>
              </a:rPr>
              <a:t>Carolina at </a:t>
            </a:r>
            <a:r>
              <a:rPr lang="en-US" sz="1800" dirty="0">
                <a:latin typeface="Arial" pitchFamily="34" charset="0"/>
                <a:cs typeface="Arial" pitchFamily="34" charset="0"/>
              </a:rPr>
              <a:t>Chapel </a:t>
            </a:r>
            <a:r>
              <a:rPr lang="en-US" sz="1800" dirty="0" smtClean="0">
                <a:latin typeface="Arial" pitchFamily="34" charset="0"/>
                <a:cs typeface="Arial" pitchFamily="34" charset="0"/>
              </a:rPr>
              <a:t>Hill</a:t>
            </a:r>
            <a:endParaRPr lang="en-US" sz="1800" dirty="0">
              <a:latin typeface="Arial" pitchFamily="34" charset="0"/>
              <a:cs typeface="Arial" pitchFamily="34" charset="0"/>
            </a:endParaRPr>
          </a:p>
        </p:txBody>
      </p:sp>
      <p:sp>
        <p:nvSpPr>
          <p:cNvPr id="4106" name="Text Box 10"/>
          <p:cNvSpPr txBox="1">
            <a:spLocks noChangeArrowheads="1"/>
          </p:cNvSpPr>
          <p:nvPr/>
        </p:nvSpPr>
        <p:spPr bwMode="auto">
          <a:xfrm>
            <a:off x="3810000" y="4648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p>
        </p:txBody>
      </p:sp>
    </p:spTree>
    <p:extLst>
      <p:ext uri="{BB962C8B-B14F-4D97-AF65-F5344CB8AC3E}">
        <p14:creationId xmlns:p14="http://schemas.microsoft.com/office/powerpoint/2010/main" val="532077493"/>
      </p:ext>
    </p:extLst>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rot="19020480">
            <a:off x="2133600" y="990600"/>
            <a:ext cx="4724400" cy="4918075"/>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1" name="Rectangle 3"/>
          <p:cNvSpPr>
            <a:spLocks noGrp="1" noChangeArrowheads="1"/>
          </p:cNvSpPr>
          <p:nvPr>
            <p:ph type="title"/>
          </p:nvPr>
        </p:nvSpPr>
        <p:spPr>
          <a:xfrm>
            <a:off x="914400" y="152400"/>
            <a:ext cx="7772400" cy="1143000"/>
          </a:xfrm>
        </p:spPr>
        <p:txBody>
          <a:bodyPr/>
          <a:lstStyle/>
          <a:p>
            <a:r>
              <a:rPr lang="en-US" b="1" dirty="0" smtClean="0">
                <a:solidFill>
                  <a:schemeClr val="bg1"/>
                </a:solidFill>
                <a:latin typeface="Arial" pitchFamily="34" charset="0"/>
                <a:cs typeface="Arial" pitchFamily="34" charset="0"/>
              </a:rPr>
              <a:t>ACE Study Model</a:t>
            </a:r>
            <a:endParaRPr lang="en-US" b="1" dirty="0">
              <a:solidFill>
                <a:schemeClr val="bg1"/>
              </a:solidFill>
              <a:latin typeface="Arial" pitchFamily="34" charset="0"/>
              <a:cs typeface="Arial" pitchFamily="34" charset="0"/>
            </a:endParaRPr>
          </a:p>
        </p:txBody>
      </p:sp>
      <p:sp>
        <p:nvSpPr>
          <p:cNvPr id="78857" name="Text Box 9"/>
          <p:cNvSpPr txBox="1">
            <a:spLocks noChangeArrowheads="1"/>
          </p:cNvSpPr>
          <p:nvPr/>
        </p:nvSpPr>
        <p:spPr bwMode="auto">
          <a:xfrm>
            <a:off x="6324600" y="6307931"/>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solidFill>
                  <a:schemeClr val="bg1"/>
                </a:solidFill>
              </a:rPr>
              <a:t>(Division of Adult and Community Health, National Center </a:t>
            </a:r>
            <a:r>
              <a:rPr lang="en-US" sz="1000" dirty="0">
                <a:solidFill>
                  <a:schemeClr val="bg1"/>
                </a:solidFill>
                <a:latin typeface="Arial" pitchFamily="34" charset="0"/>
                <a:cs typeface="Arial" pitchFamily="34" charset="0"/>
              </a:rPr>
              <a:t>for</a:t>
            </a:r>
            <a:r>
              <a:rPr lang="en-US" sz="1000" dirty="0">
                <a:solidFill>
                  <a:schemeClr val="bg1"/>
                </a:solidFill>
              </a:rPr>
              <a:t> Chronic Disease Prevention and Health Promotion, CDC, 2010)</a:t>
            </a:r>
          </a:p>
        </p:txBody>
      </p:sp>
      <p:pic>
        <p:nvPicPr>
          <p:cNvPr id="78859" name="Picture 11" descr="The ACE pyramid has five layers. The bottom layer represents “adverse childhood experiences”. Next is “social, emotional, and cognitive impairment”. Third is “adoption of health-risk behaviors”. Fourth is “disease, disability, and social problems,” and the top layer represents “early death”.  Spaces between layers represent scientific gaps about relationships between layers. A vertical arrow on the left of the pyramid represents the health impact of adverse childhood experiences from conception to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55738"/>
            <a:ext cx="7391400" cy="4487862"/>
          </a:xfrm>
          <a:prstGeom prst="rect">
            <a:avLst/>
          </a:prstGeom>
          <a:solidFill>
            <a:schemeClr val="bg1"/>
          </a:solidFill>
        </p:spPr>
      </p:pic>
    </p:spTree>
    <p:extLst>
      <p:ext uri="{BB962C8B-B14F-4D97-AF65-F5344CB8AC3E}">
        <p14:creationId xmlns:p14="http://schemas.microsoft.com/office/powerpoint/2010/main" val="238064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8000"/>
            <a:chOff x="0" y="0"/>
            <a:chExt cx="5760" cy="4320"/>
          </a:xfrm>
        </p:grpSpPr>
        <p:pic>
          <p:nvPicPr>
            <p:cNvPr id="16387"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None/>
              </a:pPr>
              <a:endParaRPr lang="en-US" sz="3200"/>
            </a:p>
          </p:txBody>
        </p:sp>
      </p:grpSp>
      <p:sp>
        <p:nvSpPr>
          <p:cNvPr id="16392" name="Rectangle 8"/>
          <p:cNvSpPr>
            <a:spLocks noGrp="1" noChangeArrowheads="1"/>
          </p:cNvSpPr>
          <p:nvPr>
            <p:ph type="title"/>
          </p:nvPr>
        </p:nvSpPr>
        <p:spPr>
          <a:xfrm>
            <a:off x="0" y="762000"/>
            <a:ext cx="9372600" cy="1143000"/>
          </a:xfrm>
        </p:spPr>
        <p:txBody>
          <a:bodyPr/>
          <a:lstStyle/>
          <a:p>
            <a:r>
              <a:rPr lang="en-US" sz="3200" dirty="0">
                <a:solidFill>
                  <a:schemeClr val="bg1"/>
                </a:solidFill>
                <a:latin typeface="Arial" pitchFamily="34" charset="0"/>
                <a:cs typeface="Arial" pitchFamily="34" charset="0"/>
              </a:rPr>
              <a:t>What is an Adverse Childhood Experience (ACE)?</a:t>
            </a:r>
          </a:p>
        </p:txBody>
      </p:sp>
      <p:sp>
        <p:nvSpPr>
          <p:cNvPr id="16393" name="Rectangle 9"/>
          <p:cNvSpPr>
            <a:spLocks noGrp="1" noChangeArrowheads="1"/>
          </p:cNvSpPr>
          <p:nvPr>
            <p:ph type="body" idx="1"/>
          </p:nvPr>
        </p:nvSpPr>
        <p:spPr>
          <a:xfrm>
            <a:off x="838200" y="1905000"/>
            <a:ext cx="7315200" cy="1066800"/>
          </a:xfrm>
        </p:spPr>
        <p:txBody>
          <a:bodyPr>
            <a:noAutofit/>
          </a:bodyPr>
          <a:lstStyle/>
          <a:p>
            <a:pPr>
              <a:lnSpc>
                <a:spcPct val="80000"/>
              </a:lnSpc>
              <a:buClr>
                <a:srgbClr val="990000"/>
              </a:buClr>
              <a:buFont typeface="Wingdings" pitchFamily="2" charset="2"/>
              <a:buNone/>
            </a:pPr>
            <a:r>
              <a:rPr lang="en-US" sz="2800" dirty="0">
                <a:latin typeface="Arial" pitchFamily="34" charset="0"/>
                <a:cs typeface="Arial" pitchFamily="34" charset="0"/>
              </a:rPr>
              <a:t>The experience of “significant abuse or household dysfunction during childhood”</a:t>
            </a:r>
          </a:p>
          <a:p>
            <a:pPr>
              <a:lnSpc>
                <a:spcPct val="80000"/>
              </a:lnSpc>
              <a:buClr>
                <a:srgbClr val="990000"/>
              </a:buClr>
              <a:buFont typeface="Wingdings" pitchFamily="2" charset="2"/>
              <a:buNone/>
            </a:pPr>
            <a:endParaRPr lang="en-US" sz="2400" dirty="0">
              <a:latin typeface="Arial" pitchFamily="34" charset="0"/>
              <a:cs typeface="Arial" pitchFamily="34" charset="0"/>
            </a:endParaRPr>
          </a:p>
          <a:p>
            <a:pPr>
              <a:lnSpc>
                <a:spcPct val="80000"/>
              </a:lnSpc>
              <a:buFontTx/>
              <a:buNone/>
            </a:pPr>
            <a:r>
              <a:rPr lang="en-US" sz="2800" dirty="0">
                <a:latin typeface="Arial" pitchFamily="34" charset="0"/>
                <a:cs typeface="Arial" pitchFamily="34" charset="0"/>
              </a:rPr>
              <a:t>Specific Indicators:</a:t>
            </a:r>
          </a:p>
          <a:p>
            <a:pPr>
              <a:lnSpc>
                <a:spcPct val="80000"/>
              </a:lnSpc>
            </a:pPr>
            <a:endParaRPr lang="en-US" sz="2800" dirty="0">
              <a:latin typeface="Helvetica" pitchFamily="34" charset="0"/>
            </a:endParaRPr>
          </a:p>
        </p:txBody>
      </p:sp>
      <p:sp>
        <p:nvSpPr>
          <p:cNvPr id="16396" name="Rectangle 12"/>
          <p:cNvSpPr>
            <a:spLocks noChangeArrowheads="1"/>
          </p:cNvSpPr>
          <p:nvPr/>
        </p:nvSpPr>
        <p:spPr bwMode="auto">
          <a:xfrm>
            <a:off x="5105400" y="3429000"/>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200" dirty="0">
                <a:latin typeface="Arial" pitchFamily="34" charset="0"/>
                <a:cs typeface="Arial" pitchFamily="34" charset="0"/>
              </a:rPr>
              <a:t>Someone who is chronically depressed, </a:t>
            </a:r>
            <a:br>
              <a:rPr lang="en-US" sz="2200" dirty="0">
                <a:latin typeface="Arial" pitchFamily="34" charset="0"/>
                <a:cs typeface="Arial" pitchFamily="34" charset="0"/>
              </a:rPr>
            </a:br>
            <a:r>
              <a:rPr lang="en-US" sz="2200" dirty="0">
                <a:latin typeface="Arial" pitchFamily="34" charset="0"/>
                <a:cs typeface="Arial" pitchFamily="34" charset="0"/>
              </a:rPr>
              <a:t>mentally ill, institutionalized, or suicidal in the household</a:t>
            </a:r>
          </a:p>
          <a:p>
            <a:pPr marL="342900" indent="-342900">
              <a:lnSpc>
                <a:spcPct val="80000"/>
              </a:lnSpc>
              <a:spcBef>
                <a:spcPct val="20000"/>
              </a:spcBef>
              <a:buFontTx/>
              <a:buChar char="•"/>
            </a:pPr>
            <a:r>
              <a:rPr lang="en-US" sz="2200" dirty="0">
                <a:latin typeface="Arial" pitchFamily="34" charset="0"/>
                <a:cs typeface="Arial" pitchFamily="34" charset="0"/>
              </a:rPr>
              <a:t>Mother is treated violently</a:t>
            </a:r>
          </a:p>
          <a:p>
            <a:pPr marL="342900" indent="-342900">
              <a:lnSpc>
                <a:spcPct val="80000"/>
              </a:lnSpc>
              <a:spcBef>
                <a:spcPct val="20000"/>
              </a:spcBef>
              <a:buFontTx/>
              <a:buChar char="•"/>
            </a:pPr>
            <a:r>
              <a:rPr lang="en-US" sz="2200" dirty="0">
                <a:latin typeface="Arial" pitchFamily="34" charset="0"/>
                <a:cs typeface="Arial" pitchFamily="34" charset="0"/>
              </a:rPr>
              <a:t>One or no parents</a:t>
            </a:r>
          </a:p>
          <a:p>
            <a:pPr marL="342900" indent="-342900">
              <a:lnSpc>
                <a:spcPct val="80000"/>
              </a:lnSpc>
              <a:spcBef>
                <a:spcPct val="20000"/>
              </a:spcBef>
              <a:buFontTx/>
              <a:buChar char="•"/>
            </a:pPr>
            <a:r>
              <a:rPr lang="en-US" sz="2200" dirty="0">
                <a:latin typeface="Arial" pitchFamily="34" charset="0"/>
                <a:cs typeface="Arial" pitchFamily="34" charset="0"/>
              </a:rPr>
              <a:t>Emotional or physical neglect</a:t>
            </a:r>
            <a:r>
              <a:rPr lang="en-US" sz="2200" dirty="0"/>
              <a:t/>
            </a:r>
            <a:br>
              <a:rPr lang="en-US" sz="2200" dirty="0"/>
            </a:br>
            <a:endParaRPr lang="en-US" sz="2200" dirty="0"/>
          </a:p>
        </p:txBody>
      </p:sp>
      <p:sp>
        <p:nvSpPr>
          <p:cNvPr id="16398" name="Rectangle 14"/>
          <p:cNvSpPr>
            <a:spLocks noChangeArrowheads="1"/>
          </p:cNvSpPr>
          <p:nvPr/>
        </p:nvSpPr>
        <p:spPr bwMode="auto">
          <a:xfrm>
            <a:off x="1066800" y="342900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200" dirty="0">
                <a:latin typeface="Arial" pitchFamily="34" charset="0"/>
                <a:cs typeface="Arial" pitchFamily="34" charset="0"/>
              </a:rPr>
              <a:t>Recurrent physical abuse</a:t>
            </a:r>
          </a:p>
          <a:p>
            <a:pPr marL="342900" indent="-342900">
              <a:lnSpc>
                <a:spcPct val="80000"/>
              </a:lnSpc>
              <a:spcBef>
                <a:spcPct val="20000"/>
              </a:spcBef>
              <a:buFontTx/>
              <a:buChar char="•"/>
            </a:pPr>
            <a:r>
              <a:rPr lang="en-US" sz="2200" dirty="0">
                <a:latin typeface="Arial" pitchFamily="34" charset="0"/>
                <a:cs typeface="Arial" pitchFamily="34" charset="0"/>
              </a:rPr>
              <a:t>Recurrent emotional abuse</a:t>
            </a:r>
          </a:p>
          <a:p>
            <a:pPr marL="342900" indent="-342900">
              <a:lnSpc>
                <a:spcPct val="80000"/>
              </a:lnSpc>
              <a:spcBef>
                <a:spcPct val="20000"/>
              </a:spcBef>
              <a:buFontTx/>
              <a:buChar char="•"/>
            </a:pPr>
            <a:r>
              <a:rPr lang="en-US" sz="2200" dirty="0">
                <a:latin typeface="Arial" pitchFamily="34" charset="0"/>
                <a:cs typeface="Arial" pitchFamily="34" charset="0"/>
              </a:rPr>
              <a:t>Contact sexual abuse</a:t>
            </a:r>
          </a:p>
          <a:p>
            <a:pPr marL="342900" indent="-342900">
              <a:lnSpc>
                <a:spcPct val="80000"/>
              </a:lnSpc>
              <a:spcBef>
                <a:spcPct val="20000"/>
              </a:spcBef>
              <a:buFontTx/>
              <a:buChar char="•"/>
            </a:pPr>
            <a:r>
              <a:rPr lang="en-US" sz="2200" dirty="0">
                <a:latin typeface="Arial" pitchFamily="34" charset="0"/>
                <a:cs typeface="Arial" pitchFamily="34" charset="0"/>
              </a:rPr>
              <a:t>An alcohol and/or drug abuser in the </a:t>
            </a:r>
            <a:br>
              <a:rPr lang="en-US" sz="2200" dirty="0">
                <a:latin typeface="Arial" pitchFamily="34" charset="0"/>
                <a:cs typeface="Arial" pitchFamily="34" charset="0"/>
              </a:rPr>
            </a:br>
            <a:r>
              <a:rPr lang="en-US" sz="2200" dirty="0">
                <a:latin typeface="Arial" pitchFamily="34" charset="0"/>
                <a:cs typeface="Arial" pitchFamily="34" charset="0"/>
              </a:rPr>
              <a:t>household</a:t>
            </a:r>
          </a:p>
          <a:p>
            <a:pPr marL="342900" indent="-342900">
              <a:lnSpc>
                <a:spcPct val="80000"/>
              </a:lnSpc>
              <a:spcBef>
                <a:spcPct val="20000"/>
              </a:spcBef>
              <a:buFontTx/>
              <a:buChar char="•"/>
            </a:pPr>
            <a:r>
              <a:rPr lang="en-US" sz="2200" dirty="0">
                <a:latin typeface="Arial" pitchFamily="34" charset="0"/>
                <a:cs typeface="Arial" pitchFamily="34" charset="0"/>
              </a:rPr>
              <a:t>An incarcerated household member</a:t>
            </a:r>
          </a:p>
        </p:txBody>
      </p:sp>
      <p:sp>
        <p:nvSpPr>
          <p:cNvPr id="16399" name="Text Box 15"/>
          <p:cNvSpPr txBox="1">
            <a:spLocks noChangeArrowheads="1"/>
          </p:cNvSpPr>
          <p:nvPr/>
        </p:nvSpPr>
        <p:spPr bwMode="auto">
          <a:xfrm>
            <a:off x="6019800" y="6324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latin typeface="Times New Roman" pitchFamily="18" charset="0"/>
            </a:endParaRPr>
          </a:p>
        </p:txBody>
      </p:sp>
      <p:sp>
        <p:nvSpPr>
          <p:cNvPr id="16400" name="Text Box 16"/>
          <p:cNvSpPr txBox="1">
            <a:spLocks noChangeArrowheads="1"/>
          </p:cNvSpPr>
          <p:nvPr/>
        </p:nvSpPr>
        <p:spPr bwMode="auto">
          <a:xfrm>
            <a:off x="6324600" y="6308725"/>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latin typeface="Arial" pitchFamily="34" charset="0"/>
                <a:cs typeface="Arial" pitchFamily="34" charset="0"/>
              </a:rPr>
              <a:t>(Division of Adult and Community Health, National Center for Chronic Disease Prevention and Health Promotion, CDC, 2010)</a:t>
            </a:r>
          </a:p>
        </p:txBody>
      </p:sp>
    </p:spTree>
    <p:extLst>
      <p:ext uri="{BB962C8B-B14F-4D97-AF65-F5344CB8AC3E}">
        <p14:creationId xmlns:p14="http://schemas.microsoft.com/office/powerpoint/2010/main" val="254419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9144000" cy="6858000"/>
            <a:chOff x="0" y="0"/>
            <a:chExt cx="5760" cy="4320"/>
          </a:xfrm>
        </p:grpSpPr>
        <p:pic>
          <p:nvPicPr>
            <p:cNvPr id="39939"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None/>
              </a:pPr>
              <a:endParaRPr lang="en-US" sz="3200"/>
            </a:p>
          </p:txBody>
        </p:sp>
      </p:grpSp>
      <p:sp>
        <p:nvSpPr>
          <p:cNvPr id="39944" name="Rectangle 8"/>
          <p:cNvSpPr>
            <a:spLocks noGrp="1" noChangeArrowheads="1"/>
          </p:cNvSpPr>
          <p:nvPr>
            <p:ph type="title"/>
          </p:nvPr>
        </p:nvSpPr>
        <p:spPr>
          <a:xfrm>
            <a:off x="685800" y="762000"/>
            <a:ext cx="8458200" cy="1143000"/>
          </a:xfrm>
        </p:spPr>
        <p:txBody>
          <a:bodyPr/>
          <a:lstStyle/>
          <a:p>
            <a:r>
              <a:rPr lang="en-US" sz="4000" dirty="0">
                <a:solidFill>
                  <a:schemeClr val="bg1"/>
                </a:solidFill>
                <a:latin typeface="Arial" pitchFamily="34" charset="0"/>
                <a:cs typeface="Arial" pitchFamily="34" charset="0"/>
              </a:rPr>
              <a:t>ACE scores and health/well being</a:t>
            </a:r>
          </a:p>
        </p:txBody>
      </p:sp>
      <p:sp>
        <p:nvSpPr>
          <p:cNvPr id="39945" name="Rectangle 9"/>
          <p:cNvSpPr>
            <a:spLocks noGrp="1" noChangeArrowheads="1"/>
          </p:cNvSpPr>
          <p:nvPr>
            <p:ph type="body" idx="1"/>
          </p:nvPr>
        </p:nvSpPr>
        <p:spPr>
          <a:xfrm>
            <a:off x="1219200" y="3048000"/>
            <a:ext cx="3581400" cy="2971800"/>
          </a:xfrm>
        </p:spPr>
        <p:txBody>
          <a:bodyPr/>
          <a:lstStyle/>
          <a:p>
            <a:pPr>
              <a:lnSpc>
                <a:spcPct val="80000"/>
              </a:lnSpc>
            </a:pPr>
            <a:r>
              <a:rPr lang="en-US" sz="1800" dirty="0">
                <a:latin typeface="Arial" pitchFamily="34" charset="0"/>
                <a:cs typeface="Arial" pitchFamily="34" charset="0"/>
              </a:rPr>
              <a:t>Alcoholism and alcohol abuse </a:t>
            </a:r>
          </a:p>
          <a:p>
            <a:pPr>
              <a:lnSpc>
                <a:spcPct val="80000"/>
              </a:lnSpc>
            </a:pPr>
            <a:r>
              <a:rPr lang="en-US" sz="1800" dirty="0">
                <a:latin typeface="Arial" pitchFamily="34" charset="0"/>
                <a:cs typeface="Arial" pitchFamily="34" charset="0"/>
              </a:rPr>
              <a:t>Chronic obstructive pulmonary </a:t>
            </a:r>
            <a:r>
              <a:rPr lang="en-US" sz="1800" dirty="0" smtClean="0">
                <a:latin typeface="Arial" pitchFamily="34" charset="0"/>
                <a:cs typeface="Arial" pitchFamily="34" charset="0"/>
              </a:rPr>
              <a:t>disease</a:t>
            </a:r>
          </a:p>
          <a:p>
            <a:pPr>
              <a:lnSpc>
                <a:spcPct val="80000"/>
              </a:lnSpc>
            </a:pPr>
            <a:r>
              <a:rPr lang="en-US" sz="1800" dirty="0" smtClean="0">
                <a:latin typeface="Arial" pitchFamily="34" charset="0"/>
                <a:cs typeface="Arial" pitchFamily="34" charset="0"/>
              </a:rPr>
              <a:t>Depression </a:t>
            </a:r>
            <a:endParaRPr lang="en-US" sz="1800" dirty="0">
              <a:latin typeface="Arial" pitchFamily="34" charset="0"/>
              <a:cs typeface="Arial" pitchFamily="34" charset="0"/>
            </a:endParaRPr>
          </a:p>
          <a:p>
            <a:pPr>
              <a:lnSpc>
                <a:spcPct val="80000"/>
              </a:lnSpc>
            </a:pPr>
            <a:r>
              <a:rPr lang="en-US" sz="1800" dirty="0">
                <a:latin typeface="Arial" pitchFamily="34" charset="0"/>
                <a:cs typeface="Arial" pitchFamily="34" charset="0"/>
              </a:rPr>
              <a:t>Fetal death </a:t>
            </a:r>
          </a:p>
          <a:p>
            <a:pPr>
              <a:lnSpc>
                <a:spcPct val="80000"/>
              </a:lnSpc>
            </a:pPr>
            <a:r>
              <a:rPr lang="en-US" sz="1800" dirty="0">
                <a:latin typeface="Arial" pitchFamily="34" charset="0"/>
                <a:cs typeface="Arial" pitchFamily="34" charset="0"/>
              </a:rPr>
              <a:t>Health-related quality of life </a:t>
            </a:r>
          </a:p>
          <a:p>
            <a:pPr>
              <a:lnSpc>
                <a:spcPct val="80000"/>
              </a:lnSpc>
            </a:pPr>
            <a:r>
              <a:rPr lang="en-US" sz="1800" dirty="0">
                <a:latin typeface="Arial" pitchFamily="34" charset="0"/>
                <a:cs typeface="Arial" pitchFamily="34" charset="0"/>
              </a:rPr>
              <a:t>Illicit drug use </a:t>
            </a:r>
          </a:p>
          <a:p>
            <a:pPr>
              <a:lnSpc>
                <a:spcPct val="80000"/>
              </a:lnSpc>
            </a:pPr>
            <a:r>
              <a:rPr lang="en-US" sz="1800" dirty="0">
                <a:latin typeface="Arial" pitchFamily="34" charset="0"/>
                <a:cs typeface="Arial" pitchFamily="34" charset="0"/>
              </a:rPr>
              <a:t>Ischemic heart disease </a:t>
            </a:r>
            <a:endParaRPr lang="en-US" sz="1800" dirty="0" smtClean="0">
              <a:latin typeface="Arial" pitchFamily="34" charset="0"/>
              <a:cs typeface="Arial" pitchFamily="34" charset="0"/>
            </a:endParaRPr>
          </a:p>
          <a:p>
            <a:pPr>
              <a:lnSpc>
                <a:spcPct val="80000"/>
              </a:lnSpc>
            </a:pPr>
            <a:r>
              <a:rPr lang="en-US" sz="1800" dirty="0" smtClean="0">
                <a:latin typeface="Arial" pitchFamily="34" charset="0"/>
                <a:cs typeface="Arial" pitchFamily="34" charset="0"/>
              </a:rPr>
              <a:t>Liver </a:t>
            </a:r>
            <a:r>
              <a:rPr lang="en-US" sz="1800" dirty="0">
                <a:latin typeface="Arial" pitchFamily="34" charset="0"/>
                <a:cs typeface="Arial" pitchFamily="34" charset="0"/>
              </a:rPr>
              <a:t>disease </a:t>
            </a:r>
          </a:p>
          <a:p>
            <a:pPr>
              <a:lnSpc>
                <a:spcPct val="80000"/>
              </a:lnSpc>
            </a:pPr>
            <a:r>
              <a:rPr lang="en-US" sz="1800" dirty="0">
                <a:latin typeface="Arial" pitchFamily="34" charset="0"/>
                <a:cs typeface="Arial" pitchFamily="34" charset="0"/>
              </a:rPr>
              <a:t>Risk for intimate partner violence </a:t>
            </a:r>
          </a:p>
        </p:txBody>
      </p:sp>
      <p:sp>
        <p:nvSpPr>
          <p:cNvPr id="39947" name="Rectangle 11"/>
          <p:cNvSpPr>
            <a:spLocks noChangeArrowheads="1"/>
          </p:cNvSpPr>
          <p:nvPr/>
        </p:nvSpPr>
        <p:spPr bwMode="auto">
          <a:xfrm>
            <a:off x="5181600" y="2971800"/>
            <a:ext cx="3657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1800" dirty="0">
                <a:latin typeface="Arial" pitchFamily="34" charset="0"/>
                <a:cs typeface="Arial" pitchFamily="34" charset="0"/>
              </a:rPr>
              <a:t>Multiple sexual partners </a:t>
            </a:r>
          </a:p>
          <a:p>
            <a:pPr marL="342900" indent="-342900">
              <a:spcBef>
                <a:spcPct val="20000"/>
              </a:spcBef>
              <a:buFontTx/>
              <a:buChar char="•"/>
            </a:pPr>
            <a:r>
              <a:rPr lang="en-US" sz="1800" dirty="0">
                <a:latin typeface="Arial" pitchFamily="34" charset="0"/>
                <a:cs typeface="Arial" pitchFamily="34" charset="0"/>
              </a:rPr>
              <a:t>Sexually transmitted diseases </a:t>
            </a:r>
            <a:endParaRPr lang="en-US" sz="1800" dirty="0" smtClean="0">
              <a:latin typeface="Arial" pitchFamily="34" charset="0"/>
              <a:cs typeface="Arial" pitchFamily="34" charset="0"/>
            </a:endParaRPr>
          </a:p>
          <a:p>
            <a:pPr marL="342900" indent="-342900">
              <a:spcBef>
                <a:spcPct val="20000"/>
              </a:spcBef>
              <a:buFontTx/>
              <a:buChar char="•"/>
            </a:pPr>
            <a:r>
              <a:rPr lang="en-US" sz="1800" dirty="0" smtClean="0">
                <a:latin typeface="Arial" pitchFamily="34" charset="0"/>
                <a:cs typeface="Arial" pitchFamily="34" charset="0"/>
              </a:rPr>
              <a:t>Smoking </a:t>
            </a:r>
            <a:endParaRPr lang="en-US" sz="1800" dirty="0">
              <a:latin typeface="Arial" pitchFamily="34" charset="0"/>
              <a:cs typeface="Arial" pitchFamily="34" charset="0"/>
            </a:endParaRPr>
          </a:p>
          <a:p>
            <a:pPr marL="342900" indent="-342900">
              <a:spcBef>
                <a:spcPct val="20000"/>
              </a:spcBef>
              <a:buFontTx/>
              <a:buChar char="•"/>
            </a:pPr>
            <a:r>
              <a:rPr lang="en-US" sz="1800" dirty="0">
                <a:latin typeface="Arial" pitchFamily="34" charset="0"/>
                <a:cs typeface="Arial" pitchFamily="34" charset="0"/>
              </a:rPr>
              <a:t>Suicide attempts </a:t>
            </a:r>
          </a:p>
          <a:p>
            <a:pPr marL="342900" indent="-342900">
              <a:spcBef>
                <a:spcPct val="20000"/>
              </a:spcBef>
              <a:buFontTx/>
              <a:buChar char="•"/>
            </a:pPr>
            <a:r>
              <a:rPr lang="en-US" sz="1800" dirty="0">
                <a:latin typeface="Arial" pitchFamily="34" charset="0"/>
                <a:cs typeface="Arial" pitchFamily="34" charset="0"/>
              </a:rPr>
              <a:t>Unintended pregnancies </a:t>
            </a:r>
          </a:p>
          <a:p>
            <a:pPr marL="342900" indent="-342900">
              <a:spcBef>
                <a:spcPct val="20000"/>
              </a:spcBef>
              <a:buFontTx/>
              <a:buChar char="•"/>
            </a:pPr>
            <a:r>
              <a:rPr lang="en-US" sz="1800" dirty="0">
                <a:latin typeface="Arial" pitchFamily="34" charset="0"/>
                <a:cs typeface="Arial" pitchFamily="34" charset="0"/>
              </a:rPr>
              <a:t>Early initiation of smoking </a:t>
            </a:r>
          </a:p>
          <a:p>
            <a:pPr marL="342900" indent="-342900">
              <a:spcBef>
                <a:spcPct val="20000"/>
              </a:spcBef>
              <a:buFontTx/>
              <a:buChar char="•"/>
            </a:pPr>
            <a:r>
              <a:rPr lang="en-US" sz="1800" dirty="0">
                <a:latin typeface="Arial" pitchFamily="34" charset="0"/>
                <a:cs typeface="Arial" pitchFamily="34" charset="0"/>
              </a:rPr>
              <a:t>Early initiation of sexual activity </a:t>
            </a:r>
          </a:p>
          <a:p>
            <a:pPr marL="342900" indent="-342900">
              <a:spcBef>
                <a:spcPct val="20000"/>
              </a:spcBef>
              <a:buFontTx/>
              <a:buChar char="•"/>
            </a:pPr>
            <a:r>
              <a:rPr lang="en-US" sz="1800" dirty="0">
                <a:latin typeface="Arial" pitchFamily="34" charset="0"/>
                <a:cs typeface="Arial" pitchFamily="34" charset="0"/>
              </a:rPr>
              <a:t>Adolescent pregnancy</a:t>
            </a:r>
          </a:p>
        </p:txBody>
      </p:sp>
      <p:sp>
        <p:nvSpPr>
          <p:cNvPr id="39948" name="Text Box 12"/>
          <p:cNvSpPr txBox="1">
            <a:spLocks noChangeArrowheads="1"/>
          </p:cNvSpPr>
          <p:nvPr/>
        </p:nvSpPr>
        <p:spPr bwMode="auto">
          <a:xfrm>
            <a:off x="914400" y="1752600"/>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Arial" pitchFamily="34" charset="0"/>
                <a:cs typeface="Arial" pitchFamily="34" charset="0"/>
              </a:rPr>
              <a:t>In the mainstream population, as an ACE score increases, the risk for the following health problems increases in a strong and graded fashion:</a:t>
            </a:r>
          </a:p>
        </p:txBody>
      </p:sp>
      <p:sp>
        <p:nvSpPr>
          <p:cNvPr id="39949" name="Text Box 13"/>
          <p:cNvSpPr txBox="1">
            <a:spLocks noChangeArrowheads="1"/>
          </p:cNvSpPr>
          <p:nvPr/>
        </p:nvSpPr>
        <p:spPr bwMode="auto">
          <a:xfrm>
            <a:off x="762000" y="6096000"/>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a:latin typeface="Arial" pitchFamily="34" charset="0"/>
                <a:cs typeface="Arial" pitchFamily="34" charset="0"/>
              </a:rPr>
              <a:t>For more information, or </a:t>
            </a:r>
            <a:r>
              <a:rPr lang="en-US" sz="1600" dirty="0" smtClean="0">
                <a:latin typeface="Arial" pitchFamily="34" charset="0"/>
                <a:cs typeface="Arial" pitchFamily="34" charset="0"/>
              </a:rPr>
              <a:t>topic-specific </a:t>
            </a:r>
            <a:r>
              <a:rPr lang="en-US" sz="1600" dirty="0">
                <a:latin typeface="Arial" pitchFamily="34" charset="0"/>
                <a:cs typeface="Arial" pitchFamily="34" charset="0"/>
              </a:rPr>
              <a:t>studies, please see:</a:t>
            </a:r>
          </a:p>
          <a:p>
            <a:pPr algn="ctr"/>
            <a:r>
              <a:rPr lang="en-US" sz="1600" dirty="0">
                <a:solidFill>
                  <a:srgbClr val="0000FF"/>
                </a:solidFill>
                <a:latin typeface="Arial" pitchFamily="34" charset="0"/>
                <a:cs typeface="Arial" pitchFamily="34" charset="0"/>
                <a:hlinkClick r:id="rId4"/>
              </a:rPr>
              <a:t>http://www.cdc.gov/ace/index.htm</a:t>
            </a:r>
            <a:endParaRPr lang="en-US" sz="1600" dirty="0">
              <a:solidFill>
                <a:srgbClr val="0000FF"/>
              </a:solidFill>
              <a:latin typeface="Arial" pitchFamily="34" charset="0"/>
              <a:cs typeface="Arial" pitchFamily="34" charset="0"/>
            </a:endParaRPr>
          </a:p>
        </p:txBody>
      </p:sp>
      <p:sp>
        <p:nvSpPr>
          <p:cNvPr id="39950" name="Text Box 14"/>
          <p:cNvSpPr txBox="1">
            <a:spLocks noChangeArrowheads="1"/>
          </p:cNvSpPr>
          <p:nvPr/>
        </p:nvSpPr>
        <p:spPr bwMode="auto">
          <a:xfrm>
            <a:off x="7543800" y="5867400"/>
            <a:ext cx="137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latin typeface="Times New Roman" pitchFamily="18" charset="0"/>
              </a:rPr>
              <a:t>(</a:t>
            </a:r>
            <a:r>
              <a:rPr lang="en-US" sz="1000" dirty="0" err="1">
                <a:latin typeface="Arial" pitchFamily="34" charset="0"/>
                <a:cs typeface="Arial" pitchFamily="34" charset="0"/>
              </a:rPr>
              <a:t>Felitti</a:t>
            </a:r>
            <a:r>
              <a:rPr lang="en-US" sz="1000" dirty="0">
                <a:latin typeface="Arial" pitchFamily="34" charset="0"/>
                <a:cs typeface="Arial" pitchFamily="34" charset="0"/>
              </a:rPr>
              <a:t> et al., 1998)</a:t>
            </a:r>
          </a:p>
        </p:txBody>
      </p:sp>
    </p:spTree>
    <p:extLst>
      <p:ext uri="{BB962C8B-B14F-4D97-AF65-F5344CB8AC3E}">
        <p14:creationId xmlns:p14="http://schemas.microsoft.com/office/powerpoint/2010/main" val="71631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858000"/>
            <a:chOff x="0" y="0"/>
            <a:chExt cx="5760" cy="4320"/>
          </a:xfrm>
        </p:grpSpPr>
        <p:pic>
          <p:nvPicPr>
            <p:cNvPr id="21507"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None/>
              </a:pPr>
              <a:endParaRPr lang="en-US" sz="3200"/>
            </a:p>
          </p:txBody>
        </p:sp>
      </p:grpSp>
      <p:sp>
        <p:nvSpPr>
          <p:cNvPr id="21512" name="Rectangle 8"/>
          <p:cNvSpPr>
            <a:spLocks noGrp="1" noChangeArrowheads="1"/>
          </p:cNvSpPr>
          <p:nvPr>
            <p:ph type="title"/>
          </p:nvPr>
        </p:nvSpPr>
        <p:spPr>
          <a:xfrm>
            <a:off x="152400" y="762000"/>
            <a:ext cx="8991600" cy="1143000"/>
          </a:xfrm>
        </p:spPr>
        <p:txBody>
          <a:bodyPr>
            <a:normAutofit/>
          </a:bodyPr>
          <a:lstStyle/>
          <a:p>
            <a:r>
              <a:rPr lang="en-US" sz="3400" dirty="0" smtClean="0">
                <a:solidFill>
                  <a:schemeClr val="bg1"/>
                </a:solidFill>
                <a:latin typeface="Arial" pitchFamily="34" charset="0"/>
                <a:cs typeface="Arial" pitchFamily="34" charset="0"/>
              </a:rPr>
              <a:t>Are ACE findings relevant to Native people?</a:t>
            </a:r>
            <a:endParaRPr lang="en-US" sz="3400" dirty="0">
              <a:solidFill>
                <a:schemeClr val="bg1"/>
              </a:solidFill>
              <a:latin typeface="Arial" pitchFamily="34" charset="0"/>
              <a:cs typeface="Arial" pitchFamily="34" charset="0"/>
            </a:endParaRPr>
          </a:p>
        </p:txBody>
      </p:sp>
      <p:sp>
        <p:nvSpPr>
          <p:cNvPr id="21513" name="Rectangle 9"/>
          <p:cNvSpPr>
            <a:spLocks noGrp="1" noChangeArrowheads="1"/>
          </p:cNvSpPr>
          <p:nvPr>
            <p:ph type="body" idx="1"/>
          </p:nvPr>
        </p:nvSpPr>
        <p:spPr>
          <a:xfrm>
            <a:off x="990600" y="1828800"/>
            <a:ext cx="7924800" cy="4953000"/>
          </a:xfrm>
        </p:spPr>
        <p:txBody>
          <a:bodyPr>
            <a:normAutofit/>
          </a:bodyPr>
          <a:lstStyle/>
          <a:p>
            <a:pPr marL="0" indent="0">
              <a:lnSpc>
                <a:spcPct val="80000"/>
              </a:lnSpc>
              <a:buNone/>
            </a:pPr>
            <a:r>
              <a:rPr lang="en-US" sz="2800" dirty="0">
                <a:latin typeface="Arial" pitchFamily="34" charset="0"/>
                <a:cs typeface="Arial" pitchFamily="34" charset="0"/>
              </a:rPr>
              <a:t>ACEs among 7 </a:t>
            </a:r>
            <a:r>
              <a:rPr lang="en-US" sz="2800" dirty="0" smtClean="0">
                <a:latin typeface="Arial" pitchFamily="34" charset="0"/>
                <a:cs typeface="Arial" pitchFamily="34" charset="0"/>
              </a:rPr>
              <a:t>Indian </a:t>
            </a:r>
            <a:r>
              <a:rPr lang="en-US" sz="2800" dirty="0">
                <a:latin typeface="Arial" pitchFamily="34" charset="0"/>
                <a:cs typeface="Arial" pitchFamily="34" charset="0"/>
              </a:rPr>
              <a:t>tribes were </a:t>
            </a:r>
            <a:r>
              <a:rPr lang="en-US" sz="2800" dirty="0" smtClean="0">
                <a:latin typeface="Arial" pitchFamily="34" charset="0"/>
                <a:cs typeface="Arial" pitchFamily="34" charset="0"/>
              </a:rPr>
              <a:t>compared </a:t>
            </a:r>
            <a:r>
              <a:rPr lang="en-US" sz="2800" dirty="0">
                <a:latin typeface="Arial" pitchFamily="34" charset="0"/>
                <a:cs typeface="Arial" pitchFamily="34" charset="0"/>
              </a:rPr>
              <a:t>with participants in the </a:t>
            </a:r>
            <a:r>
              <a:rPr lang="en-US" sz="2800" dirty="0" smtClean="0">
                <a:latin typeface="Arial" pitchFamily="34" charset="0"/>
                <a:cs typeface="Arial" pitchFamily="34" charset="0"/>
              </a:rPr>
              <a:t>Kaiser </a:t>
            </a:r>
            <a:r>
              <a:rPr lang="en-US" sz="2800" dirty="0">
                <a:latin typeface="Arial" pitchFamily="34" charset="0"/>
                <a:cs typeface="Arial" pitchFamily="34" charset="0"/>
              </a:rPr>
              <a:t>Permanente/CDC ACE study : </a:t>
            </a:r>
            <a:endParaRPr lang="en-US" sz="28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Natives </a:t>
            </a:r>
            <a:r>
              <a:rPr lang="en-US" sz="2400" dirty="0">
                <a:latin typeface="Arial" pitchFamily="34" charset="0"/>
                <a:cs typeface="Arial" pitchFamily="34" charset="0"/>
              </a:rPr>
              <a:t>have a significantly higher rate </a:t>
            </a:r>
            <a:r>
              <a:rPr lang="en-US" sz="2400" dirty="0" smtClean="0">
                <a:latin typeface="Arial" pitchFamily="34" charset="0"/>
                <a:cs typeface="Arial" pitchFamily="34" charset="0"/>
              </a:rPr>
              <a:t>of ACEs/exposure </a:t>
            </a:r>
            <a:r>
              <a:rPr lang="en-US" sz="2400" dirty="0">
                <a:latin typeface="Arial" pitchFamily="34" charset="0"/>
                <a:cs typeface="Arial" pitchFamily="34" charset="0"/>
              </a:rPr>
              <a:t>to any trauma (86% </a:t>
            </a:r>
            <a:r>
              <a:rPr lang="en-US" sz="2400" dirty="0" smtClean="0">
                <a:latin typeface="Arial" pitchFamily="34" charset="0"/>
                <a:cs typeface="Arial" pitchFamily="34" charset="0"/>
              </a:rPr>
              <a:t>vs. </a:t>
            </a:r>
            <a:r>
              <a:rPr lang="en-US" sz="2400" dirty="0">
                <a:latin typeface="Arial" pitchFamily="34" charset="0"/>
                <a:cs typeface="Arial" pitchFamily="34" charset="0"/>
              </a:rPr>
              <a:t>52</a:t>
            </a:r>
            <a:r>
              <a:rPr lang="en-US" sz="2400" dirty="0" smtClean="0">
                <a:latin typeface="Arial" pitchFamily="34" charset="0"/>
                <a:cs typeface="Arial" pitchFamily="34" charset="0"/>
              </a:rPr>
              <a:t>%)</a:t>
            </a:r>
          </a:p>
          <a:p>
            <a:pPr>
              <a:lnSpc>
                <a:spcPct val="80000"/>
              </a:lnSpc>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Five times more Native people have </a:t>
            </a:r>
            <a:r>
              <a:rPr lang="en-US" sz="2400" dirty="0">
                <a:latin typeface="Arial" pitchFamily="34" charset="0"/>
                <a:cs typeface="Arial" pitchFamily="34" charset="0"/>
              </a:rPr>
              <a:t>been exposed to 4 or more categories of ACEs (33% </a:t>
            </a:r>
            <a:r>
              <a:rPr lang="en-US" sz="2400" dirty="0" smtClean="0">
                <a:latin typeface="Arial" pitchFamily="34" charset="0"/>
                <a:cs typeface="Arial" pitchFamily="34" charset="0"/>
              </a:rPr>
              <a:t>vs. </a:t>
            </a:r>
            <a:r>
              <a:rPr lang="en-US" sz="2400" dirty="0">
                <a:latin typeface="Arial" pitchFamily="34" charset="0"/>
                <a:cs typeface="Arial" pitchFamily="34" charset="0"/>
              </a:rPr>
              <a:t>6.2%) </a:t>
            </a:r>
            <a:r>
              <a:rPr lang="en-US" sz="2400" dirty="0" smtClean="0">
                <a:latin typeface="Arial" pitchFamily="34" charset="0"/>
                <a:cs typeface="Arial" pitchFamily="34" charset="0"/>
              </a:rPr>
              <a:t> </a:t>
            </a:r>
            <a:r>
              <a:rPr lang="en-US" sz="1800" dirty="0" smtClean="0">
                <a:latin typeface="Helvetica" pitchFamily="34" charset="0"/>
              </a:rPr>
              <a:t>(</a:t>
            </a:r>
            <a:r>
              <a:rPr lang="en-US" sz="1800" dirty="0">
                <a:latin typeface="Helvetica" pitchFamily="34" charset="0"/>
              </a:rPr>
              <a:t>Koss et al., 2003) </a:t>
            </a:r>
          </a:p>
        </p:txBody>
      </p:sp>
    </p:spTree>
    <p:extLst>
      <p:ext uri="{BB962C8B-B14F-4D97-AF65-F5344CB8AC3E}">
        <p14:creationId xmlns:p14="http://schemas.microsoft.com/office/powerpoint/2010/main" val="14390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lstStyle/>
          <a:p>
            <a:pPr eaLnBrk="1" hangingPunct="1"/>
            <a:r>
              <a:rPr lang="en-US" dirty="0" smtClean="0">
                <a:solidFill>
                  <a:schemeClr val="bg1"/>
                </a:solidFill>
                <a:latin typeface="Arial" pitchFamily="34" charset="0"/>
                <a:cs typeface="Arial" pitchFamily="34" charset="0"/>
              </a:rPr>
              <a:t>Historical Trauma</a:t>
            </a:r>
          </a:p>
        </p:txBody>
      </p:sp>
      <p:sp>
        <p:nvSpPr>
          <p:cNvPr id="7172" name="Rectangle 9"/>
          <p:cNvSpPr>
            <a:spLocks noGrp="1" noChangeArrowheads="1"/>
          </p:cNvSpPr>
          <p:nvPr>
            <p:ph type="body" idx="1"/>
          </p:nvPr>
        </p:nvSpPr>
        <p:spPr>
          <a:xfrm>
            <a:off x="1219200" y="1905000"/>
            <a:ext cx="6324600" cy="4953000"/>
          </a:xfrm>
        </p:spPr>
        <p:txBody>
          <a:bodyPr>
            <a:noAutofit/>
          </a:bodyPr>
          <a:lstStyle/>
          <a:p>
            <a:pPr marL="0" indent="0">
              <a:buNone/>
            </a:pPr>
            <a:endParaRPr lang="en-US" sz="2800" dirty="0"/>
          </a:p>
          <a:p>
            <a:r>
              <a:rPr lang="en-US" sz="2400" dirty="0">
                <a:latin typeface="Arial" pitchFamily="34" charset="0"/>
                <a:cs typeface="Arial" pitchFamily="34" charset="0"/>
              </a:rPr>
              <a:t>Assimilation</a:t>
            </a:r>
          </a:p>
          <a:p>
            <a:r>
              <a:rPr lang="en-US" sz="2400" dirty="0">
                <a:latin typeface="Arial" pitchFamily="34" charset="0"/>
                <a:cs typeface="Arial" pitchFamily="34" charset="0"/>
              </a:rPr>
              <a:t>Relocation</a:t>
            </a:r>
          </a:p>
          <a:p>
            <a:r>
              <a:rPr lang="en-US" sz="2400" dirty="0">
                <a:latin typeface="Arial" pitchFamily="34" charset="0"/>
                <a:cs typeface="Arial" pitchFamily="34" charset="0"/>
              </a:rPr>
              <a:t>Termination of </a:t>
            </a:r>
            <a:r>
              <a:rPr lang="en-US" sz="2400" dirty="0" smtClean="0">
                <a:latin typeface="Arial" pitchFamily="34" charset="0"/>
                <a:cs typeface="Arial" pitchFamily="34" charset="0"/>
              </a:rPr>
              <a:t>tribal status</a:t>
            </a:r>
            <a:endParaRPr lang="en-US" sz="2400" dirty="0">
              <a:latin typeface="Arial" pitchFamily="34" charset="0"/>
              <a:cs typeface="Arial" pitchFamily="34" charset="0"/>
            </a:endParaRPr>
          </a:p>
          <a:p>
            <a:r>
              <a:rPr lang="en-US" sz="2400" dirty="0">
                <a:latin typeface="Arial" pitchFamily="34" charset="0"/>
                <a:cs typeface="Arial" pitchFamily="34" charset="0"/>
              </a:rPr>
              <a:t>Adoption</a:t>
            </a:r>
          </a:p>
          <a:p>
            <a:r>
              <a:rPr lang="en-US" sz="2400" dirty="0">
                <a:latin typeface="Arial" pitchFamily="34" charset="0"/>
                <a:cs typeface="Arial" pitchFamily="34" charset="0"/>
              </a:rPr>
              <a:t>Boarding schools</a:t>
            </a:r>
          </a:p>
          <a:p>
            <a:r>
              <a:rPr lang="en-US" sz="2400" dirty="0">
                <a:latin typeface="Arial" pitchFamily="34" charset="0"/>
                <a:cs typeface="Arial" pitchFamily="34" charset="0"/>
              </a:rPr>
              <a:t>Language and traditions punished and discouraged</a:t>
            </a:r>
          </a:p>
          <a:p>
            <a:r>
              <a:rPr lang="en-US" sz="2400" dirty="0">
                <a:latin typeface="Arial" pitchFamily="34" charset="0"/>
                <a:cs typeface="Arial" pitchFamily="34" charset="0"/>
              </a:rPr>
              <a:t>Checkerboard of treaties, </a:t>
            </a:r>
            <a:r>
              <a:rPr lang="en-US" sz="2400" dirty="0" smtClean="0">
                <a:latin typeface="Arial" pitchFamily="34" charset="0"/>
                <a:cs typeface="Arial" pitchFamily="34" charset="0"/>
              </a:rPr>
              <a:t>laws, </a:t>
            </a:r>
            <a:r>
              <a:rPr lang="en-US" sz="2400" dirty="0">
                <a:latin typeface="Arial" pitchFamily="34" charset="0"/>
                <a:cs typeface="Arial" pitchFamily="34" charset="0"/>
              </a:rPr>
              <a:t>and decisions</a:t>
            </a:r>
          </a:p>
        </p:txBody>
      </p:sp>
    </p:spTree>
    <p:extLst>
      <p:ext uri="{BB962C8B-B14F-4D97-AF65-F5344CB8AC3E}">
        <p14:creationId xmlns:p14="http://schemas.microsoft.com/office/powerpoint/2010/main" val="348561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2" name="Rectangle 22"/>
          <p:cNvSpPr>
            <a:spLocks noChangeArrowheads="1"/>
          </p:cNvSpPr>
          <p:nvPr/>
        </p:nvSpPr>
        <p:spPr bwMode="auto">
          <a:xfrm rot="19020480">
            <a:off x="2133600" y="990600"/>
            <a:ext cx="4724400" cy="4918075"/>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85" name="Picture 25" descr="The ACE pyramid has five layers. The bottom layer represents “adverse childhood experiences”. Next is “social, emotional, and cognitive impairment”. Third is “adoption of health-risk behaviors”. Fourth is “disease, disability, and social problems,” and the top layer represents “early death”.  Spaces between layers represent scientific gaps about relationships between layers. A vertical arrow on the left of the pyramid represents the health impact of adverse childhood experiences from conception to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84338"/>
            <a:ext cx="7391400" cy="4487862"/>
          </a:xfrm>
          <a:prstGeom prst="rect">
            <a:avLst/>
          </a:prstGeom>
          <a:solidFill>
            <a:schemeClr val="bg1"/>
          </a:solidFill>
        </p:spPr>
      </p:pic>
      <p:sp>
        <p:nvSpPr>
          <p:cNvPr id="40973" name="Rectangle 13"/>
          <p:cNvSpPr>
            <a:spLocks noGrp="1" noChangeArrowheads="1"/>
          </p:cNvSpPr>
          <p:nvPr>
            <p:ph type="title"/>
          </p:nvPr>
        </p:nvSpPr>
        <p:spPr>
          <a:xfrm>
            <a:off x="914400" y="152400"/>
            <a:ext cx="7772400" cy="1143000"/>
          </a:xfrm>
        </p:spPr>
        <p:txBody>
          <a:bodyPr/>
          <a:lstStyle/>
          <a:p>
            <a:r>
              <a:rPr lang="en-US" b="1">
                <a:solidFill>
                  <a:schemeClr val="bg1"/>
                </a:solidFill>
                <a:latin typeface="Helvetica" pitchFamily="34" charset="0"/>
              </a:rPr>
              <a:t>ACE Study Model</a:t>
            </a:r>
          </a:p>
        </p:txBody>
      </p:sp>
      <p:grpSp>
        <p:nvGrpSpPr>
          <p:cNvPr id="40981" name="Group 21"/>
          <p:cNvGrpSpPr>
            <a:grpSpLocks/>
          </p:cNvGrpSpPr>
          <p:nvPr/>
        </p:nvGrpSpPr>
        <p:grpSpPr bwMode="auto">
          <a:xfrm>
            <a:off x="7391400" y="1295400"/>
            <a:ext cx="788988" cy="3176588"/>
            <a:chOff x="4531" y="1300"/>
            <a:chExt cx="264" cy="1854"/>
          </a:xfrm>
        </p:grpSpPr>
        <p:sp>
          <p:nvSpPr>
            <p:cNvPr id="40978" name="AutoShape 18"/>
            <p:cNvSpPr>
              <a:spLocks noChangeArrowheads="1"/>
            </p:cNvSpPr>
            <p:nvPr/>
          </p:nvSpPr>
          <p:spPr bwMode="auto">
            <a:xfrm rot="7959444">
              <a:off x="3819" y="2186"/>
              <a:ext cx="1680" cy="255"/>
            </a:xfrm>
            <a:prstGeom prst="rightArrow">
              <a:avLst>
                <a:gd name="adj1" fmla="val 50000"/>
                <a:gd name="adj2" fmla="val 1647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Text Box 20"/>
            <p:cNvSpPr txBox="1">
              <a:spLocks noChangeArrowheads="1"/>
            </p:cNvSpPr>
            <p:nvPr/>
          </p:nvSpPr>
          <p:spPr bwMode="auto">
            <a:xfrm rot="-2833870">
              <a:off x="3937" y="2076"/>
              <a:ext cx="1633" cy="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t>Protective Childhood Experiences</a:t>
              </a:r>
            </a:p>
          </p:txBody>
        </p:sp>
      </p:grpSp>
      <p:sp>
        <p:nvSpPr>
          <p:cNvPr id="40984" name="Text Box 24"/>
          <p:cNvSpPr txBox="1">
            <a:spLocks noChangeArrowheads="1"/>
          </p:cNvSpPr>
          <p:nvPr/>
        </p:nvSpPr>
        <p:spPr bwMode="auto">
          <a:xfrm>
            <a:off x="6324600" y="6308725"/>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chemeClr val="bg1"/>
                </a:solidFill>
              </a:rPr>
              <a:t>(Division of Adult and Community Health, National Center for Chronic Disease Prevention and Health Promotion, CDC, 2010)</a:t>
            </a:r>
          </a:p>
        </p:txBody>
      </p:sp>
    </p:spTree>
    <p:extLst>
      <p:ext uri="{BB962C8B-B14F-4D97-AF65-F5344CB8AC3E}">
        <p14:creationId xmlns:p14="http://schemas.microsoft.com/office/powerpoint/2010/main" val="204153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additive="base">
                                        <p:cTn id="7" dur="500" fill="hold"/>
                                        <p:tgtEl>
                                          <p:spTgt spid="40981"/>
                                        </p:tgtEl>
                                        <p:attrNameLst>
                                          <p:attrName>ppt_x</p:attrName>
                                        </p:attrNameLst>
                                      </p:cBhvr>
                                      <p:tavLst>
                                        <p:tav tm="0">
                                          <p:val>
                                            <p:strVal val="1+#ppt_w/2"/>
                                          </p:val>
                                        </p:tav>
                                        <p:tav tm="100000">
                                          <p:val>
                                            <p:strVal val="#ppt_x"/>
                                          </p:val>
                                        </p:tav>
                                      </p:tavLst>
                                    </p:anim>
                                    <p:anim calcmode="lin" valueType="num">
                                      <p:cBhvr additive="base">
                                        <p:cTn id="8" dur="500" fill="hold"/>
                                        <p:tgtEl>
                                          <p:spTgt spid="409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0.06806 -0.10913 L 0.03194 0.23492 " pathEditMode="fixed" rAng="0" ptsTypes="AA">
                                      <p:cBhvr>
                                        <p:cTn id="12" dur="5000" fill="hold"/>
                                        <p:tgtEl>
                                          <p:spTgt spid="40981"/>
                                        </p:tgtEl>
                                        <p:attrNameLst>
                                          <p:attrName>ppt_x</p:attrName>
                                          <p:attrName>ppt_y</p:attrName>
                                        </p:attrNameLst>
                                      </p:cBhvr>
                                      <p:rCtr x="5000" y="172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9144000" cy="6858000"/>
            <a:chOff x="0" y="0"/>
            <a:chExt cx="5760" cy="4320"/>
          </a:xfrm>
        </p:grpSpPr>
        <p:pic>
          <p:nvPicPr>
            <p:cNvPr id="3072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None/>
              </a:pPr>
              <a:endParaRPr lang="en-US" sz="3200"/>
            </a:p>
          </p:txBody>
        </p:sp>
      </p:grpSp>
      <p:sp>
        <p:nvSpPr>
          <p:cNvPr id="30728" name="Rectangle 8"/>
          <p:cNvSpPr>
            <a:spLocks noGrp="1" noChangeArrowheads="1"/>
          </p:cNvSpPr>
          <p:nvPr>
            <p:ph type="title"/>
          </p:nvPr>
        </p:nvSpPr>
        <p:spPr>
          <a:xfrm>
            <a:off x="0" y="762000"/>
            <a:ext cx="9372600" cy="1143000"/>
          </a:xfrm>
        </p:spPr>
        <p:txBody>
          <a:bodyPr/>
          <a:lstStyle/>
          <a:p>
            <a:r>
              <a:rPr lang="en-US" sz="3000" dirty="0">
                <a:solidFill>
                  <a:schemeClr val="bg1"/>
                </a:solidFill>
                <a:latin typeface="Arial" pitchFamily="34" charset="0"/>
                <a:cs typeface="Arial" pitchFamily="34" charset="0"/>
              </a:rPr>
              <a:t>What is </a:t>
            </a:r>
            <a:r>
              <a:rPr lang="en-US" sz="3000" dirty="0" smtClean="0">
                <a:solidFill>
                  <a:schemeClr val="bg1"/>
                </a:solidFill>
                <a:latin typeface="Arial" pitchFamily="34" charset="0"/>
                <a:cs typeface="Arial" pitchFamily="34" charset="0"/>
              </a:rPr>
              <a:t>a </a:t>
            </a:r>
            <a:r>
              <a:rPr lang="en-US" sz="3000" dirty="0">
                <a:solidFill>
                  <a:schemeClr val="bg1"/>
                </a:solidFill>
                <a:latin typeface="Arial" pitchFamily="34" charset="0"/>
                <a:cs typeface="Arial" pitchFamily="34" charset="0"/>
              </a:rPr>
              <a:t>Protective Childhood Experience (PCE)?</a:t>
            </a:r>
          </a:p>
        </p:txBody>
      </p:sp>
      <p:sp>
        <p:nvSpPr>
          <p:cNvPr id="30729" name="Rectangle 9"/>
          <p:cNvSpPr>
            <a:spLocks noGrp="1" noChangeArrowheads="1"/>
          </p:cNvSpPr>
          <p:nvPr>
            <p:ph type="body" idx="1"/>
          </p:nvPr>
        </p:nvSpPr>
        <p:spPr>
          <a:xfrm>
            <a:off x="838200" y="1905000"/>
            <a:ext cx="7315200" cy="1066800"/>
          </a:xfrm>
        </p:spPr>
        <p:txBody>
          <a:bodyPr>
            <a:noAutofit/>
          </a:bodyPr>
          <a:lstStyle/>
          <a:p>
            <a:pPr>
              <a:lnSpc>
                <a:spcPct val="80000"/>
              </a:lnSpc>
              <a:buClr>
                <a:srgbClr val="990000"/>
              </a:buClr>
              <a:buFont typeface="Wingdings" pitchFamily="2" charset="2"/>
              <a:buNone/>
            </a:pPr>
            <a:r>
              <a:rPr lang="en-US" sz="2400" dirty="0">
                <a:latin typeface="Arial" pitchFamily="34" charset="0"/>
                <a:cs typeface="Arial" pitchFamily="34" charset="0"/>
              </a:rPr>
              <a:t>The experience of positive family life, participation in traditional practices, involvement with activities and interests, and engagement with spirituality.</a:t>
            </a:r>
          </a:p>
          <a:p>
            <a:pPr>
              <a:lnSpc>
                <a:spcPct val="80000"/>
              </a:lnSpc>
              <a:buFontTx/>
              <a:buNone/>
            </a:pPr>
            <a:endParaRPr lang="en-US" sz="2400" dirty="0" smtClean="0">
              <a:latin typeface="Helvetica" pitchFamily="34" charset="0"/>
            </a:endParaRPr>
          </a:p>
          <a:p>
            <a:pPr>
              <a:lnSpc>
                <a:spcPct val="80000"/>
              </a:lnSpc>
              <a:buFontTx/>
              <a:buNone/>
            </a:pPr>
            <a:r>
              <a:rPr lang="en-US" sz="2400" dirty="0" smtClean="0">
                <a:latin typeface="Arial" pitchFamily="34" charset="0"/>
                <a:cs typeface="Arial" pitchFamily="34" charset="0"/>
              </a:rPr>
              <a:t>Specific </a:t>
            </a:r>
            <a:r>
              <a:rPr lang="en-US" sz="2400" dirty="0">
                <a:latin typeface="Arial" pitchFamily="34" charset="0"/>
                <a:cs typeface="Arial" pitchFamily="34" charset="0"/>
              </a:rPr>
              <a:t>Indicators:</a:t>
            </a:r>
          </a:p>
          <a:p>
            <a:pPr>
              <a:lnSpc>
                <a:spcPct val="80000"/>
              </a:lnSpc>
            </a:pPr>
            <a:endParaRPr lang="en-US" sz="2800" dirty="0">
              <a:latin typeface="Helvetica" pitchFamily="34" charset="0"/>
            </a:endParaRPr>
          </a:p>
        </p:txBody>
      </p:sp>
      <p:sp>
        <p:nvSpPr>
          <p:cNvPr id="30730" name="Rectangle 10"/>
          <p:cNvSpPr>
            <a:spLocks noChangeArrowheads="1"/>
          </p:cNvSpPr>
          <p:nvPr/>
        </p:nvSpPr>
        <p:spPr bwMode="auto">
          <a:xfrm>
            <a:off x="5105400" y="35814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400" dirty="0">
                <a:latin typeface="Arial" pitchFamily="34" charset="0"/>
                <a:cs typeface="Arial" pitchFamily="34" charset="0"/>
              </a:rPr>
              <a:t>Learning a tribal language</a:t>
            </a:r>
          </a:p>
          <a:p>
            <a:pPr marL="342900" indent="-342900">
              <a:lnSpc>
                <a:spcPct val="80000"/>
              </a:lnSpc>
              <a:spcBef>
                <a:spcPct val="20000"/>
              </a:spcBef>
              <a:buFontTx/>
              <a:buChar char="•"/>
            </a:pPr>
            <a:r>
              <a:rPr lang="en-US" sz="2400" dirty="0">
                <a:latin typeface="Arial" pitchFamily="34" charset="0"/>
                <a:cs typeface="Arial" pitchFamily="34" charset="0"/>
              </a:rPr>
              <a:t>Connection with tribal elders</a:t>
            </a:r>
          </a:p>
          <a:p>
            <a:pPr marL="342900" indent="-342900">
              <a:lnSpc>
                <a:spcPct val="80000"/>
              </a:lnSpc>
              <a:spcBef>
                <a:spcPct val="20000"/>
              </a:spcBef>
              <a:buFontTx/>
              <a:buChar char="•"/>
            </a:pPr>
            <a:r>
              <a:rPr lang="en-US" sz="2400" dirty="0">
                <a:latin typeface="Arial" pitchFamily="34" charset="0"/>
                <a:cs typeface="Arial" pitchFamily="34" charset="0"/>
              </a:rPr>
              <a:t>Safe </a:t>
            </a:r>
            <a:r>
              <a:rPr lang="en-US" sz="2400" dirty="0" smtClean="0">
                <a:latin typeface="Arial" pitchFamily="34" charset="0"/>
                <a:cs typeface="Arial" pitchFamily="34" charset="0"/>
              </a:rPr>
              <a:t>and </a:t>
            </a:r>
            <a:r>
              <a:rPr lang="en-US" sz="2400" dirty="0">
                <a:latin typeface="Arial" pitchFamily="34" charset="0"/>
                <a:cs typeface="Arial" pitchFamily="34" charset="0"/>
              </a:rPr>
              <a:t>strong community</a:t>
            </a:r>
          </a:p>
          <a:p>
            <a:pPr marL="342900" indent="-342900">
              <a:lnSpc>
                <a:spcPct val="80000"/>
              </a:lnSpc>
              <a:spcBef>
                <a:spcPct val="20000"/>
              </a:spcBef>
              <a:buFontTx/>
              <a:buChar char="•"/>
            </a:pPr>
            <a:endParaRPr lang="en-US" sz="2400" dirty="0"/>
          </a:p>
        </p:txBody>
      </p:sp>
      <p:sp>
        <p:nvSpPr>
          <p:cNvPr id="30731" name="Rectangle 11"/>
          <p:cNvSpPr>
            <a:spLocks noChangeArrowheads="1"/>
          </p:cNvSpPr>
          <p:nvPr/>
        </p:nvSpPr>
        <p:spPr bwMode="auto">
          <a:xfrm>
            <a:off x="1066800" y="3581400"/>
            <a:ext cx="4038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400" dirty="0">
                <a:latin typeface="Arial" pitchFamily="34" charset="0"/>
                <a:cs typeface="Arial" pitchFamily="34" charset="0"/>
              </a:rPr>
              <a:t>Close </a:t>
            </a:r>
            <a:r>
              <a:rPr lang="en-US" sz="2400" dirty="0" smtClean="0">
                <a:latin typeface="Arial" pitchFamily="34" charset="0"/>
                <a:cs typeface="Arial" pitchFamily="34" charset="0"/>
              </a:rPr>
              <a:t>family </a:t>
            </a:r>
            <a:r>
              <a:rPr lang="en-US" sz="2400" dirty="0">
                <a:latin typeface="Arial" pitchFamily="34" charset="0"/>
                <a:cs typeface="Arial" pitchFamily="34" charset="0"/>
              </a:rPr>
              <a:t>r</a:t>
            </a:r>
            <a:r>
              <a:rPr lang="en-US" sz="2400" dirty="0" smtClean="0">
                <a:latin typeface="Arial" pitchFamily="34" charset="0"/>
                <a:cs typeface="Arial" pitchFamily="34" charset="0"/>
              </a:rPr>
              <a:t>elationships</a:t>
            </a:r>
            <a:endParaRPr lang="en-US" sz="2400" dirty="0">
              <a:latin typeface="Arial" pitchFamily="34" charset="0"/>
              <a:cs typeface="Arial" pitchFamily="34" charset="0"/>
            </a:endParaRPr>
          </a:p>
          <a:p>
            <a:pPr marL="342900" indent="-342900">
              <a:lnSpc>
                <a:spcPct val="80000"/>
              </a:lnSpc>
              <a:spcBef>
                <a:spcPct val="20000"/>
              </a:spcBef>
              <a:buFontTx/>
              <a:buChar char="•"/>
            </a:pPr>
            <a:r>
              <a:rPr lang="en-US" sz="2400" dirty="0">
                <a:latin typeface="Arial" pitchFamily="34" charset="0"/>
                <a:cs typeface="Arial" pitchFamily="34" charset="0"/>
              </a:rPr>
              <a:t>Positive </a:t>
            </a:r>
            <a:r>
              <a:rPr lang="en-US" sz="2400" dirty="0" smtClean="0">
                <a:latin typeface="Arial" pitchFamily="34" charset="0"/>
                <a:cs typeface="Arial" pitchFamily="34" charset="0"/>
              </a:rPr>
              <a:t>peer </a:t>
            </a:r>
            <a:r>
              <a:rPr lang="en-US" sz="2400" dirty="0">
                <a:latin typeface="Arial" pitchFamily="34" charset="0"/>
                <a:cs typeface="Arial" pitchFamily="34" charset="0"/>
              </a:rPr>
              <a:t>g</a:t>
            </a:r>
            <a:r>
              <a:rPr lang="en-US" sz="2400" dirty="0" smtClean="0">
                <a:latin typeface="Arial" pitchFamily="34" charset="0"/>
                <a:cs typeface="Arial" pitchFamily="34" charset="0"/>
              </a:rPr>
              <a:t>roups</a:t>
            </a:r>
            <a:endParaRPr lang="en-US" sz="2400" dirty="0">
              <a:latin typeface="Arial" pitchFamily="34" charset="0"/>
              <a:cs typeface="Arial" pitchFamily="34" charset="0"/>
            </a:endParaRPr>
          </a:p>
          <a:p>
            <a:pPr marL="342900" indent="-342900">
              <a:lnSpc>
                <a:spcPct val="80000"/>
              </a:lnSpc>
              <a:spcBef>
                <a:spcPct val="20000"/>
              </a:spcBef>
              <a:buFontTx/>
              <a:buChar char="•"/>
            </a:pPr>
            <a:r>
              <a:rPr lang="en-US" sz="2400" dirty="0" smtClean="0">
                <a:latin typeface="Arial" pitchFamily="34" charset="0"/>
                <a:cs typeface="Arial" pitchFamily="34" charset="0"/>
              </a:rPr>
              <a:t>Spiritual/religious </a:t>
            </a:r>
            <a:r>
              <a:rPr lang="en-US" sz="2400" dirty="0">
                <a:latin typeface="Arial" pitchFamily="34" charset="0"/>
                <a:cs typeface="Arial" pitchFamily="34" charset="0"/>
              </a:rPr>
              <a:t>c</a:t>
            </a:r>
            <a:r>
              <a:rPr lang="en-US" sz="2400" dirty="0" smtClean="0">
                <a:latin typeface="Arial" pitchFamily="34" charset="0"/>
                <a:cs typeface="Arial" pitchFamily="34" charset="0"/>
              </a:rPr>
              <a:t>onnection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4011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pPr eaLnBrk="1" hangingPunct="1"/>
            <a:r>
              <a:rPr lang="en-US" sz="3200" dirty="0" smtClean="0">
                <a:solidFill>
                  <a:schemeClr val="bg1"/>
                </a:solidFill>
                <a:latin typeface="Arial" pitchFamily="34" charset="0"/>
                <a:cs typeface="Arial" pitchFamily="34" charset="0"/>
              </a:rPr>
              <a:t>Role of Families, Community, and Culture</a:t>
            </a:r>
          </a:p>
        </p:txBody>
      </p:sp>
      <p:sp>
        <p:nvSpPr>
          <p:cNvPr id="7172" name="Rectangle 9"/>
          <p:cNvSpPr>
            <a:spLocks noGrp="1" noChangeArrowheads="1"/>
          </p:cNvSpPr>
          <p:nvPr>
            <p:ph type="body" idx="1"/>
          </p:nvPr>
        </p:nvSpPr>
        <p:spPr>
          <a:xfrm>
            <a:off x="1219200" y="1905000"/>
            <a:ext cx="7010400" cy="4953000"/>
          </a:xfrm>
        </p:spPr>
        <p:txBody>
          <a:bodyPr>
            <a:noAutofit/>
          </a:bodyPr>
          <a:lstStyle/>
          <a:p>
            <a:pPr marL="0" indent="0">
              <a:buNone/>
            </a:pPr>
            <a:r>
              <a:rPr lang="en-US" sz="2400" dirty="0">
                <a:latin typeface="Arial" pitchFamily="34" charset="0"/>
                <a:cs typeface="Arial" pitchFamily="34" charset="0"/>
              </a:rPr>
              <a:t>“Resources vary from community to community as do strengths, challenges, and political climates. Each community needs to use its own knowledge of its assets and limitations, its culture and characteristics, its values and beliefs, to build policies and programs that are congruent with the community’s characteristics and meet the community’s needs.” </a:t>
            </a:r>
            <a:r>
              <a:rPr lang="en-US" sz="2400" dirty="0" smtClean="0">
                <a:latin typeface="Arial" pitchFamily="34" charset="0"/>
                <a:cs typeface="Arial" pitchFamily="34" charset="0"/>
              </a:rPr>
              <a:t> </a:t>
            </a:r>
            <a:r>
              <a:rPr lang="en-US" sz="1800" dirty="0" smtClean="0">
                <a:latin typeface="Arial" pitchFamily="34" charset="0"/>
                <a:cs typeface="Arial" pitchFamily="34" charset="0"/>
              </a:rPr>
              <a:t>(Thurman et al., 2012)</a:t>
            </a:r>
            <a:endParaRPr lang="en-US" sz="1800" dirty="0">
              <a:latin typeface="Arial" pitchFamily="34" charset="0"/>
              <a:cs typeface="Arial" pitchFamily="34" charset="0"/>
            </a:endParaRPr>
          </a:p>
          <a:p>
            <a:pPr marL="0" indent="0">
              <a:buNone/>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632584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pPr eaLnBrk="1" hangingPunct="1"/>
            <a:r>
              <a:rPr lang="en-US" sz="3200" dirty="0" smtClean="0">
                <a:solidFill>
                  <a:schemeClr val="bg1"/>
                </a:solidFill>
                <a:latin typeface="Arial" pitchFamily="34" charset="0"/>
                <a:cs typeface="Arial" pitchFamily="34" charset="0"/>
              </a:rPr>
              <a:t>Role of Families, Community, and Culture</a:t>
            </a:r>
          </a:p>
        </p:txBody>
      </p:sp>
      <p:sp>
        <p:nvSpPr>
          <p:cNvPr id="7172" name="Rectangle 9"/>
          <p:cNvSpPr>
            <a:spLocks noGrp="1" noChangeArrowheads="1"/>
          </p:cNvSpPr>
          <p:nvPr>
            <p:ph type="body" idx="1"/>
          </p:nvPr>
        </p:nvSpPr>
        <p:spPr>
          <a:xfrm>
            <a:off x="1219200" y="1905000"/>
            <a:ext cx="7010400" cy="4953000"/>
          </a:xfrm>
        </p:spPr>
        <p:txBody>
          <a:bodyPr>
            <a:noAutofit/>
          </a:bodyPr>
          <a:lstStyle/>
          <a:p>
            <a:pPr marL="0" indent="0">
              <a:buNone/>
            </a:pPr>
            <a:r>
              <a:rPr lang="en-US" sz="2400" dirty="0" smtClean="0">
                <a:latin typeface="Arial" pitchFamily="34" charset="0"/>
                <a:cs typeface="Arial" pitchFamily="34" charset="0"/>
              </a:rPr>
              <a:t>What’s working? </a:t>
            </a:r>
          </a:p>
          <a:p>
            <a:pPr marL="0" indent="0">
              <a:buNone/>
            </a:pPr>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Positive Indian Parenting</a:t>
            </a:r>
            <a:r>
              <a:rPr lang="en-US" sz="2400" dirty="0" smtClean="0">
                <a:latin typeface="Arial" pitchFamily="34" charset="0"/>
                <a:cs typeface="Arial" pitchFamily="34" charset="0"/>
              </a:rPr>
              <a:t>- a culturally-based parenting curriculum adapted and implemented in community</a:t>
            </a:r>
          </a:p>
          <a:p>
            <a:r>
              <a:rPr lang="en-US" sz="2400" b="1" dirty="0" smtClean="0">
                <a:latin typeface="Arial" pitchFamily="34" charset="0"/>
                <a:cs typeface="Arial" pitchFamily="34" charset="0"/>
              </a:rPr>
              <a:t>Positive Youth Development Approaches</a:t>
            </a:r>
            <a:r>
              <a:rPr lang="en-US" sz="2400" dirty="0" smtClean="0">
                <a:latin typeface="Arial" pitchFamily="34" charset="0"/>
                <a:cs typeface="Arial" pitchFamily="34" charset="0"/>
              </a:rPr>
              <a:t>- key strategic interventions</a:t>
            </a:r>
          </a:p>
          <a:p>
            <a:r>
              <a:rPr lang="en-US" sz="2400" b="1" dirty="0" smtClean="0">
                <a:latin typeface="Arial" pitchFamily="34" charset="0"/>
                <a:cs typeface="Arial" pitchFamily="34" charset="0"/>
              </a:rPr>
              <a:t>Systems of Care</a:t>
            </a:r>
            <a:r>
              <a:rPr lang="en-US" sz="2400" dirty="0" smtClean="0">
                <a:latin typeface="Arial" pitchFamily="34" charset="0"/>
                <a:cs typeface="Arial" pitchFamily="34" charset="0"/>
              </a:rPr>
              <a:t>- weaving together fractured services to more effectively serve children in a resource-challenged environment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392341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pPr eaLnBrk="1" hangingPunct="1"/>
            <a:r>
              <a:rPr lang="en-US" sz="3200" dirty="0" smtClean="0">
                <a:solidFill>
                  <a:schemeClr val="bg1"/>
                </a:solidFill>
                <a:latin typeface="Arial" pitchFamily="34" charset="0"/>
                <a:cs typeface="Arial" pitchFamily="34" charset="0"/>
              </a:rPr>
              <a:t>Role of Families, Community, and Culture</a:t>
            </a:r>
          </a:p>
        </p:txBody>
      </p:sp>
      <p:sp>
        <p:nvSpPr>
          <p:cNvPr id="7172" name="Rectangle 9"/>
          <p:cNvSpPr>
            <a:spLocks noGrp="1" noChangeArrowheads="1"/>
          </p:cNvSpPr>
          <p:nvPr>
            <p:ph type="body" idx="1"/>
          </p:nvPr>
        </p:nvSpPr>
        <p:spPr>
          <a:xfrm>
            <a:off x="1219200" y="1905000"/>
            <a:ext cx="6324600" cy="4953000"/>
          </a:xfrm>
        </p:spPr>
        <p:txBody>
          <a:bodyPr>
            <a:noAutofit/>
          </a:bodyPr>
          <a:lstStyle/>
          <a:p>
            <a:pPr marL="0" indent="0" algn="ctr">
              <a:buNone/>
            </a:pPr>
            <a:endParaRPr lang="en-US" sz="2800" dirty="0" smtClean="0">
              <a:latin typeface="Arial" pitchFamily="34" charset="0"/>
              <a:cs typeface="Arial" pitchFamily="34" charset="0"/>
            </a:endParaRPr>
          </a:p>
          <a:p>
            <a:pPr marL="0" indent="0" algn="ctr">
              <a:buNone/>
            </a:pPr>
            <a:endParaRPr lang="en-US" sz="2800" dirty="0">
              <a:latin typeface="Arial" pitchFamily="34" charset="0"/>
              <a:cs typeface="Arial" pitchFamily="34" charset="0"/>
            </a:endParaRPr>
          </a:p>
          <a:p>
            <a:pPr marL="0" indent="0" algn="ctr">
              <a:buNone/>
            </a:pPr>
            <a:r>
              <a:rPr lang="en-US" sz="2800" dirty="0" smtClean="0">
                <a:latin typeface="Arial" pitchFamily="34" charset="0"/>
                <a:cs typeface="Arial" pitchFamily="34" charset="0"/>
              </a:rPr>
              <a:t>“Colonization dismembered our people. Our job is re-</a:t>
            </a:r>
            <a:r>
              <a:rPr lang="en-US" sz="2800" dirty="0" err="1" smtClean="0">
                <a:latin typeface="Arial" pitchFamily="34" charset="0"/>
                <a:cs typeface="Arial" pitchFamily="34" charset="0"/>
              </a:rPr>
              <a:t>membering</a:t>
            </a:r>
            <a:r>
              <a:rPr lang="en-US" sz="2800" dirty="0" smtClean="0">
                <a:latin typeface="Arial" pitchFamily="34" charset="0"/>
                <a:cs typeface="Arial" pitchFamily="34" charset="0"/>
              </a:rPr>
              <a:t>.” </a:t>
            </a:r>
          </a:p>
          <a:p>
            <a:pPr marL="0" indent="0" algn="ctr">
              <a:buNone/>
            </a:pPr>
            <a:r>
              <a:rPr lang="en-US" sz="2000" dirty="0" smtClean="0">
                <a:latin typeface="Arial" pitchFamily="34" charset="0"/>
                <a:cs typeface="Arial" pitchFamily="34" charset="0"/>
              </a:rPr>
              <a:t>(</a:t>
            </a:r>
            <a:r>
              <a:rPr lang="en-US" sz="2000" dirty="0" err="1" smtClean="0">
                <a:latin typeface="Arial" pitchFamily="34" charset="0"/>
                <a:cs typeface="Arial" pitchFamily="34" charset="0"/>
              </a:rPr>
              <a:t>Theda</a:t>
            </a:r>
            <a:r>
              <a:rPr lang="en-US" sz="2000" dirty="0" smtClean="0">
                <a:latin typeface="Arial" pitchFamily="34" charset="0"/>
                <a:cs typeface="Arial" pitchFamily="34" charset="0"/>
              </a:rPr>
              <a:t> New Breast, Blackfeet Nation)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81889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pPr eaLnBrk="1" hangingPunct="1"/>
            <a:r>
              <a:rPr lang="en-US" dirty="0" smtClean="0">
                <a:solidFill>
                  <a:schemeClr val="bg1"/>
                </a:solidFill>
                <a:latin typeface="Arial" pitchFamily="34" charset="0"/>
                <a:cs typeface="Arial" pitchFamily="34" charset="0"/>
              </a:rPr>
              <a:t>Agenda</a:t>
            </a:r>
          </a:p>
        </p:txBody>
      </p:sp>
      <p:sp>
        <p:nvSpPr>
          <p:cNvPr id="7172" name="Rectangle 9"/>
          <p:cNvSpPr>
            <a:spLocks noGrp="1" noChangeArrowheads="1"/>
          </p:cNvSpPr>
          <p:nvPr>
            <p:ph type="body" idx="1"/>
          </p:nvPr>
        </p:nvSpPr>
        <p:spPr>
          <a:xfrm>
            <a:off x="1219200" y="1905000"/>
            <a:ext cx="6324600" cy="4953000"/>
          </a:xfrm>
        </p:spPr>
        <p:txBody>
          <a:bodyPr>
            <a:normAutofit/>
          </a:bodyPr>
          <a:lstStyle/>
          <a:p>
            <a:r>
              <a:rPr lang="en-US" sz="2800" dirty="0">
                <a:latin typeface="Arial" pitchFamily="34" charset="0"/>
                <a:cs typeface="Arial" pitchFamily="34" charset="0"/>
              </a:rPr>
              <a:t>Culture </a:t>
            </a:r>
          </a:p>
          <a:p>
            <a:r>
              <a:rPr lang="en-US" sz="2800" dirty="0">
                <a:latin typeface="Arial" pitchFamily="34" charset="0"/>
                <a:cs typeface="Arial" pitchFamily="34" charset="0"/>
              </a:rPr>
              <a:t>Native Child Development</a:t>
            </a:r>
          </a:p>
          <a:p>
            <a:r>
              <a:rPr lang="en-US" sz="2800" dirty="0" smtClean="0">
                <a:latin typeface="Arial" pitchFamily="34" charset="0"/>
                <a:cs typeface="Arial" pitchFamily="34" charset="0"/>
              </a:rPr>
              <a:t>Health Disparities</a:t>
            </a:r>
          </a:p>
          <a:p>
            <a:r>
              <a:rPr lang="en-US" sz="2800" dirty="0">
                <a:latin typeface="Arial" pitchFamily="34" charset="0"/>
                <a:cs typeface="Arial" pitchFamily="34" charset="0"/>
              </a:rPr>
              <a:t>Historical Trauma</a:t>
            </a:r>
          </a:p>
          <a:p>
            <a:r>
              <a:rPr lang="en-US" sz="2800" dirty="0" smtClean="0">
                <a:latin typeface="Arial" pitchFamily="34" charset="0"/>
                <a:cs typeface="Arial" pitchFamily="34" charset="0"/>
              </a:rPr>
              <a:t>Role </a:t>
            </a:r>
            <a:r>
              <a:rPr lang="en-US" sz="2800" dirty="0">
                <a:latin typeface="Arial" pitchFamily="34" charset="0"/>
                <a:cs typeface="Arial" pitchFamily="34" charset="0"/>
              </a:rPr>
              <a:t>of Families, Community and Culture in Achieving Health Equity</a:t>
            </a:r>
          </a:p>
        </p:txBody>
      </p:sp>
    </p:spTree>
    <p:extLst>
      <p:ext uri="{BB962C8B-B14F-4D97-AF65-F5344CB8AC3E}">
        <p14:creationId xmlns:p14="http://schemas.microsoft.com/office/powerpoint/2010/main" val="2015339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rot="19020480">
            <a:off x="2155825" y="1055688"/>
            <a:ext cx="4724400" cy="4918075"/>
          </a:xfrm>
          <a:prstGeom prst="rect">
            <a:avLst/>
          </a:prstGeom>
          <a:gradFill rotWithShape="0">
            <a:gsLst>
              <a:gs pos="0">
                <a:schemeClr val="tx2"/>
              </a:gs>
              <a:gs pos="100000">
                <a:srgbClr val="9A182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Grp="1" noChangeArrowheads="1"/>
          </p:cNvSpPr>
          <p:nvPr>
            <p:ph type="title"/>
          </p:nvPr>
        </p:nvSpPr>
        <p:spPr/>
        <p:txBody>
          <a:bodyPr/>
          <a:lstStyle/>
          <a:p>
            <a:r>
              <a:rPr lang="en-US" sz="3200" dirty="0">
                <a:solidFill>
                  <a:schemeClr val="bg1"/>
                </a:solidFill>
                <a:effectLst>
                  <a:outerShdw blurRad="38100" dist="38100" dir="2700000" algn="tl">
                    <a:srgbClr val="333333"/>
                  </a:outerShdw>
                </a:effectLst>
                <a:latin typeface="Arial" pitchFamily="34" charset="0"/>
                <a:cs typeface="Arial" pitchFamily="34" charset="0"/>
              </a:rPr>
              <a:t>Let’s remember why we are really here today…</a:t>
            </a:r>
          </a:p>
        </p:txBody>
      </p:sp>
      <p:sp>
        <p:nvSpPr>
          <p:cNvPr id="9220" name="Text Box 4"/>
          <p:cNvSpPr txBox="1">
            <a:spLocks noChangeArrowheads="1"/>
          </p:cNvSpPr>
          <p:nvPr/>
        </p:nvSpPr>
        <p:spPr bwMode="auto">
          <a:xfrm>
            <a:off x="914400" y="6202363"/>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a:solidFill>
                  <a:schemeClr val="bg1"/>
                </a:solidFill>
                <a:latin typeface="Arial" pitchFamily="34" charset="0"/>
                <a:cs typeface="Arial" pitchFamily="34" charset="0"/>
              </a:rPr>
              <a:t>Healthy </a:t>
            </a:r>
            <a:r>
              <a:rPr lang="en-US" sz="3200" b="1" dirty="0" smtClean="0">
                <a:solidFill>
                  <a:schemeClr val="bg1"/>
                </a:solidFill>
                <a:latin typeface="Arial" pitchFamily="34" charset="0"/>
                <a:cs typeface="Arial" pitchFamily="34" charset="0"/>
              </a:rPr>
              <a:t>Native </a:t>
            </a:r>
            <a:r>
              <a:rPr lang="en-US" sz="3200" b="1" dirty="0">
                <a:solidFill>
                  <a:schemeClr val="bg1"/>
                </a:solidFill>
                <a:latin typeface="Arial" pitchFamily="34" charset="0"/>
                <a:cs typeface="Arial" pitchFamily="34" charset="0"/>
              </a:rPr>
              <a:t>Children (and Adults)!</a:t>
            </a:r>
          </a:p>
        </p:txBody>
      </p:sp>
      <p:pic>
        <p:nvPicPr>
          <p:cNvPr id="9221" name="Picture 5" descr="Letici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362325"/>
            <a:ext cx="3584575" cy="25050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Darian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48050"/>
            <a:ext cx="3505200" cy="24193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7" descr="Boysdrumm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981200"/>
            <a:ext cx="3276600" cy="20526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3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heckerboard(across)">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wedge">
                                      <p:cBhvr>
                                        <p:cTn id="17" dur="20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20"/>
                                        </p:tgtEl>
                                        <p:attrNameLst>
                                          <p:attrName>style.visibility</p:attrName>
                                        </p:attrNameLst>
                                      </p:cBhvr>
                                      <p:to>
                                        <p:strVal val="visible"/>
                                      </p:to>
                                    </p:set>
                                    <p:anim calcmode="lin" valueType="num">
                                      <p:cBhvr additive="base">
                                        <p:cTn id="22" dur="500" fill="hold"/>
                                        <p:tgtEl>
                                          <p:spTgt spid="9220"/>
                                        </p:tgtEl>
                                        <p:attrNameLst>
                                          <p:attrName>ppt_x</p:attrName>
                                        </p:attrNameLst>
                                      </p:cBhvr>
                                      <p:tavLst>
                                        <p:tav tm="0">
                                          <p:val>
                                            <p:strVal val="#ppt_x"/>
                                          </p:val>
                                        </p:tav>
                                        <p:tav tm="100000">
                                          <p:val>
                                            <p:strVal val="#ppt_x"/>
                                          </p:val>
                                        </p:tav>
                                      </p:tavLst>
                                    </p:anim>
                                    <p:anim calcmode="lin" valueType="num">
                                      <p:cBhvr additive="base">
                                        <p:cTn id="2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merican Indians and Alaska Na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7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93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pPr eaLnBrk="1" hangingPunct="1"/>
            <a:r>
              <a:rPr lang="en-US" dirty="0" smtClean="0">
                <a:solidFill>
                  <a:schemeClr val="bg1"/>
                </a:solidFill>
                <a:latin typeface="Arial" pitchFamily="34" charset="0"/>
                <a:cs typeface="Arial" pitchFamily="34" charset="0"/>
              </a:rPr>
              <a:t>Culture</a:t>
            </a:r>
          </a:p>
        </p:txBody>
      </p:sp>
      <p:sp>
        <p:nvSpPr>
          <p:cNvPr id="7172" name="Rectangle 9"/>
          <p:cNvSpPr>
            <a:spLocks noGrp="1" noChangeArrowheads="1"/>
          </p:cNvSpPr>
          <p:nvPr>
            <p:ph type="body" idx="1"/>
          </p:nvPr>
        </p:nvSpPr>
        <p:spPr>
          <a:xfrm>
            <a:off x="1219200" y="1905000"/>
            <a:ext cx="6324600" cy="4953000"/>
          </a:xfrm>
        </p:spPr>
        <p:txBody>
          <a:bodyPr>
            <a:normAutofit/>
          </a:bodyPr>
          <a:lstStyle/>
          <a:p>
            <a:pPr marL="0" indent="0">
              <a:buNone/>
            </a:pPr>
            <a:endParaRPr lang="en-US" sz="2800" dirty="0" smtClean="0"/>
          </a:p>
          <a:p>
            <a:pPr marL="0" indent="0">
              <a:buNone/>
            </a:pPr>
            <a:r>
              <a:rPr lang="en-US" sz="2800" dirty="0" smtClean="0">
                <a:latin typeface="Arial" pitchFamily="34" charset="0"/>
                <a:cs typeface="Arial" pitchFamily="34" charset="0"/>
              </a:rPr>
              <a:t>“…</a:t>
            </a:r>
            <a:r>
              <a:rPr lang="en-US" sz="2800" dirty="0">
                <a:latin typeface="Arial" pitchFamily="34" charset="0"/>
                <a:cs typeface="Arial" pitchFamily="34" charset="0"/>
              </a:rPr>
              <a:t>at its core, culture is far deeper and complex than the outward physical trappings or even language. It is at the level of worldview, values, patterns of interaction, and methods of problem solving that distinguishes it from other cultures.” </a:t>
            </a:r>
            <a:r>
              <a:rPr lang="en-US" sz="2000" dirty="0">
                <a:latin typeface="Arial" pitchFamily="34" charset="0"/>
                <a:cs typeface="Arial" pitchFamily="34" charset="0"/>
              </a:rPr>
              <a:t>(</a:t>
            </a:r>
            <a:r>
              <a:rPr lang="en-US" sz="2000" dirty="0" err="1">
                <a:latin typeface="Arial" pitchFamily="34" charset="0"/>
                <a:cs typeface="Arial" pitchFamily="34" charset="0"/>
              </a:rPr>
              <a:t>Deloria</a:t>
            </a:r>
            <a:r>
              <a:rPr lang="en-US" sz="2000" dirty="0">
                <a:latin typeface="Arial" pitchFamily="34" charset="0"/>
                <a:cs typeface="Arial" pitchFamily="34" charset="0"/>
              </a:rPr>
              <a:t>, 1979, p.151)  </a:t>
            </a:r>
          </a:p>
        </p:txBody>
      </p:sp>
    </p:spTree>
    <p:extLst>
      <p:ext uri="{BB962C8B-B14F-4D97-AF65-F5344CB8AC3E}">
        <p14:creationId xmlns:p14="http://schemas.microsoft.com/office/powerpoint/2010/main" val="201533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normAutofit/>
          </a:bodyPr>
          <a:lstStyle/>
          <a:p>
            <a:r>
              <a:rPr lang="en-US" dirty="0">
                <a:solidFill>
                  <a:schemeClr val="bg1"/>
                </a:solidFill>
                <a:latin typeface="Arial" pitchFamily="34" charset="0"/>
                <a:cs typeface="Arial" pitchFamily="34" charset="0"/>
              </a:rPr>
              <a:t>Native Child Development</a:t>
            </a:r>
          </a:p>
        </p:txBody>
      </p:sp>
      <p:sp>
        <p:nvSpPr>
          <p:cNvPr id="7172" name="Rectangle 9"/>
          <p:cNvSpPr>
            <a:spLocks noGrp="1" noChangeArrowheads="1"/>
          </p:cNvSpPr>
          <p:nvPr>
            <p:ph type="body" idx="1"/>
          </p:nvPr>
        </p:nvSpPr>
        <p:spPr>
          <a:xfrm>
            <a:off x="1219200" y="1905000"/>
            <a:ext cx="6324600" cy="4953000"/>
          </a:xfrm>
        </p:spPr>
        <p:txBody>
          <a:bodyPr>
            <a:normAutofit/>
          </a:bodyPr>
          <a:lstStyle/>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pPr marL="0" indent="0">
              <a:buNone/>
            </a:pPr>
            <a:r>
              <a:rPr lang="en-US" sz="2800" dirty="0" smtClean="0">
                <a:latin typeface="Arial" pitchFamily="34" charset="0"/>
                <a:cs typeface="Arial" pitchFamily="34" charset="0"/>
              </a:rPr>
              <a:t>“…</a:t>
            </a:r>
            <a:r>
              <a:rPr lang="en-US" sz="2800" dirty="0">
                <a:latin typeface="Arial" pitchFamily="34" charset="0"/>
                <a:cs typeface="Arial" pitchFamily="34" charset="0"/>
              </a:rPr>
              <a:t>different cultural worldviews and values forecast differences in developmental processes, challenges, and outcomes.” </a:t>
            </a:r>
            <a:r>
              <a:rPr lang="en-US" sz="2000" dirty="0">
                <a:latin typeface="Arial" pitchFamily="34" charset="0"/>
                <a:cs typeface="Arial" pitchFamily="34" charset="0"/>
              </a:rPr>
              <a:t>(Cross, 1997, p.2)</a:t>
            </a:r>
          </a:p>
        </p:txBody>
      </p:sp>
    </p:spTree>
    <p:extLst>
      <p:ext uri="{BB962C8B-B14F-4D97-AF65-F5344CB8AC3E}">
        <p14:creationId xmlns:p14="http://schemas.microsoft.com/office/powerpoint/2010/main" val="201533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lstStyle/>
          <a:p>
            <a:pPr eaLnBrk="1" hangingPunct="1"/>
            <a:r>
              <a:rPr lang="en-US" dirty="0" smtClean="0">
                <a:solidFill>
                  <a:schemeClr val="bg1"/>
                </a:solidFill>
                <a:latin typeface="Arial" pitchFamily="34" charset="0"/>
                <a:cs typeface="Arial" pitchFamily="34" charset="0"/>
              </a:rPr>
              <a:t>Native Child Development</a:t>
            </a:r>
          </a:p>
        </p:txBody>
      </p:sp>
      <p:sp>
        <p:nvSpPr>
          <p:cNvPr id="7172" name="Rectangle 9"/>
          <p:cNvSpPr>
            <a:spLocks noGrp="1" noChangeArrowheads="1"/>
          </p:cNvSpPr>
          <p:nvPr>
            <p:ph type="body" idx="1"/>
          </p:nvPr>
        </p:nvSpPr>
        <p:spPr>
          <a:xfrm>
            <a:off x="1219200" y="1905000"/>
            <a:ext cx="6324600" cy="4953000"/>
          </a:xfrm>
        </p:spPr>
        <p:txBody>
          <a:bodyPr>
            <a:noAutofit/>
          </a:bodyPr>
          <a:lstStyle/>
          <a:p>
            <a:r>
              <a:rPr lang="en-US" sz="2800" dirty="0">
                <a:latin typeface="Arial" pitchFamily="34" charset="0"/>
                <a:cs typeface="Arial" pitchFamily="34" charset="0"/>
              </a:rPr>
              <a:t>Mainstream models of development are based on a cultural bias toward individuality</a:t>
            </a:r>
          </a:p>
          <a:p>
            <a:r>
              <a:rPr lang="en-US" sz="2800" dirty="0">
                <a:latin typeface="Arial" pitchFamily="34" charset="0"/>
                <a:cs typeface="Arial" pitchFamily="34" charset="0"/>
              </a:rPr>
              <a:t>There is no existing Western theory regarding healthy interdependence   </a:t>
            </a:r>
          </a:p>
          <a:p>
            <a:r>
              <a:rPr lang="en-US" sz="2800" dirty="0">
                <a:latin typeface="Arial" pitchFamily="34" charset="0"/>
                <a:cs typeface="Arial" pitchFamily="34" charset="0"/>
              </a:rPr>
              <a:t>Developmental stages and the ultimate objective are different </a:t>
            </a:r>
          </a:p>
          <a:p>
            <a:r>
              <a:rPr lang="en-US" sz="2800" dirty="0">
                <a:latin typeface="Arial" pitchFamily="34" charset="0"/>
                <a:cs typeface="Arial" pitchFamily="34" charset="0"/>
              </a:rPr>
              <a:t>Normal development geared toward healthy interdependence can be mistaken for </a:t>
            </a:r>
            <a:r>
              <a:rPr lang="en-US" sz="2800" dirty="0" smtClean="0">
                <a:latin typeface="Arial" pitchFamily="34" charset="0"/>
                <a:cs typeface="Arial" pitchFamily="34" charset="0"/>
              </a:rPr>
              <a:t>pathological</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01533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762000" y="762000"/>
            <a:ext cx="7772400" cy="1143000"/>
          </a:xfrm>
        </p:spPr>
        <p:txBody>
          <a:bodyPr/>
          <a:lstStyle/>
          <a:p>
            <a:pPr eaLnBrk="1" hangingPunct="1"/>
            <a:r>
              <a:rPr lang="en-US" dirty="0" smtClean="0">
                <a:solidFill>
                  <a:schemeClr val="bg1"/>
                </a:solidFill>
                <a:latin typeface="Arial" pitchFamily="34" charset="0"/>
                <a:cs typeface="Arial" pitchFamily="34" charset="0"/>
              </a:rPr>
              <a:t>Native Child Development</a:t>
            </a:r>
          </a:p>
        </p:txBody>
      </p:sp>
      <p:sp>
        <p:nvSpPr>
          <p:cNvPr id="7172" name="Rectangle 9"/>
          <p:cNvSpPr>
            <a:spLocks noGrp="1" noChangeArrowheads="1"/>
          </p:cNvSpPr>
          <p:nvPr>
            <p:ph type="body" idx="1"/>
          </p:nvPr>
        </p:nvSpPr>
        <p:spPr>
          <a:xfrm>
            <a:off x="1219200" y="1905000"/>
            <a:ext cx="6324600" cy="4953000"/>
          </a:xfrm>
        </p:spPr>
        <p:txBody>
          <a:bodyPr>
            <a:noAutofit/>
          </a:bodyPr>
          <a:lstStyle/>
          <a:p>
            <a:pPr marL="0" indent="0">
              <a:buNone/>
            </a:pPr>
            <a:endParaRPr lang="en-US" sz="2800" dirty="0"/>
          </a:p>
          <a:p>
            <a:pPr marL="0" indent="0">
              <a:buNone/>
            </a:pPr>
            <a:r>
              <a:rPr lang="en-US" sz="2800" dirty="0" smtClean="0">
                <a:latin typeface="Arial" pitchFamily="34" charset="0"/>
                <a:cs typeface="Arial" pitchFamily="34" charset="0"/>
              </a:rPr>
              <a:t>The </a:t>
            </a:r>
            <a:r>
              <a:rPr lang="en-US" sz="2800" dirty="0">
                <a:latin typeface="Arial" pitchFamily="34" charset="0"/>
                <a:cs typeface="Arial" pitchFamily="34" charset="0"/>
              </a:rPr>
              <a:t>goal of Native child development is “the emergence of healthy interdependence while maintaining individual autonomy.” </a:t>
            </a:r>
            <a:r>
              <a:rPr lang="en-US" sz="2000" dirty="0">
                <a:latin typeface="Arial" pitchFamily="34" charset="0"/>
                <a:cs typeface="Arial" pitchFamily="34" charset="0"/>
              </a:rPr>
              <a:t>(Cross, 1997, p. 8) </a:t>
            </a:r>
          </a:p>
        </p:txBody>
      </p:sp>
    </p:spTree>
    <p:extLst>
      <p:ext uri="{BB962C8B-B14F-4D97-AF65-F5344CB8AC3E}">
        <p14:creationId xmlns:p14="http://schemas.microsoft.com/office/powerpoint/2010/main" val="43020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173" name="Picture 3" descr="NICWA RGB"/>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877" r="415"/>
            <a:stretch>
              <a:fillRect/>
            </a:stretch>
          </p:blipFill>
          <p:spPr bwMode="auto">
            <a:xfrm>
              <a:off x="528" y="1104"/>
              <a:ext cx="1997"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28" y="576"/>
              <a:ext cx="5232" cy="240"/>
            </a:xfrm>
            <a:prstGeom prst="rect">
              <a:avLst/>
            </a:prstGeom>
            <a:gradFill rotWithShape="0">
              <a:gsLst>
                <a:gs pos="0">
                  <a:schemeClr val="tx2"/>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5"/>
            <p:cNvSpPr>
              <a:spLocks noChangeArrowheads="1"/>
            </p:cNvSpPr>
            <p:nvPr/>
          </p:nvSpPr>
          <p:spPr bwMode="auto">
            <a:xfrm>
              <a:off x="0" y="0"/>
              <a:ext cx="528" cy="4320"/>
            </a:xfrm>
            <a:prstGeom prst="rect">
              <a:avLst/>
            </a:prstGeom>
            <a:gradFill rotWithShape="0">
              <a:gsLst>
                <a:gs pos="0">
                  <a:srgbClr val="000000"/>
                </a:gs>
                <a:gs pos="100000">
                  <a:srgbClr val="9A18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6"/>
            <p:cNvSpPr>
              <a:spLocks noChangeArrowheads="1"/>
            </p:cNvSpPr>
            <p:nvPr/>
          </p:nvSpPr>
          <p:spPr bwMode="auto">
            <a:xfrm>
              <a:off x="0" y="816"/>
              <a:ext cx="5760" cy="240"/>
            </a:xfrm>
            <a:prstGeom prst="rect">
              <a:avLst/>
            </a:prstGeom>
            <a:solidFill>
              <a:srgbClr val="9A18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7"/>
            <p:cNvSpPr>
              <a:spLocks noChangeArrowheads="1"/>
            </p:cNvSpPr>
            <p:nvPr/>
          </p:nvSpPr>
          <p:spPr bwMode="auto">
            <a:xfrm>
              <a:off x="864" y="1536"/>
              <a:ext cx="3792"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Times New Roman" pitchFamily="18" charset="0"/>
                <a:buNone/>
              </a:pPr>
              <a:endParaRPr lang="en-US" sz="3200"/>
            </a:p>
          </p:txBody>
        </p:sp>
      </p:grpSp>
      <p:sp>
        <p:nvSpPr>
          <p:cNvPr id="7171" name="Rectangle 8"/>
          <p:cNvSpPr>
            <a:spLocks noGrp="1" noChangeArrowheads="1"/>
          </p:cNvSpPr>
          <p:nvPr>
            <p:ph type="title"/>
          </p:nvPr>
        </p:nvSpPr>
        <p:spPr>
          <a:xfrm>
            <a:off x="457200" y="597877"/>
            <a:ext cx="8229600" cy="1143000"/>
          </a:xfrm>
        </p:spPr>
        <p:txBody>
          <a:bodyPr/>
          <a:lstStyle/>
          <a:p>
            <a:pPr eaLnBrk="1" hangingPunct="1"/>
            <a:r>
              <a:rPr lang="en-US" dirty="0" smtClean="0">
                <a:solidFill>
                  <a:schemeClr val="bg1"/>
                </a:solidFill>
                <a:latin typeface="Arial" pitchFamily="34" charset="0"/>
                <a:cs typeface="Arial" pitchFamily="34" charset="0"/>
              </a:rPr>
              <a:t>A Healthy Native Youth</a:t>
            </a:r>
          </a:p>
        </p:txBody>
      </p:sp>
      <p:sp>
        <p:nvSpPr>
          <p:cNvPr id="7172" name="Rectangle 9"/>
          <p:cNvSpPr>
            <a:spLocks noGrp="1" noChangeArrowheads="1"/>
          </p:cNvSpPr>
          <p:nvPr>
            <p:ph sz="half" idx="1"/>
          </p:nvPr>
        </p:nvSpPr>
        <p:spPr>
          <a:xfrm>
            <a:off x="1066800" y="1600200"/>
            <a:ext cx="3657600" cy="4572000"/>
          </a:xfrm>
        </p:spPr>
        <p:txBody>
          <a:bodyPr>
            <a:noAutofit/>
          </a:bodyPr>
          <a:lstStyle/>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Healthy relationships</a:t>
            </a:r>
          </a:p>
          <a:p>
            <a:r>
              <a:rPr lang="en-US" sz="1800" dirty="0" smtClean="0">
                <a:latin typeface="Arial" pitchFamily="34" charset="0"/>
                <a:cs typeface="Arial" pitchFamily="34" charset="0"/>
              </a:rPr>
              <a:t>Connecting with resources</a:t>
            </a:r>
          </a:p>
          <a:p>
            <a:r>
              <a:rPr lang="en-US" sz="1800" dirty="0" smtClean="0">
                <a:latin typeface="Arial" pitchFamily="34" charset="0"/>
                <a:cs typeface="Arial" pitchFamily="34" charset="0"/>
              </a:rPr>
              <a:t>Service</a:t>
            </a:r>
          </a:p>
          <a:p>
            <a:r>
              <a:rPr lang="en-US" sz="1800" dirty="0" smtClean="0">
                <a:latin typeface="Arial" pitchFamily="34" charset="0"/>
                <a:cs typeface="Arial" pitchFamily="34" charset="0"/>
              </a:rPr>
              <a:t>Safety</a:t>
            </a:r>
          </a:p>
          <a:p>
            <a:r>
              <a:rPr lang="en-US" sz="1800" dirty="0" smtClean="0">
                <a:latin typeface="Arial" pitchFamily="34" charset="0"/>
                <a:cs typeface="Arial" pitchFamily="34" charset="0"/>
              </a:rPr>
              <a:t>Coping capacities—emotional health</a:t>
            </a:r>
          </a:p>
          <a:p>
            <a:r>
              <a:rPr lang="en-US" sz="1800" dirty="0" smtClean="0">
                <a:latin typeface="Arial" pitchFamily="34" charset="0"/>
                <a:cs typeface="Arial" pitchFamily="34" charset="0"/>
              </a:rPr>
              <a:t>Focus and determination</a:t>
            </a:r>
          </a:p>
          <a:p>
            <a:r>
              <a:rPr lang="en-US" sz="1800" dirty="0" smtClean="0">
                <a:latin typeface="Arial" pitchFamily="34" charset="0"/>
                <a:cs typeface="Arial" pitchFamily="34" charset="0"/>
              </a:rPr>
              <a:t>Personal capacities</a:t>
            </a:r>
          </a:p>
          <a:p>
            <a:r>
              <a:rPr lang="en-US" sz="1800" dirty="0" smtClean="0">
                <a:latin typeface="Arial" pitchFamily="34" charset="0"/>
                <a:cs typeface="Arial" pitchFamily="34" charset="0"/>
              </a:rPr>
              <a:t>Personal qualities</a:t>
            </a:r>
          </a:p>
          <a:p>
            <a:r>
              <a:rPr lang="en-US" sz="1800" dirty="0" smtClean="0">
                <a:latin typeface="Arial" pitchFamily="34" charset="0"/>
                <a:cs typeface="Arial" pitchFamily="34" charset="0"/>
              </a:rPr>
              <a:t>Education</a:t>
            </a:r>
          </a:p>
          <a:p>
            <a:r>
              <a:rPr lang="en-US" sz="1800" dirty="0" smtClean="0">
                <a:latin typeface="Arial" pitchFamily="34" charset="0"/>
                <a:cs typeface="Arial" pitchFamily="34" charset="0"/>
              </a:rPr>
              <a:t>Employment</a:t>
            </a:r>
          </a:p>
          <a:p>
            <a:r>
              <a:rPr lang="en-US" sz="1800" dirty="0" smtClean="0">
                <a:latin typeface="Arial" pitchFamily="34" charset="0"/>
                <a:cs typeface="Arial" pitchFamily="34" charset="0"/>
              </a:rPr>
              <a:t>Cultural </a:t>
            </a:r>
            <a:r>
              <a:rPr lang="en-US" sz="1800" dirty="0">
                <a:latin typeface="Arial" pitchFamily="34" charset="0"/>
                <a:cs typeface="Arial" pitchFamily="34" charset="0"/>
              </a:rPr>
              <a:t>knowledge</a:t>
            </a:r>
          </a:p>
          <a:p>
            <a:r>
              <a:rPr lang="en-US" sz="1800" dirty="0">
                <a:latin typeface="Arial" pitchFamily="34" charset="0"/>
                <a:cs typeface="Arial" pitchFamily="34" charset="0"/>
              </a:rPr>
              <a:t>Identity</a:t>
            </a:r>
          </a:p>
          <a:p>
            <a:endParaRPr lang="en-US" sz="2800" dirty="0"/>
          </a:p>
        </p:txBody>
      </p:sp>
      <p:sp>
        <p:nvSpPr>
          <p:cNvPr id="2" name="Content Placeholder 1"/>
          <p:cNvSpPr>
            <a:spLocks noGrp="1"/>
          </p:cNvSpPr>
          <p:nvPr>
            <p:ph sz="half" idx="2"/>
          </p:nvPr>
        </p:nvSpPr>
        <p:spPr>
          <a:xfrm>
            <a:off x="4876800" y="1600200"/>
            <a:ext cx="4038600" cy="4525963"/>
          </a:xfrm>
        </p:spPr>
        <p:txBody>
          <a:bodyPr>
            <a:normAutofit/>
          </a:bodyPr>
          <a:lstStyle/>
          <a:p>
            <a:endParaRPr lang="en-US" sz="2000" dirty="0" smtClean="0">
              <a:latin typeface="Arial" pitchFamily="34" charset="0"/>
              <a:cs typeface="Arial" pitchFamily="34" charset="0"/>
            </a:endParaRPr>
          </a:p>
          <a:p>
            <a:r>
              <a:rPr lang="en-US" sz="1800" dirty="0" smtClean="0">
                <a:latin typeface="Arial" pitchFamily="34" charset="0"/>
                <a:cs typeface="Arial" pitchFamily="34" charset="0"/>
              </a:rPr>
              <a:t>Finances</a:t>
            </a:r>
          </a:p>
          <a:p>
            <a:r>
              <a:rPr lang="en-US" sz="1800" dirty="0" smtClean="0">
                <a:latin typeface="Arial" pitchFamily="34" charset="0"/>
                <a:cs typeface="Arial" pitchFamily="34" charset="0"/>
              </a:rPr>
              <a:t>Fitness</a:t>
            </a:r>
          </a:p>
          <a:p>
            <a:r>
              <a:rPr lang="en-US" sz="1800" dirty="0" smtClean="0">
                <a:latin typeface="Arial" pitchFamily="34" charset="0"/>
                <a:cs typeface="Arial" pitchFamily="34" charset="0"/>
              </a:rPr>
              <a:t>Health care</a:t>
            </a:r>
          </a:p>
          <a:p>
            <a:r>
              <a:rPr lang="en-US" sz="1800" dirty="0" smtClean="0">
                <a:latin typeface="Arial" pitchFamily="34" charset="0"/>
                <a:cs typeface="Arial" pitchFamily="34" charset="0"/>
              </a:rPr>
              <a:t>Healthy lifestyle</a:t>
            </a:r>
          </a:p>
          <a:p>
            <a:r>
              <a:rPr lang="en-US" sz="1800" dirty="0" smtClean="0">
                <a:latin typeface="Arial" pitchFamily="34" charset="0"/>
                <a:cs typeface="Arial" pitchFamily="34" charset="0"/>
              </a:rPr>
              <a:t>Housing </a:t>
            </a:r>
          </a:p>
          <a:p>
            <a:r>
              <a:rPr lang="en-US" sz="1800" dirty="0" smtClean="0">
                <a:latin typeface="Arial" pitchFamily="34" charset="0"/>
                <a:cs typeface="Arial" pitchFamily="34" charset="0"/>
              </a:rPr>
              <a:t>Balance</a:t>
            </a:r>
          </a:p>
          <a:p>
            <a:r>
              <a:rPr lang="en-US" sz="1800" dirty="0" smtClean="0">
                <a:latin typeface="Arial" pitchFamily="34" charset="0"/>
                <a:cs typeface="Arial" pitchFamily="34" charset="0"/>
              </a:rPr>
              <a:t>Connections to Native ancestry</a:t>
            </a:r>
          </a:p>
          <a:p>
            <a:r>
              <a:rPr lang="en-US" sz="1800" dirty="0" smtClean="0">
                <a:latin typeface="Arial" pitchFamily="34" charset="0"/>
                <a:cs typeface="Arial" pitchFamily="34" charset="0"/>
              </a:rPr>
              <a:t>Spiritual understanding and practices</a:t>
            </a:r>
          </a:p>
          <a:p>
            <a:r>
              <a:rPr lang="en-US" sz="1800" dirty="0" smtClean="0">
                <a:latin typeface="Arial" pitchFamily="34" charset="0"/>
                <a:cs typeface="Arial" pitchFamily="34" charset="0"/>
              </a:rPr>
              <a:t>Knowledge/skills in traditional cultural practices</a:t>
            </a:r>
          </a:p>
          <a:p>
            <a:pPr marL="0" indent="0">
              <a:buNone/>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650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r>
              <a:rPr lang="en-US" dirty="0" smtClean="0">
                <a:latin typeface="Arial" pitchFamily="34" charset="0"/>
                <a:cs typeface="Arial" pitchFamily="34" charset="0"/>
              </a:rPr>
              <a:t>Child Well-Being, 2008 </a:t>
            </a:r>
            <a:br>
              <a:rPr lang="en-US" dirty="0" smtClean="0">
                <a:latin typeface="Arial" pitchFamily="34" charset="0"/>
                <a:cs typeface="Arial" pitchFamily="34" charset="0"/>
              </a:rPr>
            </a:br>
            <a:endParaRPr lang="en-US" sz="2000" dirty="0" smtClean="0">
              <a:latin typeface="Arial" pitchFamily="34" charset="0"/>
              <a:cs typeface="Arial" pitchFamily="34" charset="0"/>
            </a:endParaRPr>
          </a:p>
        </p:txBody>
      </p:sp>
      <p:graphicFrame>
        <p:nvGraphicFramePr>
          <p:cNvPr id="2274" name="Group 226"/>
          <p:cNvGraphicFramePr>
            <a:graphicFrameLocks noGrp="1"/>
          </p:cNvGraphicFramePr>
          <p:nvPr>
            <p:ph sz="half" idx="2"/>
            <p:extLst>
              <p:ext uri="{D42A27DB-BD31-4B8C-83A1-F6EECF244321}">
                <p14:modId xmlns:p14="http://schemas.microsoft.com/office/powerpoint/2010/main" val="2864602152"/>
              </p:ext>
            </p:extLst>
          </p:nvPr>
        </p:nvGraphicFramePr>
        <p:xfrm>
          <a:off x="457200" y="1447800"/>
          <a:ext cx="8305800" cy="3725545"/>
        </p:xfrm>
        <a:graphic>
          <a:graphicData uri="http://schemas.openxmlformats.org/drawingml/2006/table">
            <a:tbl>
              <a:tblPr/>
              <a:tblGrid>
                <a:gridCol w="1187450"/>
                <a:gridCol w="1098550"/>
                <a:gridCol w="1143000"/>
                <a:gridCol w="1524000"/>
                <a:gridCol w="979488"/>
                <a:gridCol w="1077912"/>
                <a:gridCol w="12954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National Average</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White (Non-Hispanic)</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Black/African American</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Asian &amp; Pacific Islander</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American Indian &amp; Alaska Native </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Hispanic/ Latino</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Infant Mortality Rate </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5.6</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13.2</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8.8</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5.7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of Children in Poverty</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18</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11</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34</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31</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28</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Teen Death Rate</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62</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58</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83</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33</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58</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Teen Birth Rate </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43</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64</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17</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59</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82</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5181" name="Text Box 227"/>
          <p:cNvSpPr txBox="1">
            <a:spLocks noChangeArrowheads="1"/>
          </p:cNvSpPr>
          <p:nvPr/>
        </p:nvSpPr>
        <p:spPr bwMode="auto">
          <a:xfrm>
            <a:off x="5181600" y="6172200"/>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800" dirty="0" smtClean="0">
                <a:latin typeface="Arial" pitchFamily="34" charset="0"/>
                <a:cs typeface="Arial" pitchFamily="34" charset="0"/>
              </a:rPr>
              <a:t>(Source</a:t>
            </a:r>
            <a:r>
              <a:rPr lang="en-US" sz="800" dirty="0">
                <a:latin typeface="Arial" pitchFamily="34" charset="0"/>
                <a:cs typeface="Arial" pitchFamily="34" charset="0"/>
              </a:rPr>
              <a:t>: The Annie E. Casey Foundation (2010) </a:t>
            </a:r>
            <a:r>
              <a:rPr lang="en-US" sz="800" i="1" dirty="0">
                <a:latin typeface="Arial" pitchFamily="34" charset="0"/>
                <a:cs typeface="Arial" pitchFamily="34" charset="0"/>
              </a:rPr>
              <a:t>2010 Kids Count Data Book.</a:t>
            </a:r>
            <a:r>
              <a:rPr lang="en-US" sz="800" dirty="0">
                <a:latin typeface="Arial" pitchFamily="34" charset="0"/>
                <a:cs typeface="Arial" pitchFamily="34" charset="0"/>
              </a:rPr>
              <a:t> Available at http://</a:t>
            </a:r>
            <a:r>
              <a:rPr lang="en-US" sz="800" dirty="0" smtClean="0">
                <a:latin typeface="Arial" pitchFamily="34" charset="0"/>
                <a:cs typeface="Arial" pitchFamily="34" charset="0"/>
              </a:rPr>
              <a:t>datacenter.kidscount.org/DataBook/2010/OnlineBooks/2010DataBook.pdf)</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74419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912</Words>
  <Application>Microsoft Office PowerPoint</Application>
  <PresentationFormat>On-screen Show (4:3)</PresentationFormat>
  <Paragraphs>187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Achieving Health Equity for Native Children: The Role of Families, Community, and Culture </vt:lpstr>
      <vt:lpstr>Agenda</vt:lpstr>
      <vt:lpstr>PowerPoint Presentation</vt:lpstr>
      <vt:lpstr>Culture</vt:lpstr>
      <vt:lpstr>Native Child Development</vt:lpstr>
      <vt:lpstr>Native Child Development</vt:lpstr>
      <vt:lpstr>Native Child Development</vt:lpstr>
      <vt:lpstr>A Healthy Native Youth</vt:lpstr>
      <vt:lpstr>Child Well-Being, 2008  </vt:lpstr>
      <vt:lpstr>ACE Study Model</vt:lpstr>
      <vt:lpstr>What is an Adverse Childhood Experience (ACE)?</vt:lpstr>
      <vt:lpstr>ACE scores and health/well being</vt:lpstr>
      <vt:lpstr>Are ACE findings relevant to Native people?</vt:lpstr>
      <vt:lpstr>Historical Trauma</vt:lpstr>
      <vt:lpstr>ACE Study Model</vt:lpstr>
      <vt:lpstr>What is a Protective Childhood Experience (PCE)?</vt:lpstr>
      <vt:lpstr>Role of Families, Community, and Culture</vt:lpstr>
      <vt:lpstr>Role of Families, Community, and Culture</vt:lpstr>
      <vt:lpstr>Role of Families, Community, and Culture</vt:lpstr>
      <vt:lpstr>Let’s remember why we are really here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Well-Being, 2008  (Sample Items)</dc:title>
  <dc:creator>Addie Smith</dc:creator>
  <dc:description>19th National Health Equity Research Webcast, www.minority.unc.edu/institute/2013/</dc:description>
  <cp:lastModifiedBy>Schoenbach, Victor J</cp:lastModifiedBy>
  <cp:revision>68</cp:revision>
  <dcterms:created xsi:type="dcterms:W3CDTF">2013-05-21T16:57:56Z</dcterms:created>
  <dcterms:modified xsi:type="dcterms:W3CDTF">2013-06-03T14:27:07Z</dcterms:modified>
</cp:coreProperties>
</file>