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41"/>
  </p:notesMasterIdLst>
  <p:handoutMasterIdLst>
    <p:handoutMasterId r:id="rId42"/>
  </p:handoutMasterIdLst>
  <p:sldIdLst>
    <p:sldId id="256" r:id="rId4"/>
    <p:sldId id="268" r:id="rId5"/>
    <p:sldId id="340" r:id="rId6"/>
    <p:sldId id="341" r:id="rId7"/>
    <p:sldId id="342" r:id="rId8"/>
    <p:sldId id="343" r:id="rId9"/>
    <p:sldId id="353" r:id="rId10"/>
    <p:sldId id="339" r:id="rId11"/>
    <p:sldId id="337" r:id="rId12"/>
    <p:sldId id="338" r:id="rId13"/>
    <p:sldId id="350" r:id="rId14"/>
    <p:sldId id="319" r:id="rId15"/>
    <p:sldId id="344" r:id="rId16"/>
    <p:sldId id="322" r:id="rId17"/>
    <p:sldId id="345" r:id="rId18"/>
    <p:sldId id="327" r:id="rId19"/>
    <p:sldId id="323" r:id="rId20"/>
    <p:sldId id="324" r:id="rId21"/>
    <p:sldId id="326" r:id="rId22"/>
    <p:sldId id="325" r:id="rId23"/>
    <p:sldId id="303" r:id="rId24"/>
    <p:sldId id="355" r:id="rId25"/>
    <p:sldId id="336" r:id="rId26"/>
    <p:sldId id="347" r:id="rId27"/>
    <p:sldId id="300" r:id="rId28"/>
    <p:sldId id="302" r:id="rId29"/>
    <p:sldId id="351" r:id="rId30"/>
    <p:sldId id="328" r:id="rId31"/>
    <p:sldId id="329" r:id="rId32"/>
    <p:sldId id="354" r:id="rId33"/>
    <p:sldId id="333" r:id="rId34"/>
    <p:sldId id="348" r:id="rId35"/>
    <p:sldId id="314" r:id="rId36"/>
    <p:sldId id="315" r:id="rId37"/>
    <p:sldId id="311" r:id="rId38"/>
    <p:sldId id="352" r:id="rId39"/>
    <p:sldId id="349"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1652" autoAdjust="0"/>
  </p:normalViewPr>
  <p:slideViewPr>
    <p:cSldViewPr>
      <p:cViewPr>
        <p:scale>
          <a:sx n="75" d="100"/>
          <a:sy n="75" d="100"/>
        </p:scale>
        <p:origin x="-67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992" y="-1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80249343831998"/>
          <c:y val="0.35024083138256601"/>
          <c:w val="0.41616044522212498"/>
          <c:h val="0.60736929843229104"/>
        </c:manualLayout>
      </c:layout>
      <c:pieChart>
        <c:varyColors val="1"/>
        <c:ser>
          <c:idx val="0"/>
          <c:order val="0"/>
          <c:tx>
            <c:strRef>
              <c:f>Sheet1!$B$1</c:f>
              <c:strCache>
                <c:ptCount val="1"/>
                <c:pt idx="0">
                  <c:v>Column1</c:v>
                </c:pt>
              </c:strCache>
            </c:strRef>
          </c:tx>
          <c:dLbls>
            <c:dLbl>
              <c:idx val="0"/>
              <c:layout>
                <c:manualLayout>
                  <c:x val="7.9801540137671503E-2"/>
                  <c:y val="-0.118456732087594"/>
                </c:manualLayout>
              </c:layout>
              <c:showLegendKey val="0"/>
              <c:showVal val="0"/>
              <c:showCatName val="1"/>
              <c:showSerName val="0"/>
              <c:showPercent val="1"/>
              <c:showBubbleSize val="0"/>
            </c:dLbl>
            <c:dLbl>
              <c:idx val="1"/>
              <c:layout>
                <c:manualLayout>
                  <c:x val="6.2109641955133001E-2"/>
                  <c:y val="-2.2560230344341299E-2"/>
                </c:manualLayout>
              </c:layout>
              <c:showLegendKey val="0"/>
              <c:showVal val="0"/>
              <c:showCatName val="1"/>
              <c:showSerName val="0"/>
              <c:showPercent val="1"/>
              <c:showBubbleSize val="0"/>
            </c:dLbl>
            <c:dLbl>
              <c:idx val="2"/>
              <c:layout>
                <c:manualLayout>
                  <c:x val="6.1137236317682503E-2"/>
                  <c:y val="5.5665567141945503E-2"/>
                </c:manualLayout>
              </c:layout>
              <c:showLegendKey val="0"/>
              <c:showVal val="0"/>
              <c:showCatName val="1"/>
              <c:showSerName val="0"/>
              <c:showPercent val="1"/>
              <c:showBubbleSize val="0"/>
            </c:dLbl>
            <c:dLbl>
              <c:idx val="3"/>
              <c:layout>
                <c:manualLayout>
                  <c:x val="-0.16076969741989799"/>
                  <c:y val="-0.105859677988013"/>
                </c:manualLayout>
              </c:layout>
              <c:showLegendKey val="0"/>
              <c:showVal val="0"/>
              <c:showCatName val="1"/>
              <c:showSerName val="0"/>
              <c:showPercent val="1"/>
              <c:showBubbleSize val="0"/>
            </c:dLbl>
            <c:dLbl>
              <c:idx val="4"/>
              <c:layout>
                <c:manualLayout>
                  <c:x val="0.18293492794532801"/>
                  <c:y val="-5.6236142124025501E-2"/>
                </c:manualLayout>
              </c:layout>
              <c:showLegendKey val="0"/>
              <c:showVal val="0"/>
              <c:showCatName val="1"/>
              <c:showSerName val="0"/>
              <c:showPercent val="1"/>
              <c:showBubbleSize val="0"/>
            </c:dLbl>
            <c:dLbl>
              <c:idx val="5"/>
              <c:layout>
                <c:manualLayout>
                  <c:x val="-0.171296296296298"/>
                  <c:y val="-5.4054054054054099E-2"/>
                </c:manualLayout>
              </c:layout>
              <c:dLblPos val="inEnd"/>
              <c:showLegendKey val="0"/>
              <c:showVal val="0"/>
              <c:showCatName val="1"/>
              <c:showSerName val="0"/>
              <c:showPercent val="1"/>
              <c:showBubbleSize val="0"/>
            </c:dLbl>
            <c:dLbl>
              <c:idx val="6"/>
              <c:layout>
                <c:manualLayout>
                  <c:x val="-5.8103188490327598E-2"/>
                  <c:y val="-4.2190536993687099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Sheet1!$A$2:$A$8</c:f>
              <c:strCache>
                <c:ptCount val="7"/>
                <c:pt idx="0">
                  <c:v>Under 1 Year</c:v>
                </c:pt>
                <c:pt idx="1">
                  <c:v>1 Year Old</c:v>
                </c:pt>
                <c:pt idx="2">
                  <c:v>2 Years Old</c:v>
                </c:pt>
                <c:pt idx="3">
                  <c:v>3 Years Old</c:v>
                </c:pt>
                <c:pt idx="4">
                  <c:v>4 Years Old</c:v>
                </c:pt>
                <c:pt idx="5">
                  <c:v>5 Years Old</c:v>
                </c:pt>
                <c:pt idx="6">
                  <c:v>Pregnant Women</c:v>
                </c:pt>
              </c:strCache>
            </c:strRef>
          </c:cat>
          <c:val>
            <c:numRef>
              <c:f>Sheet1!$B$2:$B$8</c:f>
              <c:numCache>
                <c:formatCode>0</c:formatCode>
                <c:ptCount val="7"/>
                <c:pt idx="0">
                  <c:v>49114</c:v>
                </c:pt>
                <c:pt idx="1">
                  <c:v>53480</c:v>
                </c:pt>
                <c:pt idx="2">
                  <c:v>73792</c:v>
                </c:pt>
                <c:pt idx="3">
                  <c:v>388224</c:v>
                </c:pt>
                <c:pt idx="4">
                  <c:v>547121</c:v>
                </c:pt>
                <c:pt idx="5">
                  <c:v>18480</c:v>
                </c:pt>
                <c:pt idx="6">
                  <c:v>16257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857" tIns="46429" rIns="92857" bIns="4642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857" tIns="46429" rIns="92857" bIns="46429" rtlCol="0"/>
          <a:lstStyle>
            <a:lvl1pPr algn="r">
              <a:defRPr sz="1200"/>
            </a:lvl1pPr>
          </a:lstStyle>
          <a:p>
            <a:pPr>
              <a:defRPr/>
            </a:pPr>
            <a:fld id="{FDC858F0-8676-4FC4-884E-24543C0645A7}" type="datetimeFigureOut">
              <a:rPr lang="en-US"/>
              <a:pPr>
                <a:defRPr/>
              </a:pPr>
              <a:t>5/31/2013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857" tIns="46429" rIns="92857" bIns="46429" rtlCol="0" anchor="b"/>
          <a:lstStyle>
            <a:lvl1pPr algn="l">
              <a:defRPr sz="1200"/>
            </a:lvl1pPr>
          </a:lstStyle>
          <a:p>
            <a:pPr>
              <a:defRPr/>
            </a:pPr>
            <a:r>
              <a:rPr lang="en-US" smtClean="0"/>
              <a:t>1</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857" tIns="46429" rIns="92857" bIns="46429" rtlCol="0" anchor="b"/>
          <a:lstStyle>
            <a:lvl1pPr algn="r">
              <a:defRPr sz="1200"/>
            </a:lvl1pPr>
          </a:lstStyle>
          <a:p>
            <a:pPr>
              <a:defRPr/>
            </a:pPr>
            <a:fld id="{D732B8A1-1447-4EE0-B1E2-BAF4694771D5}" type="slidenum">
              <a:rPr lang="en-US"/>
              <a:pPr>
                <a:defRPr/>
              </a:pPr>
              <a:t>‹#›</a:t>
            </a:fld>
            <a:endParaRPr lang="en-US"/>
          </a:p>
        </p:txBody>
      </p:sp>
    </p:spTree>
    <p:extLst>
      <p:ext uri="{BB962C8B-B14F-4D97-AF65-F5344CB8AC3E}">
        <p14:creationId xmlns:p14="http://schemas.microsoft.com/office/powerpoint/2010/main" val="2626074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r>
              <a:rPr lang="en-US" smtClean="0"/>
              <a:t>1</a:t>
            </a:r>
            <a:endParaRPr lang="en-US"/>
          </a:p>
        </p:txBody>
      </p:sp>
      <p:sp>
        <p:nvSpPr>
          <p:cNvPr id="22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4756318D-355C-4E0C-86F7-78F19E51AF36}" type="slidenum">
              <a:rPr lang="en-US"/>
              <a:pPr>
                <a:defRPr/>
              </a:pPr>
              <a:t>‹#›</a:t>
            </a:fld>
            <a:endParaRPr lang="en-US"/>
          </a:p>
        </p:txBody>
      </p:sp>
    </p:spTree>
    <p:extLst>
      <p:ext uri="{BB962C8B-B14F-4D97-AF65-F5344CB8AC3E}">
        <p14:creationId xmlns:p14="http://schemas.microsoft.com/office/powerpoint/2010/main" val="42018197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A8DADD1-FBA0-433D-9F78-FB2E61E56295}" type="slidenum">
              <a:rPr lang="en-US" smtClean="0"/>
              <a:pPr/>
              <a:t>20</a:t>
            </a:fld>
            <a:endParaRPr lang="en-US" smtClean="0"/>
          </a:p>
        </p:txBody>
      </p:sp>
      <p:sp>
        <p:nvSpPr>
          <p:cNvPr id="32771" name="Rectangle 2"/>
          <p:cNvSpPr>
            <a:spLocks noGrp="1" noRot="1" noChangeAspect="1" noChangeArrowheads="1" noTextEdit="1"/>
          </p:cNvSpPr>
          <p:nvPr>
            <p:ph type="sldImg"/>
          </p:nvPr>
        </p:nvSpPr>
        <p:spPr>
          <a:xfrm>
            <a:off x="1171575" y="685800"/>
            <a:ext cx="4673600" cy="3505200"/>
          </a:xfrm>
          <a:ln/>
        </p:spPr>
      </p:sp>
      <p:sp>
        <p:nvSpPr>
          <p:cNvPr id="32772" name="Rectangle 3"/>
          <p:cNvSpPr>
            <a:spLocks noGrp="1" noChangeArrowheads="1"/>
          </p:cNvSpPr>
          <p:nvPr>
            <p:ph type="body" idx="1"/>
          </p:nvPr>
        </p:nvSpPr>
        <p:spPr>
          <a:xfrm>
            <a:off x="913626" y="4419602"/>
            <a:ext cx="5183152" cy="4191000"/>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23</a:t>
            </a:fld>
            <a:endParaRPr lang="en-US"/>
          </a:p>
        </p:txBody>
      </p:sp>
    </p:spTree>
    <p:extLst>
      <p:ext uri="{BB962C8B-B14F-4D97-AF65-F5344CB8AC3E}">
        <p14:creationId xmlns:p14="http://schemas.microsoft.com/office/powerpoint/2010/main" val="196782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28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31</a:t>
            </a:fld>
            <a:endParaRPr lang="en-US"/>
          </a:p>
        </p:txBody>
      </p:sp>
    </p:spTree>
    <p:extLst>
      <p:ext uri="{BB962C8B-B14F-4D97-AF65-F5344CB8AC3E}">
        <p14:creationId xmlns:p14="http://schemas.microsoft.com/office/powerpoint/2010/main" val="79179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32</a:t>
            </a:fld>
            <a:endParaRPr lang="en-US"/>
          </a:p>
        </p:txBody>
      </p:sp>
    </p:spTree>
    <p:extLst>
      <p:ext uri="{BB962C8B-B14F-4D97-AF65-F5344CB8AC3E}">
        <p14:creationId xmlns:p14="http://schemas.microsoft.com/office/powerpoint/2010/main" val="204759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6246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2F8DE6-5621-124B-B5F0-D106F5A41E69}"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indent="0" algn="l">
              <a:buNone/>
            </a:pPr>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37</a:t>
            </a:fld>
            <a:endParaRPr lang="en-US"/>
          </a:p>
        </p:txBody>
      </p:sp>
    </p:spTree>
    <p:extLst>
      <p:ext uri="{BB962C8B-B14F-4D97-AF65-F5344CB8AC3E}">
        <p14:creationId xmlns:p14="http://schemas.microsoft.com/office/powerpoint/2010/main" val="275016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28FF826-4A85-4DE6-BD13-C84A35F27962}" type="slidenum">
              <a:rPr lang="en-US" smtClean="0"/>
              <a:pPr/>
              <a:t>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3</a:t>
            </a:fld>
            <a:endParaRPr lang="en-US"/>
          </a:p>
        </p:txBody>
      </p:sp>
    </p:spTree>
    <p:extLst>
      <p:ext uri="{BB962C8B-B14F-4D97-AF65-F5344CB8AC3E}">
        <p14:creationId xmlns:p14="http://schemas.microsoft.com/office/powerpoint/2010/main" val="123698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4</a:t>
            </a:fld>
            <a:endParaRPr lang="en-US"/>
          </a:p>
        </p:txBody>
      </p:sp>
    </p:spTree>
    <p:extLst>
      <p:ext uri="{BB962C8B-B14F-4D97-AF65-F5344CB8AC3E}">
        <p14:creationId xmlns:p14="http://schemas.microsoft.com/office/powerpoint/2010/main" val="132945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5</a:t>
            </a:fld>
            <a:endParaRPr lang="en-US"/>
          </a:p>
        </p:txBody>
      </p:sp>
    </p:spTree>
    <p:extLst>
      <p:ext uri="{BB962C8B-B14F-4D97-AF65-F5344CB8AC3E}">
        <p14:creationId xmlns:p14="http://schemas.microsoft.com/office/powerpoint/2010/main" val="399251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6</a:t>
            </a:fld>
            <a:endParaRPr lang="en-US"/>
          </a:p>
        </p:txBody>
      </p:sp>
    </p:spTree>
    <p:extLst>
      <p:ext uri="{BB962C8B-B14F-4D97-AF65-F5344CB8AC3E}">
        <p14:creationId xmlns:p14="http://schemas.microsoft.com/office/powerpoint/2010/main" val="137379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6318D-355C-4E0C-86F7-78F19E51AF36}" type="slidenum">
              <a:rPr lang="en-US" smtClean="0"/>
              <a:pPr>
                <a:defRPr/>
              </a:pPr>
              <a:t>9</a:t>
            </a:fld>
            <a:endParaRPr lang="en-US"/>
          </a:p>
        </p:txBody>
      </p:sp>
    </p:spTree>
    <p:extLst>
      <p:ext uri="{BB962C8B-B14F-4D97-AF65-F5344CB8AC3E}">
        <p14:creationId xmlns:p14="http://schemas.microsoft.com/office/powerpoint/2010/main" val="363356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9912EBD-C11B-46DF-BAC6-521B1F06B8CB}"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7F9871E-4B2E-462F-BDDF-E292AD2C9699}" type="slidenum">
              <a:rPr lang="en-US" smtClean="0"/>
              <a:pPr/>
              <a:t>19</a:t>
            </a:fld>
            <a:endParaRPr lang="en-US" smtClean="0"/>
          </a:p>
        </p:txBody>
      </p:sp>
      <p:sp>
        <p:nvSpPr>
          <p:cNvPr id="33795" name="Rectangle 2"/>
          <p:cNvSpPr>
            <a:spLocks noGrp="1" noRot="1" noChangeAspect="1" noChangeArrowheads="1" noTextEdit="1"/>
          </p:cNvSpPr>
          <p:nvPr>
            <p:ph type="sldImg"/>
          </p:nvPr>
        </p:nvSpPr>
        <p:spPr>
          <a:xfrm>
            <a:off x="1171575" y="685800"/>
            <a:ext cx="4673600" cy="3505200"/>
          </a:xfrm>
          <a:ln/>
        </p:spPr>
      </p:sp>
      <p:sp>
        <p:nvSpPr>
          <p:cNvPr id="33796" name="Rectangle 3"/>
          <p:cNvSpPr>
            <a:spLocks noGrp="1" noChangeArrowheads="1"/>
          </p:cNvSpPr>
          <p:nvPr>
            <p:ph type="body" idx="1"/>
          </p:nvPr>
        </p:nvSpPr>
        <p:spPr>
          <a:xfrm>
            <a:off x="913626" y="4419602"/>
            <a:ext cx="5183152" cy="419100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4443084-C341-4F2F-866B-48F67750572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8D224FF4-BEF5-467C-AF58-E6D944136AD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F83BA801-842C-4717-BC89-0BB2C95CEF7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123F7502-0104-43DA-9273-EA192777BAB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2DF1AE50-FEF2-4A57-B146-3C127C4A3E9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878E4EF5-96BA-4F75-A81D-C435A8FBB3C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D989FBA4-5569-480A-9756-90B19FF4BD1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6DC73D5-7471-4167-94F5-A5A1CDB30E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CE91C96D-65DE-4731-ACA2-5E473A9873E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62A8DB8-E877-4ECC-A625-C94B199B5EE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8438"/>
            <a:ext cx="217170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98438"/>
            <a:ext cx="63627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0B7DC33-76E7-4B6C-A816-C02139D1181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C649813-CD6C-4B3E-A17B-33CCB3420110}" type="slidenum">
              <a:rPr lang="en-US"/>
              <a:pPr>
                <a:defRPr/>
              </a:pPr>
              <a:t>‹#›</a:t>
            </a:fld>
            <a:endParaRPr lang="en-US"/>
          </a:p>
        </p:txBody>
      </p:sp>
    </p:spTree>
    <p:extLst>
      <p:ext uri="{BB962C8B-B14F-4D97-AF65-F5344CB8AC3E}">
        <p14:creationId xmlns:p14="http://schemas.microsoft.com/office/powerpoint/2010/main" val="51203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ED8F9A13-11AF-4CE8-9F5E-6F058B57F57C}" type="slidenum">
              <a:rPr lang="en-US"/>
              <a:pPr>
                <a:defRPr/>
              </a:pPr>
              <a:t>‹#›</a:t>
            </a:fld>
            <a:endParaRPr lang="en-US"/>
          </a:p>
        </p:txBody>
      </p:sp>
    </p:spTree>
    <p:extLst>
      <p:ext uri="{BB962C8B-B14F-4D97-AF65-F5344CB8AC3E}">
        <p14:creationId xmlns:p14="http://schemas.microsoft.com/office/powerpoint/2010/main" val="417285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14900" y="1981200"/>
            <a:ext cx="3695700" cy="4114800"/>
          </a:xfrm>
        </p:spPr>
        <p:txBody>
          <a:bodyPr/>
          <a:lstStyle/>
          <a:p>
            <a:pPr lvl="0"/>
            <a:endParaRPr lang="en-US" noProof="0" smtClean="0"/>
          </a:p>
        </p:txBody>
      </p:sp>
      <p:sp>
        <p:nvSpPr>
          <p:cNvPr id="5" name="Rectangle 17"/>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094A800-D409-4A8B-B87C-E408401926FA}" type="slidenum">
              <a:rPr lang="en-US"/>
              <a:pPr>
                <a:defRPr/>
              </a:pPr>
              <a:t>‹#›</a:t>
            </a:fld>
            <a:endParaRPr lang="en-US"/>
          </a:p>
        </p:txBody>
      </p:sp>
    </p:spTree>
    <p:extLst>
      <p:ext uri="{BB962C8B-B14F-4D97-AF65-F5344CB8AC3E}">
        <p14:creationId xmlns:p14="http://schemas.microsoft.com/office/powerpoint/2010/main" val="384052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A6A2B5A-9EBB-468C-B82D-02FEFD2C4F7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5F432A4-FA7A-435C-AF01-8ADADC84DAE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8236CB7-B1DF-4A8C-8919-BCCB016C9A5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80C3936-8A8C-405C-B0EC-44A73CD48D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E47241E7-C9A3-438A-9506-5FD8393C4F2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61213213-B317-40B9-B257-DD8C040FE62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A279204-E23F-42CD-B8AD-A1753AB15B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B32510C-AE82-49C6-BB93-1F3BA376131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34BC6AA1-6E6E-4918-BCE3-83B4E1045AE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FEF161C-EF9A-4603-A6DB-61272C097D6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8438"/>
            <a:ext cx="217170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98438"/>
            <a:ext cx="63627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BFAF5F1-C109-4478-9ABF-2115ADD595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838200"/>
            <a:ext cx="9144000" cy="152400"/>
          </a:xfrm>
          <a:prstGeom prst="rect">
            <a:avLst/>
          </a:prstGeom>
          <a:solidFill>
            <a:srgbClr val="0060A9"/>
          </a:solidFill>
          <a:ln w="9525">
            <a:noFill/>
            <a:miter lim="800000"/>
            <a:headEnd/>
            <a:tailEnd/>
          </a:ln>
          <a:effectLst/>
        </p:spPr>
        <p:txBody>
          <a:bodyPr wrap="none" anchor="ctr"/>
          <a:lstStyle/>
          <a:p>
            <a:pPr>
              <a:defRPr/>
            </a:pPr>
            <a:endParaRPr lang="en-US"/>
          </a:p>
        </p:txBody>
      </p:sp>
      <p:sp>
        <p:nvSpPr>
          <p:cNvPr id="44035" name="Rectangle 3"/>
          <p:cNvSpPr>
            <a:spLocks noChangeArrowheads="1"/>
          </p:cNvSpPr>
          <p:nvPr/>
        </p:nvSpPr>
        <p:spPr bwMode="auto">
          <a:xfrm>
            <a:off x="3659188" y="1508125"/>
            <a:ext cx="1825625" cy="396875"/>
          </a:xfrm>
          <a:prstGeom prst="rect">
            <a:avLst/>
          </a:prstGeom>
          <a:noFill/>
          <a:ln w="9525">
            <a:noFill/>
            <a:miter lim="800000"/>
            <a:headEnd/>
            <a:tailEnd/>
          </a:ln>
          <a:effectLst/>
        </p:spPr>
        <p:txBody>
          <a:bodyPr wrap="none">
            <a:spAutoFit/>
          </a:bodyPr>
          <a:lstStyle/>
          <a:p>
            <a:pPr>
              <a:defRPr/>
            </a:pPr>
            <a:r>
              <a:rPr lang="en-US" sz="2000" b="1"/>
              <a:t>HEAD START</a:t>
            </a:r>
          </a:p>
        </p:txBody>
      </p:sp>
      <p:pic>
        <p:nvPicPr>
          <p:cNvPr id="1028" name="Picture 4" descr="BLOCKS_LOGO"/>
          <p:cNvPicPr>
            <a:picLocks noChangeAspect="1" noChangeArrowheads="1"/>
          </p:cNvPicPr>
          <p:nvPr/>
        </p:nvPicPr>
        <p:blipFill>
          <a:blip r:embed="rId13" cstate="print"/>
          <a:srcRect/>
          <a:stretch>
            <a:fillRect/>
          </a:stretch>
        </p:blipFill>
        <p:spPr bwMode="auto">
          <a:xfrm>
            <a:off x="5486400" y="188913"/>
            <a:ext cx="1700213" cy="1700212"/>
          </a:xfrm>
          <a:prstGeom prst="rect">
            <a:avLst/>
          </a:prstGeom>
          <a:noFill/>
          <a:ln w="9525">
            <a:noFill/>
            <a:miter lim="800000"/>
            <a:headEnd/>
            <a:tailEnd/>
          </a:ln>
        </p:spPr>
      </p:pic>
      <p:sp>
        <p:nvSpPr>
          <p:cNvPr id="44037" name="Rectangle 5"/>
          <p:cNvSpPr>
            <a:spLocks noChangeArrowheads="1"/>
          </p:cNvSpPr>
          <p:nvPr/>
        </p:nvSpPr>
        <p:spPr bwMode="auto">
          <a:xfrm>
            <a:off x="0" y="838200"/>
            <a:ext cx="9144000" cy="152400"/>
          </a:xfrm>
          <a:prstGeom prst="rect">
            <a:avLst/>
          </a:prstGeom>
          <a:solidFill>
            <a:srgbClr val="B40022"/>
          </a:solidFill>
          <a:ln w="9525">
            <a:noFill/>
            <a:miter lim="800000"/>
            <a:headEnd/>
            <a:tailEnd/>
          </a:ln>
          <a:effectLst/>
        </p:spPr>
        <p:txBody>
          <a:bodyPr wrap="none" anchor="ctr"/>
          <a:lstStyle/>
          <a:p>
            <a:pPr>
              <a:defRPr/>
            </a:pPr>
            <a:endParaRPr lang="en-US"/>
          </a:p>
        </p:txBody>
      </p:sp>
      <p:sp>
        <p:nvSpPr>
          <p:cNvPr id="44038" name="Rectangle 6"/>
          <p:cNvSpPr>
            <a:spLocks noChangeArrowheads="1"/>
          </p:cNvSpPr>
          <p:nvPr/>
        </p:nvSpPr>
        <p:spPr bwMode="auto">
          <a:xfrm>
            <a:off x="0" y="0"/>
            <a:ext cx="9144000" cy="838200"/>
          </a:xfrm>
          <a:prstGeom prst="rect">
            <a:avLst/>
          </a:prstGeom>
          <a:solidFill>
            <a:srgbClr val="0060A9"/>
          </a:solidFill>
          <a:ln w="9525">
            <a:noFill/>
            <a:miter lim="800000"/>
            <a:headEnd/>
            <a:tailEnd/>
          </a:ln>
        </p:spPr>
        <p:txBody>
          <a:bodyPr/>
          <a:lstStyle/>
          <a:p>
            <a:pPr>
              <a:defRPr/>
            </a:pPr>
            <a:endParaRPr lang="en-US">
              <a:solidFill>
                <a:srgbClr val="A42700"/>
              </a:solidFill>
            </a:endParaRPr>
          </a:p>
        </p:txBody>
      </p:sp>
      <p:sp>
        <p:nvSpPr>
          <p:cNvPr id="44039" name="Rectangle 7"/>
          <p:cNvSpPr>
            <a:spLocks noChangeArrowheads="1"/>
          </p:cNvSpPr>
          <p:nvPr/>
        </p:nvSpPr>
        <p:spPr bwMode="auto">
          <a:xfrm>
            <a:off x="3659188" y="1508125"/>
            <a:ext cx="1825625" cy="396875"/>
          </a:xfrm>
          <a:prstGeom prst="rect">
            <a:avLst/>
          </a:prstGeom>
          <a:noFill/>
          <a:ln w="9525">
            <a:noFill/>
            <a:miter lim="800000"/>
            <a:headEnd/>
            <a:tailEnd/>
          </a:ln>
          <a:effectLst/>
        </p:spPr>
        <p:txBody>
          <a:bodyPr wrap="none">
            <a:spAutoFit/>
          </a:bodyPr>
          <a:lstStyle/>
          <a:p>
            <a:pPr>
              <a:defRPr/>
            </a:pPr>
            <a:r>
              <a:rPr lang="en-US" sz="2000" b="1">
                <a:solidFill>
                  <a:srgbClr val="333399"/>
                </a:solidFill>
              </a:rPr>
              <a:t>HEAD START</a:t>
            </a:r>
          </a:p>
        </p:txBody>
      </p:sp>
      <p:pic>
        <p:nvPicPr>
          <p:cNvPr id="1032" name="Picture 8" descr="BLOCKS_LOGO"/>
          <p:cNvPicPr>
            <a:picLocks noChangeAspect="1" noChangeArrowheads="1"/>
          </p:cNvPicPr>
          <p:nvPr/>
        </p:nvPicPr>
        <p:blipFill>
          <a:blip r:embed="rId13" cstate="print"/>
          <a:srcRect/>
          <a:stretch>
            <a:fillRect/>
          </a:stretch>
        </p:blipFill>
        <p:spPr bwMode="auto">
          <a:xfrm>
            <a:off x="5486400" y="188913"/>
            <a:ext cx="1700213" cy="1700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Calibri" pitchFamily="34" charset="0"/>
        </a:defRPr>
      </a:lvl2pPr>
      <a:lvl3pPr algn="l" rtl="0" eaLnBrk="0" fontAlgn="base" hangingPunct="0">
        <a:spcBef>
          <a:spcPct val="0"/>
        </a:spcBef>
        <a:spcAft>
          <a:spcPct val="0"/>
        </a:spcAft>
        <a:defRPr sz="3600" b="1">
          <a:solidFill>
            <a:schemeClr val="bg1"/>
          </a:solidFill>
          <a:latin typeface="Calibri" pitchFamily="34" charset="0"/>
        </a:defRPr>
      </a:lvl3pPr>
      <a:lvl4pPr algn="l" rtl="0" eaLnBrk="0" fontAlgn="base" hangingPunct="0">
        <a:spcBef>
          <a:spcPct val="0"/>
        </a:spcBef>
        <a:spcAft>
          <a:spcPct val="0"/>
        </a:spcAft>
        <a:defRPr sz="3600" b="1">
          <a:solidFill>
            <a:schemeClr val="bg1"/>
          </a:solidFill>
          <a:latin typeface="Calibri" pitchFamily="34" charset="0"/>
        </a:defRPr>
      </a:lvl4pPr>
      <a:lvl5pPr algn="l" rtl="0" eaLnBrk="0" fontAlgn="base" hangingPunct="0">
        <a:spcBef>
          <a:spcPct val="0"/>
        </a:spcBef>
        <a:spcAft>
          <a:spcPct val="0"/>
        </a:spcAft>
        <a:defRPr sz="3600" b="1">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p:titleStyle>
    <p:bodyStyle>
      <a:lvl1pPr marL="228600" indent="-228600" algn="l" rtl="0" eaLnBrk="0" fontAlgn="base" hangingPunct="0">
        <a:spcBef>
          <a:spcPct val="20000"/>
        </a:spcBef>
        <a:spcAft>
          <a:spcPct val="0"/>
        </a:spcAft>
        <a:buChar char="•"/>
        <a:defRPr sz="1600" b="1">
          <a:solidFill>
            <a:schemeClr val="accent2"/>
          </a:solidFill>
          <a:latin typeface="+mn-lt"/>
          <a:ea typeface="+mn-ea"/>
          <a:cs typeface="+mn-cs"/>
        </a:defRPr>
      </a:lvl1pPr>
      <a:lvl2pPr marL="571500" indent="-228600" algn="l" rtl="0" eaLnBrk="0" fontAlgn="base" hangingPunct="0">
        <a:spcBef>
          <a:spcPct val="20000"/>
        </a:spcBef>
        <a:spcAft>
          <a:spcPct val="0"/>
        </a:spcAft>
        <a:buChar char="–"/>
        <a:defRPr sz="1400" b="1">
          <a:solidFill>
            <a:schemeClr val="accent2"/>
          </a:solidFill>
          <a:latin typeface="+mn-lt"/>
        </a:defRPr>
      </a:lvl2pPr>
      <a:lvl3pPr marL="914400" indent="-228600" algn="l" rtl="0" eaLnBrk="0" fontAlgn="base" hangingPunct="0">
        <a:spcBef>
          <a:spcPct val="20000"/>
        </a:spcBef>
        <a:spcAft>
          <a:spcPct val="0"/>
        </a:spcAft>
        <a:buChar char="•"/>
        <a:defRPr sz="1200" b="1">
          <a:solidFill>
            <a:schemeClr val="accent2"/>
          </a:solidFill>
          <a:latin typeface="+mn-lt"/>
        </a:defRPr>
      </a:lvl3pPr>
      <a:lvl4pPr marL="1257300" indent="-228600" algn="l" rtl="0" eaLnBrk="0" fontAlgn="base" hangingPunct="0">
        <a:spcBef>
          <a:spcPct val="20000"/>
        </a:spcBef>
        <a:spcAft>
          <a:spcPct val="0"/>
        </a:spcAft>
        <a:buChar char="–"/>
        <a:defRPr sz="1200" b="1">
          <a:solidFill>
            <a:schemeClr val="accent2"/>
          </a:solidFill>
          <a:latin typeface="+mn-lt"/>
        </a:defRPr>
      </a:lvl4pPr>
      <a:lvl5pPr marL="1600200" indent="-228600" algn="l" rtl="0" eaLnBrk="0" fontAlgn="base" hangingPunct="0">
        <a:spcBef>
          <a:spcPct val="20000"/>
        </a:spcBef>
        <a:spcAft>
          <a:spcPct val="0"/>
        </a:spcAft>
        <a:buChar char="»"/>
        <a:defRPr sz="1200" b="1">
          <a:solidFill>
            <a:schemeClr val="accent2"/>
          </a:solidFill>
          <a:latin typeface="+mn-lt"/>
        </a:defRPr>
      </a:lvl5pPr>
      <a:lvl6pPr marL="2057400" indent="-228600" algn="l" rtl="0" fontAlgn="base">
        <a:spcBef>
          <a:spcPct val="20000"/>
        </a:spcBef>
        <a:spcAft>
          <a:spcPct val="0"/>
        </a:spcAft>
        <a:buChar char="»"/>
        <a:defRPr sz="1200" b="1">
          <a:solidFill>
            <a:schemeClr val="accent2"/>
          </a:solidFill>
          <a:latin typeface="+mn-lt"/>
        </a:defRPr>
      </a:lvl6pPr>
      <a:lvl7pPr marL="2514600" indent="-228600" algn="l" rtl="0" fontAlgn="base">
        <a:spcBef>
          <a:spcPct val="20000"/>
        </a:spcBef>
        <a:spcAft>
          <a:spcPct val="0"/>
        </a:spcAft>
        <a:buChar char="»"/>
        <a:defRPr sz="1200" b="1">
          <a:solidFill>
            <a:schemeClr val="accent2"/>
          </a:solidFill>
          <a:latin typeface="+mn-lt"/>
        </a:defRPr>
      </a:lvl7pPr>
      <a:lvl8pPr marL="2971800" indent="-228600" algn="l" rtl="0" fontAlgn="base">
        <a:spcBef>
          <a:spcPct val="20000"/>
        </a:spcBef>
        <a:spcAft>
          <a:spcPct val="0"/>
        </a:spcAft>
        <a:buChar char="»"/>
        <a:defRPr sz="1200" b="1">
          <a:solidFill>
            <a:schemeClr val="accent2"/>
          </a:solidFill>
          <a:latin typeface="+mn-lt"/>
        </a:defRPr>
      </a:lvl8pPr>
      <a:lvl9pPr marL="3429000" indent="-228600" algn="l" rtl="0" fontAlgn="base">
        <a:spcBef>
          <a:spcPct val="20000"/>
        </a:spcBef>
        <a:spcAft>
          <a:spcPct val="0"/>
        </a:spcAft>
        <a:buChar char="»"/>
        <a:defRPr sz="12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59" name="Rectangle 3"/>
          <p:cNvSpPr>
            <a:spLocks noChangeArrowheads="1"/>
          </p:cNvSpPr>
          <p:nvPr/>
        </p:nvSpPr>
        <p:spPr bwMode="auto">
          <a:xfrm>
            <a:off x="0" y="838200"/>
            <a:ext cx="9144000" cy="381000"/>
          </a:xfrm>
          <a:prstGeom prst="rect">
            <a:avLst/>
          </a:prstGeom>
          <a:solidFill>
            <a:srgbClr val="B40022"/>
          </a:solidFill>
          <a:ln w="9525">
            <a:noFill/>
            <a:miter lim="800000"/>
            <a:headEnd/>
            <a:tailEnd/>
          </a:ln>
          <a:effectLst/>
        </p:spPr>
        <p:txBody>
          <a:bodyPr wrap="none" anchor="ctr"/>
          <a:lstStyle/>
          <a:p>
            <a:pPr>
              <a:defRPr/>
            </a:pPr>
            <a:endParaRPr lang="en-US"/>
          </a:p>
        </p:txBody>
      </p:sp>
      <p:sp>
        <p:nvSpPr>
          <p:cNvPr id="45060" name="Rectangle 4"/>
          <p:cNvSpPr>
            <a:spLocks noChangeArrowheads="1"/>
          </p:cNvSpPr>
          <p:nvPr/>
        </p:nvSpPr>
        <p:spPr bwMode="auto">
          <a:xfrm>
            <a:off x="0" y="0"/>
            <a:ext cx="9144000" cy="838200"/>
          </a:xfrm>
          <a:prstGeom prst="rect">
            <a:avLst/>
          </a:prstGeom>
          <a:solidFill>
            <a:srgbClr val="0060A9"/>
          </a:solidFill>
          <a:ln w="9525">
            <a:noFill/>
            <a:miter lim="800000"/>
            <a:headEnd/>
            <a:tailEnd/>
          </a:ln>
        </p:spPr>
        <p:txBody>
          <a:bodyPr/>
          <a:lstStyle/>
          <a:p>
            <a:pPr>
              <a:defRPr/>
            </a:pPr>
            <a:endParaRPr lang="en-US">
              <a:solidFill>
                <a:srgbClr val="A42700"/>
              </a:solidFill>
            </a:endParaRPr>
          </a:p>
        </p:txBody>
      </p:sp>
      <p:pic>
        <p:nvPicPr>
          <p:cNvPr id="2053" name="Picture 5" descr="head start blocks 2"/>
          <p:cNvPicPr>
            <a:picLocks noChangeAspect="1" noChangeArrowheads="1"/>
          </p:cNvPicPr>
          <p:nvPr/>
        </p:nvPicPr>
        <p:blipFill>
          <a:blip r:embed="rId16" cstate="print">
            <a:clrChange>
              <a:clrFrom>
                <a:srgbClr val="B40023"/>
              </a:clrFrom>
              <a:clrTo>
                <a:srgbClr val="B40023">
                  <a:alpha val="0"/>
                </a:srgbClr>
              </a:clrTo>
            </a:clrChange>
          </a:blip>
          <a:srcRect/>
          <a:stretch>
            <a:fillRect/>
          </a:stretch>
        </p:blipFill>
        <p:spPr bwMode="auto">
          <a:xfrm>
            <a:off x="8077200" y="0"/>
            <a:ext cx="990600" cy="1143000"/>
          </a:xfrm>
          <a:prstGeom prst="rect">
            <a:avLst/>
          </a:prstGeom>
          <a:noFill/>
          <a:ln w="9525">
            <a:noFill/>
            <a:miter lim="800000"/>
            <a:headEnd/>
            <a:tailEnd/>
          </a:ln>
        </p:spPr>
      </p:pic>
      <p:sp>
        <p:nvSpPr>
          <p:cNvPr id="2054" name="Rectangle 6"/>
          <p:cNvSpPr>
            <a:spLocks noGrp="1" noChangeArrowheads="1"/>
          </p:cNvSpPr>
          <p:nvPr>
            <p:ph type="title"/>
          </p:nvPr>
        </p:nvSpPr>
        <p:spPr bwMode="auto">
          <a:xfrm>
            <a:off x="0" y="1984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Integrated Service Reviewer II</a:t>
            </a:r>
          </a:p>
        </p:txBody>
      </p:sp>
      <p:sp>
        <p:nvSpPr>
          <p:cNvPr id="45063" name="Rectangle 7"/>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CC71F835-B845-4D05-9F56-8EC199D619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5" r:id="rId12"/>
    <p:sldLayoutId id="2147483686" r:id="rId13"/>
    <p:sldLayoutId id="2147483687" r:id="rId14"/>
  </p:sldLayoutIdLst>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200" algn="l" rtl="0" fontAlgn="base">
        <a:spcBef>
          <a:spcPct val="0"/>
        </a:spcBef>
        <a:spcAft>
          <a:spcPct val="0"/>
        </a:spcAft>
        <a:defRPr sz="4000" b="1">
          <a:solidFill>
            <a:schemeClr val="bg1"/>
          </a:solidFill>
          <a:latin typeface="Calibri" pitchFamily="34" charset="0"/>
        </a:defRPr>
      </a:lvl6pPr>
      <a:lvl7pPr marL="914400" algn="l" rtl="0" fontAlgn="base">
        <a:spcBef>
          <a:spcPct val="0"/>
        </a:spcBef>
        <a:spcAft>
          <a:spcPct val="0"/>
        </a:spcAft>
        <a:defRPr sz="4000" b="1">
          <a:solidFill>
            <a:schemeClr val="bg1"/>
          </a:solidFill>
          <a:latin typeface="Calibri" pitchFamily="34" charset="0"/>
        </a:defRPr>
      </a:lvl7pPr>
      <a:lvl8pPr marL="1371600" algn="l" rtl="0" fontAlgn="base">
        <a:spcBef>
          <a:spcPct val="0"/>
        </a:spcBef>
        <a:spcAft>
          <a:spcPct val="0"/>
        </a:spcAft>
        <a:defRPr sz="4000" b="1">
          <a:solidFill>
            <a:schemeClr val="bg1"/>
          </a:solidFill>
          <a:latin typeface="Calibri" pitchFamily="34" charset="0"/>
        </a:defRPr>
      </a:lvl8pPr>
      <a:lvl9pPr marL="1828800" algn="l" rtl="0" fontAlgn="base">
        <a:spcBef>
          <a:spcPct val="0"/>
        </a:spcBef>
        <a:spcAft>
          <a:spcPct val="0"/>
        </a:spcAft>
        <a:defRPr sz="4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1" name="Rectangle 3"/>
          <p:cNvSpPr>
            <a:spLocks noChangeArrowheads="1"/>
          </p:cNvSpPr>
          <p:nvPr/>
        </p:nvSpPr>
        <p:spPr bwMode="auto">
          <a:xfrm>
            <a:off x="0" y="838200"/>
            <a:ext cx="9144000" cy="381000"/>
          </a:xfrm>
          <a:prstGeom prst="rect">
            <a:avLst/>
          </a:prstGeom>
          <a:solidFill>
            <a:srgbClr val="B40022"/>
          </a:solidFill>
          <a:ln w="9525">
            <a:noFill/>
            <a:miter lim="800000"/>
            <a:headEnd/>
            <a:tailEnd/>
          </a:ln>
          <a:effectLst/>
        </p:spPr>
        <p:txBody>
          <a:bodyPr wrap="none" anchor="ctr"/>
          <a:lstStyle/>
          <a:p>
            <a:pPr>
              <a:defRPr/>
            </a:pPr>
            <a:endParaRPr lang="en-US"/>
          </a:p>
        </p:txBody>
      </p:sp>
      <p:sp>
        <p:nvSpPr>
          <p:cNvPr id="48132" name="Rectangle 4"/>
          <p:cNvSpPr>
            <a:spLocks noChangeArrowheads="1"/>
          </p:cNvSpPr>
          <p:nvPr/>
        </p:nvSpPr>
        <p:spPr bwMode="auto">
          <a:xfrm>
            <a:off x="0" y="0"/>
            <a:ext cx="9144000" cy="838200"/>
          </a:xfrm>
          <a:prstGeom prst="rect">
            <a:avLst/>
          </a:prstGeom>
          <a:solidFill>
            <a:srgbClr val="0060A9"/>
          </a:solidFill>
          <a:ln w="9525">
            <a:noFill/>
            <a:miter lim="800000"/>
            <a:headEnd/>
            <a:tailEnd/>
          </a:ln>
        </p:spPr>
        <p:txBody>
          <a:bodyPr/>
          <a:lstStyle/>
          <a:p>
            <a:pPr>
              <a:defRPr/>
            </a:pPr>
            <a:endParaRPr lang="en-US">
              <a:solidFill>
                <a:srgbClr val="A42700"/>
              </a:solidFill>
            </a:endParaRPr>
          </a:p>
        </p:txBody>
      </p:sp>
      <p:pic>
        <p:nvPicPr>
          <p:cNvPr id="3077" name="Picture 5" descr="head start blocks 2"/>
          <p:cNvPicPr>
            <a:picLocks noChangeAspect="1" noChangeArrowheads="1"/>
          </p:cNvPicPr>
          <p:nvPr/>
        </p:nvPicPr>
        <p:blipFill>
          <a:blip r:embed="rId13" cstate="print">
            <a:clrChange>
              <a:clrFrom>
                <a:srgbClr val="B40023"/>
              </a:clrFrom>
              <a:clrTo>
                <a:srgbClr val="B40023">
                  <a:alpha val="0"/>
                </a:srgbClr>
              </a:clrTo>
            </a:clrChange>
          </a:blip>
          <a:srcRect/>
          <a:stretch>
            <a:fillRect/>
          </a:stretch>
        </p:blipFill>
        <p:spPr bwMode="auto">
          <a:xfrm>
            <a:off x="8077200" y="0"/>
            <a:ext cx="990600" cy="1143000"/>
          </a:xfrm>
          <a:prstGeom prst="rect">
            <a:avLst/>
          </a:prstGeom>
          <a:noFill/>
          <a:ln w="9525">
            <a:noFill/>
            <a:miter lim="800000"/>
            <a:headEnd/>
            <a:tailEnd/>
          </a:ln>
        </p:spPr>
      </p:pic>
      <p:sp>
        <p:nvSpPr>
          <p:cNvPr id="3078" name="Rectangle 6"/>
          <p:cNvSpPr>
            <a:spLocks noGrp="1" noChangeArrowheads="1"/>
          </p:cNvSpPr>
          <p:nvPr>
            <p:ph type="title"/>
          </p:nvPr>
        </p:nvSpPr>
        <p:spPr bwMode="auto">
          <a:xfrm>
            <a:off x="0" y="1984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Integrated Service Reviewer II</a:t>
            </a:r>
          </a:p>
        </p:txBody>
      </p:sp>
      <p:sp>
        <p:nvSpPr>
          <p:cNvPr id="48135" name="Rectangle 7"/>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E73864C9-16C3-4C73-9820-038B5DE13C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200" algn="l" rtl="0" fontAlgn="base">
        <a:spcBef>
          <a:spcPct val="0"/>
        </a:spcBef>
        <a:spcAft>
          <a:spcPct val="0"/>
        </a:spcAft>
        <a:defRPr sz="4000" b="1">
          <a:solidFill>
            <a:schemeClr val="bg1"/>
          </a:solidFill>
          <a:latin typeface="Calibri" pitchFamily="34" charset="0"/>
        </a:defRPr>
      </a:lvl6pPr>
      <a:lvl7pPr marL="914400" algn="l" rtl="0" fontAlgn="base">
        <a:spcBef>
          <a:spcPct val="0"/>
        </a:spcBef>
        <a:spcAft>
          <a:spcPct val="0"/>
        </a:spcAft>
        <a:defRPr sz="4000" b="1">
          <a:solidFill>
            <a:schemeClr val="bg1"/>
          </a:solidFill>
          <a:latin typeface="Calibri" pitchFamily="34" charset="0"/>
        </a:defRPr>
      </a:lvl7pPr>
      <a:lvl8pPr marL="1371600" algn="l" rtl="0" fontAlgn="base">
        <a:spcBef>
          <a:spcPct val="0"/>
        </a:spcBef>
        <a:spcAft>
          <a:spcPct val="0"/>
        </a:spcAft>
        <a:defRPr sz="4000" b="1">
          <a:solidFill>
            <a:schemeClr val="bg1"/>
          </a:solidFill>
          <a:latin typeface="Calibri" pitchFamily="34" charset="0"/>
        </a:defRPr>
      </a:lvl8pPr>
      <a:lvl9pPr marL="1828800" algn="l" rtl="0" fontAlgn="base">
        <a:spcBef>
          <a:spcPct val="0"/>
        </a:spcBef>
        <a:spcAft>
          <a:spcPct val="0"/>
        </a:spcAft>
        <a:defRPr sz="4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www.acf.hhs.gov/programs/hsb/about/history.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clkc.ohs.acf.hhs.gov/hslc/Most%20Popular/Head%20Start%20Act/headstartact.html"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nchs/data/hus/hus11.pdf" TargetMode="External"/><Relationship Id="rId2" Type="http://schemas.openxmlformats.org/officeDocument/2006/relationships/hyperlink" Target="http://pediatrics.aappublications.org/content/early/2013/04/30/peds.2013-1099"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62000" y="1295400"/>
            <a:ext cx="7620000" cy="297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algn="ctr"/>
            <a:r>
              <a:rPr lang="en-US" sz="4800" b="1" dirty="0">
                <a:latin typeface="+mn-lt"/>
              </a:rPr>
              <a:t>Early Childhood Education: </a:t>
            </a:r>
            <a:endParaRPr lang="en-US" sz="4800" b="1" dirty="0" smtClean="0">
              <a:latin typeface="+mn-lt"/>
            </a:endParaRPr>
          </a:p>
          <a:p>
            <a:pPr algn="ctr"/>
            <a:r>
              <a:rPr lang="en-US" sz="4800" b="1" dirty="0" smtClean="0">
                <a:latin typeface="+mn-lt"/>
              </a:rPr>
              <a:t>Head </a:t>
            </a:r>
            <a:r>
              <a:rPr lang="en-US" sz="4800" b="1" dirty="0">
                <a:latin typeface="+mn-lt"/>
              </a:rPr>
              <a:t>Start's Role in Addressing Disparities</a:t>
            </a:r>
          </a:p>
        </p:txBody>
      </p:sp>
      <p:sp>
        <p:nvSpPr>
          <p:cNvPr id="7" name="Content Placeholder 2"/>
          <p:cNvSpPr txBox="1">
            <a:spLocks/>
          </p:cNvSpPr>
          <p:nvPr/>
        </p:nvSpPr>
        <p:spPr bwMode="auto">
          <a:xfrm>
            <a:off x="152400" y="3429000"/>
            <a:ext cx="86868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smtClean="0">
              <a:ln>
                <a:noFill/>
              </a:ln>
              <a:effectLst/>
              <a:uLnTx/>
              <a:uFillTx/>
              <a:latin typeface="Calisto MT"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1" i="1" u="none" strike="noStrike" kern="0" cap="none" spc="0" normalizeH="0" baseline="0" noProof="0" dirty="0" smtClean="0">
                <a:ln>
                  <a:noFill/>
                </a:ln>
                <a:effectLst/>
                <a:uLnTx/>
                <a:uFillTx/>
                <a:latin typeface="+mn-lt"/>
              </a:rPr>
              <a:t>Yvette Sanchez Fuentes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1" i="1" u="none" strike="noStrike" kern="0" cap="none" spc="0" normalizeH="0" baseline="0" noProof="0" dirty="0" smtClean="0">
                <a:ln>
                  <a:noFill/>
                </a:ln>
                <a:effectLst/>
                <a:uLnTx/>
                <a:uFillTx/>
                <a:latin typeface="+mn-lt"/>
              </a:rPr>
              <a:t> Director, Office of Head Start</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1" i="1" u="none" strike="noStrike" kern="0" cap="none" spc="0" normalizeH="0" baseline="0" noProof="0" dirty="0" smtClean="0">
                <a:ln>
                  <a:noFill/>
                </a:ln>
                <a:effectLst/>
                <a:uLnTx/>
                <a:uFillTx/>
                <a:latin typeface="+mn-lt"/>
              </a:rPr>
              <a:t>June 4, 2013</a:t>
            </a:r>
            <a:endParaRPr kumimoji="0" lang="en-US" sz="2200" b="1" i="1" u="none" strike="noStrike" kern="0" cap="none" spc="0" normalizeH="0" baseline="0" noProof="0" dirty="0">
              <a:ln>
                <a:noFill/>
              </a:ln>
              <a:effectLst/>
              <a:uLnTx/>
              <a:uFillTx/>
              <a:latin typeface="+mn-lt"/>
            </a:endParaRPr>
          </a:p>
        </p:txBody>
      </p:sp>
      <p:sp>
        <p:nvSpPr>
          <p:cNvPr id="8" name="Slide Number Placeholder 7"/>
          <p:cNvSpPr>
            <a:spLocks noGrp="1"/>
          </p:cNvSpPr>
          <p:nvPr>
            <p:ph type="sldNum" sz="quarter" idx="10"/>
          </p:nvPr>
        </p:nvSpPr>
        <p:spPr/>
        <p:txBody>
          <a:bodyPr/>
          <a:lstStyle/>
          <a:p>
            <a:pPr>
              <a:defRPr/>
            </a:pPr>
            <a:fld id="{F4443084-C341-4F2F-866B-48F67750572B}" type="slidenum">
              <a:rPr lang="en-US" smtClean="0"/>
              <a:pPr>
                <a:defRPr/>
              </a:pPr>
              <a:t>1</a:t>
            </a:fld>
            <a:endParaRPr lang="en-US"/>
          </a:p>
        </p:txBody>
      </p:sp>
      <p:sp>
        <p:nvSpPr>
          <p:cNvPr id="5" name="TextBox 4"/>
          <p:cNvSpPr txBox="1"/>
          <p:nvPr/>
        </p:nvSpPr>
        <p:spPr>
          <a:xfrm>
            <a:off x="609600" y="5508248"/>
            <a:ext cx="7848600" cy="892552"/>
          </a:xfrm>
          <a:prstGeom prst="rect">
            <a:avLst/>
          </a:prstGeom>
          <a:noFill/>
        </p:spPr>
        <p:txBody>
          <a:bodyPr wrap="square" rtlCol="0">
            <a:spAutoFit/>
          </a:bodyPr>
          <a:lstStyle/>
          <a:p>
            <a:pPr algn="ctr"/>
            <a:r>
              <a:rPr lang="en-US" dirty="0" smtClean="0"/>
              <a:t>19</a:t>
            </a:r>
            <a:r>
              <a:rPr lang="en-US" baseline="30000" dirty="0" smtClean="0"/>
              <a:t>th</a:t>
            </a:r>
            <a:r>
              <a:rPr lang="en-US" dirty="0" smtClean="0"/>
              <a:t> National Health Equity Research Webcast</a:t>
            </a:r>
          </a:p>
          <a:p>
            <a:pPr algn="ctr"/>
            <a:r>
              <a:rPr lang="en-US" dirty="0" smtClean="0"/>
              <a:t>University of North Carolina at Chapel Hill</a:t>
            </a:r>
          </a:p>
          <a:p>
            <a:pPr algn="ctr"/>
            <a:r>
              <a:rPr lang="en-US" sz="1600" dirty="0" smtClean="0">
                <a:solidFill>
                  <a:schemeClr val="tx1">
                    <a:lumMod val="75000"/>
                    <a:lumOff val="25000"/>
                  </a:schemeClr>
                </a:solidFill>
              </a:rPr>
              <a:t>www.minority.unc.edu/institute/2013/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Health Disparities </a:t>
            </a:r>
            <a:r>
              <a:rPr lang="en-US" baseline="30000" dirty="0" smtClean="0"/>
              <a:t>3-7</a:t>
            </a:r>
            <a:endParaRPr lang="en-US" baseline="30000" dirty="0"/>
          </a:p>
        </p:txBody>
      </p:sp>
      <p:sp>
        <p:nvSpPr>
          <p:cNvPr id="3" name="Content Placeholder 2"/>
          <p:cNvSpPr>
            <a:spLocks noGrp="1"/>
          </p:cNvSpPr>
          <p:nvPr>
            <p:ph idx="1"/>
          </p:nvPr>
        </p:nvSpPr>
        <p:spPr/>
        <p:txBody>
          <a:bodyPr/>
          <a:lstStyle/>
          <a:p>
            <a:r>
              <a:rPr lang="en-US" kern="1200" dirty="0" smtClean="0">
                <a:solidFill>
                  <a:schemeClr val="tx1"/>
                </a:solidFill>
              </a:rPr>
              <a:t>Income and racial disparities exist in the number of children up-to-date on </a:t>
            </a:r>
            <a:r>
              <a:rPr lang="en-US" b="1" kern="1200" dirty="0" smtClean="0">
                <a:solidFill>
                  <a:schemeClr val="tx1"/>
                </a:solidFill>
              </a:rPr>
              <a:t>immunizations</a:t>
            </a:r>
            <a:r>
              <a:rPr lang="en-US" kern="1200" dirty="0" smtClean="0">
                <a:solidFill>
                  <a:schemeClr val="tx1"/>
                </a:solidFill>
              </a:rPr>
              <a:t> </a:t>
            </a:r>
          </a:p>
          <a:p>
            <a:endParaRPr lang="en-US" kern="1200" dirty="0" smtClean="0">
              <a:solidFill>
                <a:schemeClr val="tx1"/>
              </a:solidFill>
            </a:endParaRPr>
          </a:p>
          <a:p>
            <a:r>
              <a:rPr lang="en-US" kern="1200" dirty="0" smtClean="0">
                <a:solidFill>
                  <a:schemeClr val="tx1"/>
                </a:solidFill>
              </a:rPr>
              <a:t>Black </a:t>
            </a:r>
            <a:r>
              <a:rPr lang="en-US" kern="1200" dirty="0">
                <a:solidFill>
                  <a:schemeClr val="tx1"/>
                </a:solidFill>
              </a:rPr>
              <a:t>and Hispanic children experience disparities in </a:t>
            </a:r>
            <a:r>
              <a:rPr lang="en-US" b="1" kern="1200" dirty="0">
                <a:solidFill>
                  <a:schemeClr val="tx1"/>
                </a:solidFill>
              </a:rPr>
              <a:t>asthma </a:t>
            </a:r>
            <a:r>
              <a:rPr lang="en-US" kern="1200" dirty="0">
                <a:solidFill>
                  <a:schemeClr val="tx1"/>
                </a:solidFill>
              </a:rPr>
              <a:t>outcomes</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10</a:t>
            </a:fld>
            <a:endParaRPr lang="en-US"/>
          </a:p>
        </p:txBody>
      </p:sp>
    </p:spTree>
    <p:extLst>
      <p:ext uri="{BB962C8B-B14F-4D97-AF65-F5344CB8AC3E}">
        <p14:creationId xmlns:p14="http://schemas.microsoft.com/office/powerpoint/2010/main" val="370408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latin typeface="Arial"/>
              <a:cs typeface="Arial"/>
            </a:endParaRPr>
          </a:p>
          <a:p>
            <a:pPr marL="0" indent="0" algn="ctr">
              <a:buNone/>
            </a:pPr>
            <a:r>
              <a:rPr lang="en-US" sz="6000" b="1" dirty="0" smtClean="0">
                <a:solidFill>
                  <a:schemeClr val="tx1"/>
                </a:solidFill>
                <a:cs typeface="Arial"/>
              </a:rPr>
              <a:t>Head Start</a:t>
            </a:r>
            <a:endParaRPr lang="en-US" sz="6000" b="1" dirty="0">
              <a:solidFill>
                <a:schemeClr val="tx1"/>
              </a:solidFill>
              <a:cs typeface="Arial"/>
            </a:endParaRPr>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11</a:t>
            </a:fld>
            <a:endParaRPr lang="en-US"/>
          </a:p>
        </p:txBody>
      </p:sp>
    </p:spTree>
    <p:extLst>
      <p:ext uri="{BB962C8B-B14F-4D97-AF65-F5344CB8AC3E}">
        <p14:creationId xmlns:p14="http://schemas.microsoft.com/office/powerpoint/2010/main" val="319940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Content Placeholder 10" descr="MVC-001F.JPG"/>
          <p:cNvPicPr>
            <a:picLocks noGrp="1" noChangeAspect="1"/>
          </p:cNvPicPr>
          <p:nvPr>
            <p:ph sz="half" idx="1"/>
          </p:nvPr>
        </p:nvPicPr>
        <p:blipFill>
          <a:blip r:embed="rId3" cstate="print"/>
          <a:srcRect/>
          <a:stretch>
            <a:fillRect/>
          </a:stretch>
        </p:blipFill>
        <p:spPr>
          <a:xfrm>
            <a:off x="304800" y="2057400"/>
            <a:ext cx="3253926" cy="3292764"/>
          </a:xfrm>
        </p:spPr>
      </p:pic>
      <p:sp>
        <p:nvSpPr>
          <p:cNvPr id="69636" name="Rectangle 4"/>
          <p:cNvSpPr>
            <a:spLocks noGrp="1" noChangeArrowheads="1"/>
          </p:cNvSpPr>
          <p:nvPr>
            <p:ph type="body" sz="half" idx="2"/>
          </p:nvPr>
        </p:nvSpPr>
        <p:spPr>
          <a:xfrm>
            <a:off x="3581400" y="1828800"/>
            <a:ext cx="5257800" cy="4419600"/>
          </a:xfrm>
        </p:spPr>
        <p:txBody>
          <a:bodyPr/>
          <a:lstStyle/>
          <a:p>
            <a:pPr eaLnBrk="1" hangingPunct="1">
              <a:buNone/>
              <a:defRPr/>
            </a:pPr>
            <a:r>
              <a:rPr lang="en-US" sz="2400" dirty="0" smtClean="0"/>
              <a:t>	</a:t>
            </a:r>
            <a:r>
              <a:rPr lang="en-US" sz="2400" dirty="0" smtClean="0">
                <a:solidFill>
                  <a:srgbClr val="000000"/>
                </a:solidFill>
              </a:rPr>
              <a:t>Project Head Start, launched as an eight-week summer program by the Office of Economic Opportunity in </a:t>
            </a:r>
            <a:r>
              <a:rPr lang="en-US" sz="2400" b="1" dirty="0" smtClean="0">
                <a:solidFill>
                  <a:srgbClr val="000000"/>
                </a:solidFill>
              </a:rPr>
              <a:t>1965</a:t>
            </a:r>
            <a:r>
              <a:rPr lang="en-US" sz="2400" dirty="0" smtClean="0">
                <a:solidFill>
                  <a:srgbClr val="000000"/>
                </a:solidFill>
              </a:rPr>
              <a:t>, was designed to help break the cycle of poverty by providing preschool-aged children in low-income families a comprehensive program to meet their emotional, social, health, nutritional, and psychological needs. </a:t>
            </a:r>
          </a:p>
        </p:txBody>
      </p:sp>
      <p:sp>
        <p:nvSpPr>
          <p:cNvPr id="5125" name="Text Box 7"/>
          <p:cNvSpPr txBox="1">
            <a:spLocks noChangeArrowheads="1"/>
          </p:cNvSpPr>
          <p:nvPr/>
        </p:nvSpPr>
        <p:spPr bwMode="auto">
          <a:xfrm>
            <a:off x="0" y="6477000"/>
            <a:ext cx="8001000" cy="630942"/>
          </a:xfrm>
          <a:prstGeom prst="rect">
            <a:avLst/>
          </a:prstGeom>
          <a:noFill/>
          <a:ln w="9525">
            <a:noFill/>
            <a:miter lim="800000"/>
            <a:headEnd/>
            <a:tailEnd/>
          </a:ln>
        </p:spPr>
        <p:txBody>
          <a:bodyPr wrap="square">
            <a:spAutoFit/>
          </a:bodyPr>
          <a:lstStyle/>
          <a:p>
            <a:pPr>
              <a:spcBef>
                <a:spcPct val="50000"/>
              </a:spcBef>
            </a:pPr>
            <a:r>
              <a:rPr lang="en-US" sz="1400" dirty="0" smtClean="0"/>
              <a:t>Source: </a:t>
            </a:r>
            <a:r>
              <a:rPr lang="en-US" sz="1400" dirty="0">
                <a:hlinkClick r:id="rId4"/>
              </a:rPr>
              <a:t>http://</a:t>
            </a:r>
            <a:r>
              <a:rPr lang="en-US" sz="1400" dirty="0" smtClean="0">
                <a:hlinkClick r:id="rId4"/>
              </a:rPr>
              <a:t>www.acf.hhs.gov/programs/hsb/about/hstory.htm</a:t>
            </a:r>
            <a:endParaRPr lang="en-US" sz="1400" dirty="0"/>
          </a:p>
          <a:p>
            <a:pPr>
              <a:spcBef>
                <a:spcPct val="50000"/>
              </a:spcBef>
            </a:pPr>
            <a:endParaRPr lang="en-US" sz="1400" dirty="0"/>
          </a:p>
        </p:txBody>
      </p:sp>
      <p:sp>
        <p:nvSpPr>
          <p:cNvPr id="8" name="Rectangle 2"/>
          <p:cNvSpPr txBox="1">
            <a:spLocks noChangeArrowheads="1"/>
          </p:cNvSpPr>
          <p:nvPr/>
        </p:nvSpPr>
        <p:spPr bwMode="auto">
          <a:xfrm>
            <a:off x="0" y="304800"/>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mj-lt"/>
                <a:ea typeface="+mj-ea"/>
                <a:cs typeface="+mj-cs"/>
              </a:rPr>
              <a:t>Head Start</a:t>
            </a:r>
            <a:r>
              <a:rPr kumimoji="0" lang="en-US" sz="4000" b="1" i="0" u="none" strike="noStrike" kern="0" cap="none" spc="0" normalizeH="0" noProof="0" dirty="0" smtClean="0">
                <a:ln>
                  <a:noFill/>
                </a:ln>
                <a:solidFill>
                  <a:schemeClr val="bg1"/>
                </a:solidFill>
                <a:effectLst/>
                <a:uLnTx/>
                <a:uFillTx/>
                <a:latin typeface="+mj-lt"/>
                <a:ea typeface="+mj-ea"/>
                <a:cs typeface="+mj-cs"/>
              </a:rPr>
              <a:t> History</a:t>
            </a:r>
            <a:endParaRPr kumimoji="0" lang="en-US" sz="4000" b="1"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5216287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a:t>1965 Dr. Robert Cooke Memo </a:t>
            </a:r>
          </a:p>
        </p:txBody>
      </p:sp>
      <p:sp>
        <p:nvSpPr>
          <p:cNvPr id="3" name="Content Placeholder 2"/>
          <p:cNvSpPr>
            <a:spLocks noGrp="1"/>
          </p:cNvSpPr>
          <p:nvPr>
            <p:ph idx="1"/>
          </p:nvPr>
        </p:nvSpPr>
        <p:spPr/>
        <p:txBody>
          <a:bodyPr/>
          <a:lstStyle/>
          <a:p>
            <a:r>
              <a:rPr lang="en-US" dirty="0" smtClean="0">
                <a:solidFill>
                  <a:srgbClr val="000000"/>
                </a:solidFill>
              </a:rPr>
              <a:t>Defined </a:t>
            </a:r>
            <a:r>
              <a:rPr lang="en-US" dirty="0">
                <a:solidFill>
                  <a:srgbClr val="000000"/>
                </a:solidFill>
              </a:rPr>
              <a:t>a successful comprehensive program that included health </a:t>
            </a:r>
          </a:p>
          <a:p>
            <a:endParaRPr lang="en-US" dirty="0" smtClean="0">
              <a:solidFill>
                <a:srgbClr val="000000"/>
              </a:solidFill>
            </a:endParaRPr>
          </a:p>
          <a:p>
            <a:r>
              <a:rPr lang="en-US" dirty="0" smtClean="0">
                <a:solidFill>
                  <a:srgbClr val="000000"/>
                </a:solidFill>
              </a:rPr>
              <a:t>It </a:t>
            </a:r>
            <a:r>
              <a:rPr lang="en-US" dirty="0">
                <a:solidFill>
                  <a:srgbClr val="000000"/>
                </a:solidFill>
              </a:rPr>
              <a:t>highlighted the importance of improving a child’s physical health and physical abilities </a:t>
            </a:r>
          </a:p>
          <a:p>
            <a:endParaRPr lang="en-US" dirty="0" smtClean="0">
              <a:solidFill>
                <a:srgbClr val="000000"/>
              </a:solidFill>
            </a:endParaRPr>
          </a:p>
          <a:p>
            <a:r>
              <a:rPr lang="en-US" dirty="0" smtClean="0">
                <a:solidFill>
                  <a:srgbClr val="000000"/>
                </a:solidFill>
              </a:rPr>
              <a:t>Embraced </a:t>
            </a:r>
            <a:r>
              <a:rPr lang="en-US" dirty="0">
                <a:solidFill>
                  <a:srgbClr val="000000"/>
                </a:solidFill>
              </a:rPr>
              <a:t>activities designed to </a:t>
            </a:r>
            <a:r>
              <a:rPr lang="en-US" dirty="0" smtClean="0">
                <a:solidFill>
                  <a:srgbClr val="000000"/>
                </a:solidFill>
              </a:rPr>
              <a:t>assess need and </a:t>
            </a:r>
            <a:r>
              <a:rPr lang="en-US" dirty="0">
                <a:solidFill>
                  <a:srgbClr val="000000"/>
                </a:solidFill>
              </a:rPr>
              <a:t>provide services </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13</a:t>
            </a:fld>
            <a:endParaRPr lang="en-US"/>
          </a:p>
        </p:txBody>
      </p:sp>
    </p:spTree>
    <p:extLst>
      <p:ext uri="{BB962C8B-B14F-4D97-AF65-F5344CB8AC3E}">
        <p14:creationId xmlns:p14="http://schemas.microsoft.com/office/powerpoint/2010/main" val="189782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2"/>
          </p:nvPr>
        </p:nvSpPr>
        <p:spPr>
          <a:xfrm>
            <a:off x="3429000" y="1600200"/>
            <a:ext cx="5486400" cy="4648200"/>
          </a:xfrm>
        </p:spPr>
        <p:txBody>
          <a:bodyPr/>
          <a:lstStyle/>
          <a:p>
            <a:pPr indent="0" eaLnBrk="1" hangingPunct="1">
              <a:buNone/>
              <a:defRPr/>
            </a:pPr>
            <a:r>
              <a:rPr lang="en-US" sz="3000" dirty="0" smtClean="0">
                <a:solidFill>
                  <a:srgbClr val="000000"/>
                </a:solidFill>
              </a:rPr>
              <a:t>To promote school readiness by enhancing the social and cognitive development of low-income children through the provision of health, educational, nutritional, social, and other services that are determined, based on family needs assessments, to be necessary. </a:t>
            </a:r>
          </a:p>
        </p:txBody>
      </p:sp>
      <p:sp>
        <p:nvSpPr>
          <p:cNvPr id="10246" name="Text Box 9"/>
          <p:cNvSpPr txBox="1">
            <a:spLocks noChangeArrowheads="1"/>
          </p:cNvSpPr>
          <p:nvPr/>
        </p:nvSpPr>
        <p:spPr bwMode="auto">
          <a:xfrm>
            <a:off x="0" y="6491287"/>
            <a:ext cx="8001000" cy="338554"/>
          </a:xfrm>
          <a:prstGeom prst="rect">
            <a:avLst/>
          </a:prstGeom>
          <a:noFill/>
          <a:ln w="9525">
            <a:noFill/>
            <a:miter lim="800000"/>
            <a:headEnd/>
            <a:tailEnd/>
          </a:ln>
        </p:spPr>
        <p:txBody>
          <a:bodyPr>
            <a:spAutoFit/>
          </a:bodyPr>
          <a:lstStyle/>
          <a:p>
            <a:pPr>
              <a:spcBef>
                <a:spcPct val="50000"/>
              </a:spcBef>
            </a:pPr>
            <a:r>
              <a:rPr lang="en-US" sz="1600" dirty="0" smtClean="0">
                <a:latin typeface="+mn-lt"/>
              </a:rPr>
              <a:t>Source: </a:t>
            </a:r>
            <a:r>
              <a:rPr lang="en-US" sz="1600" dirty="0">
                <a:latin typeface="+mn-lt"/>
                <a:hlinkClick r:id="rId2"/>
              </a:rPr>
              <a:t>HEAD START ACT </a:t>
            </a:r>
            <a:r>
              <a:rPr lang="en-US" sz="1600" dirty="0">
                <a:latin typeface="+mn-lt"/>
              </a:rPr>
              <a:t>Sec. 636. [42 U.S.C. 9831] </a:t>
            </a:r>
          </a:p>
        </p:txBody>
      </p:sp>
      <p:pic>
        <p:nvPicPr>
          <p:cNvPr id="8" name="Picture 7" descr="CIT_3984.jpg"/>
          <p:cNvPicPr>
            <a:picLocks noChangeAspect="1"/>
          </p:cNvPicPr>
          <p:nvPr/>
        </p:nvPicPr>
        <p:blipFill>
          <a:blip r:embed="rId3" cstate="print"/>
          <a:stretch>
            <a:fillRect/>
          </a:stretch>
        </p:blipFill>
        <p:spPr>
          <a:xfrm>
            <a:off x="304800" y="2209800"/>
            <a:ext cx="3276600" cy="2514600"/>
          </a:xfrm>
          <a:prstGeom prst="rect">
            <a:avLst/>
          </a:prstGeom>
        </p:spPr>
      </p:pic>
      <p:sp>
        <p:nvSpPr>
          <p:cNvPr id="9" name="Rectangle 2"/>
          <p:cNvSpPr txBox="1">
            <a:spLocks noChangeArrowheads="1"/>
          </p:cNvSpPr>
          <p:nvPr/>
        </p:nvSpPr>
        <p:spPr bwMode="auto">
          <a:xfrm>
            <a:off x="0" y="152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chemeClr val="bg1"/>
                </a:solidFill>
                <a:latin typeface="+mj-lt"/>
                <a:ea typeface="+mj-ea"/>
                <a:cs typeface="+mj-cs"/>
              </a:rPr>
              <a:t>Purpose</a:t>
            </a:r>
            <a:r>
              <a:rPr kumimoji="0" lang="en-US" sz="3400" b="1" i="0" u="none" strike="noStrike" kern="0" cap="none" spc="0" normalizeH="0" baseline="0" noProof="0" dirty="0" smtClean="0">
                <a:ln>
                  <a:noFill/>
                </a:ln>
                <a:solidFill>
                  <a:schemeClr val="bg1"/>
                </a:solidFill>
                <a:effectLst/>
                <a:uLnTx/>
                <a:uFillTx/>
                <a:latin typeface="+mj-lt"/>
                <a:ea typeface="+mj-ea"/>
                <a:cs typeface="+mj-cs"/>
              </a:rPr>
              <a:t> of Head Start and Early</a:t>
            </a:r>
            <a:r>
              <a:rPr kumimoji="0" lang="en-US" sz="3400" b="1" i="0" u="none" strike="noStrike" kern="0" cap="none" spc="0" normalizeH="0" noProof="0" dirty="0" smtClean="0">
                <a:ln>
                  <a:noFill/>
                </a:ln>
                <a:solidFill>
                  <a:schemeClr val="bg1"/>
                </a:solidFill>
                <a:effectLst/>
                <a:uLnTx/>
                <a:uFillTx/>
                <a:latin typeface="+mj-lt"/>
                <a:ea typeface="+mj-ea"/>
                <a:cs typeface="+mj-cs"/>
              </a:rPr>
              <a:t> Head Start</a:t>
            </a:r>
            <a:endParaRPr kumimoji="0" lang="en-US" sz="3400" b="1"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6296819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a:t>Vision</a:t>
            </a:r>
          </a:p>
        </p:txBody>
      </p:sp>
      <p:sp>
        <p:nvSpPr>
          <p:cNvPr id="3" name="Content Placeholder 2"/>
          <p:cNvSpPr>
            <a:spLocks noGrp="1"/>
          </p:cNvSpPr>
          <p:nvPr>
            <p:ph idx="1"/>
          </p:nvPr>
        </p:nvSpPr>
        <p:spPr/>
        <p:txBody>
          <a:bodyPr/>
          <a:lstStyle/>
          <a:p>
            <a:r>
              <a:rPr lang="en-US" b="1" dirty="0" smtClean="0">
                <a:solidFill>
                  <a:srgbClr val="000000"/>
                </a:solidFill>
              </a:rPr>
              <a:t>Head </a:t>
            </a:r>
            <a:r>
              <a:rPr lang="en-US" b="1" dirty="0">
                <a:solidFill>
                  <a:srgbClr val="000000"/>
                </a:solidFill>
              </a:rPr>
              <a:t>Start will ensure that all children are healthy and ready for school </a:t>
            </a:r>
            <a:endParaRPr lang="en-US" dirty="0">
              <a:solidFill>
                <a:srgbClr val="000000"/>
              </a:solidFill>
            </a:endParaRPr>
          </a:p>
          <a:p>
            <a:r>
              <a:rPr lang="en-US" dirty="0" smtClean="0">
                <a:solidFill>
                  <a:srgbClr val="000000"/>
                </a:solidFill>
              </a:rPr>
              <a:t>Children </a:t>
            </a:r>
            <a:r>
              <a:rPr lang="en-US" dirty="0">
                <a:solidFill>
                  <a:srgbClr val="000000"/>
                </a:solidFill>
              </a:rPr>
              <a:t>have an ongoing source of continuous, accessible, medical and dental care </a:t>
            </a:r>
          </a:p>
          <a:p>
            <a:r>
              <a:rPr lang="en-US" dirty="0" smtClean="0">
                <a:solidFill>
                  <a:srgbClr val="000000"/>
                </a:solidFill>
              </a:rPr>
              <a:t>Parents </a:t>
            </a:r>
            <a:r>
              <a:rPr lang="en-US" dirty="0">
                <a:solidFill>
                  <a:srgbClr val="000000"/>
                </a:solidFill>
              </a:rPr>
              <a:t>are fully engaged </a:t>
            </a:r>
          </a:p>
          <a:p>
            <a:r>
              <a:rPr lang="en-US" dirty="0" smtClean="0">
                <a:solidFill>
                  <a:srgbClr val="000000"/>
                </a:solidFill>
              </a:rPr>
              <a:t>Physical </a:t>
            </a:r>
            <a:r>
              <a:rPr lang="en-US" dirty="0">
                <a:solidFill>
                  <a:srgbClr val="000000"/>
                </a:solidFill>
              </a:rPr>
              <a:t>activity and </a:t>
            </a:r>
            <a:r>
              <a:rPr lang="en-US" dirty="0" smtClean="0">
                <a:solidFill>
                  <a:srgbClr val="000000"/>
                </a:solidFill>
              </a:rPr>
              <a:t>daily health, </a:t>
            </a:r>
            <a:r>
              <a:rPr lang="en-US" dirty="0">
                <a:solidFill>
                  <a:srgbClr val="000000"/>
                </a:solidFill>
              </a:rPr>
              <a:t>hygiene and nutrition practices integrated in the classroom </a:t>
            </a:r>
          </a:p>
          <a:p>
            <a:r>
              <a:rPr lang="en-US" dirty="0" smtClean="0">
                <a:solidFill>
                  <a:srgbClr val="000000"/>
                </a:solidFill>
              </a:rPr>
              <a:t>Systems </a:t>
            </a:r>
            <a:r>
              <a:rPr lang="en-US" dirty="0">
                <a:solidFill>
                  <a:srgbClr val="000000"/>
                </a:solidFill>
              </a:rPr>
              <a:t>and policies are in place </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15</a:t>
            </a:fld>
            <a:endParaRPr lang="en-US"/>
          </a:p>
        </p:txBody>
      </p:sp>
    </p:spTree>
    <p:extLst>
      <p:ext uri="{BB962C8B-B14F-4D97-AF65-F5344CB8AC3E}">
        <p14:creationId xmlns:p14="http://schemas.microsoft.com/office/powerpoint/2010/main" val="1256535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04800"/>
            <a:ext cx="8229600" cy="563562"/>
          </a:xfrm>
        </p:spPr>
        <p:txBody>
          <a:bodyPr/>
          <a:lstStyle/>
          <a:p>
            <a:pPr eaLnBrk="1" hangingPunct="1">
              <a:defRPr/>
            </a:pPr>
            <a:r>
              <a:rPr lang="en-US" dirty="0" smtClean="0"/>
              <a:t>Head Start Programs are…</a:t>
            </a:r>
          </a:p>
        </p:txBody>
      </p:sp>
      <p:sp>
        <p:nvSpPr>
          <p:cNvPr id="33795" name="Rectangle 3"/>
          <p:cNvSpPr>
            <a:spLocks noGrp="1" noChangeArrowheads="1"/>
          </p:cNvSpPr>
          <p:nvPr>
            <p:ph idx="1"/>
          </p:nvPr>
        </p:nvSpPr>
        <p:spPr>
          <a:xfrm>
            <a:off x="228600" y="1447800"/>
            <a:ext cx="8153400" cy="4876800"/>
          </a:xfrm>
        </p:spPr>
        <p:txBody>
          <a:bodyPr/>
          <a:lstStyle/>
          <a:p>
            <a:pPr eaLnBrk="1" hangingPunct="1">
              <a:defRPr/>
            </a:pPr>
            <a:r>
              <a:rPr lang="en-US" sz="3000" dirty="0" smtClean="0">
                <a:solidFill>
                  <a:srgbClr val="000000"/>
                </a:solidFill>
              </a:rPr>
              <a:t>Multi-generational and family centered, following the tenet that children develop in the context of their families and culture and that parents are respected as the primary educators and nurturers of their children.</a:t>
            </a:r>
          </a:p>
          <a:p>
            <a:pPr eaLnBrk="1" hangingPunct="1">
              <a:defRPr/>
            </a:pPr>
            <a:endParaRPr lang="en-US" sz="1000" dirty="0" smtClean="0">
              <a:solidFill>
                <a:srgbClr val="000000"/>
              </a:solidFill>
            </a:endParaRPr>
          </a:p>
          <a:p>
            <a:pPr eaLnBrk="1" hangingPunct="1">
              <a:defRPr/>
            </a:pPr>
            <a:r>
              <a:rPr lang="en-US" sz="3000" dirty="0" smtClean="0">
                <a:solidFill>
                  <a:srgbClr val="000000"/>
                </a:solidFill>
              </a:rPr>
              <a:t>Head Start services are responsive and appropriate to the developmental, ethnic, cultural, and linguistic heritage and experience of individual children and their families. </a:t>
            </a:r>
            <a:endParaRPr lang="en-US" dirty="0" smtClean="0">
              <a:solidFill>
                <a:srgbClr val="000000"/>
              </a:solidFill>
            </a:endParaRPr>
          </a:p>
          <a:p>
            <a:pPr eaLnBrk="1" hangingPunct="1">
              <a:buFont typeface="Wingdings" pitchFamily="2" charset="2"/>
              <a:buNone/>
              <a:defRPr/>
            </a:pPr>
            <a:endParaRPr lang="en-US" dirty="0" smtClean="0"/>
          </a:p>
        </p:txBody>
      </p:sp>
      <p:sp>
        <p:nvSpPr>
          <p:cNvPr id="24581" name="Text Box 7"/>
          <p:cNvSpPr txBox="1">
            <a:spLocks noChangeArrowheads="1"/>
          </p:cNvSpPr>
          <p:nvPr/>
        </p:nvSpPr>
        <p:spPr bwMode="auto">
          <a:xfrm>
            <a:off x="0" y="6477000"/>
            <a:ext cx="8153400" cy="338554"/>
          </a:xfrm>
          <a:prstGeom prst="rect">
            <a:avLst/>
          </a:prstGeom>
          <a:noFill/>
          <a:ln w="9525">
            <a:noFill/>
            <a:miter lim="800000"/>
            <a:headEnd/>
            <a:tailEnd/>
          </a:ln>
        </p:spPr>
        <p:txBody>
          <a:bodyPr>
            <a:spAutoFit/>
          </a:bodyPr>
          <a:lstStyle/>
          <a:p>
            <a:pPr>
              <a:spcBef>
                <a:spcPct val="50000"/>
              </a:spcBef>
            </a:pPr>
            <a:r>
              <a:rPr lang="en-US" sz="1600" dirty="0" smtClean="0">
                <a:latin typeface="Calibri" pitchFamily="34" charset="0"/>
              </a:rPr>
              <a:t>Source: </a:t>
            </a:r>
            <a:r>
              <a:rPr lang="en-US" sz="1600" dirty="0">
                <a:latin typeface="Calibri" pitchFamily="34" charset="0"/>
              </a:rPr>
              <a:t>Introduction: Head  Start Program Performance Standards and other </a:t>
            </a:r>
            <a:r>
              <a:rPr lang="en-US" sz="1600" dirty="0" smtClean="0">
                <a:latin typeface="Calibri" pitchFamily="34" charset="0"/>
              </a:rPr>
              <a:t>Regulations</a:t>
            </a:r>
            <a:endParaRPr lang="en-US" sz="1600" dirty="0">
              <a:latin typeface="Calibri" pitchFamily="34" charset="0"/>
            </a:endParaRPr>
          </a:p>
        </p:txBody>
      </p:sp>
    </p:spTree>
    <p:extLst>
      <p:ext uri="{BB962C8B-B14F-4D97-AF65-F5344CB8AC3E}">
        <p14:creationId xmlns:p14="http://schemas.microsoft.com/office/powerpoint/2010/main" val="32321495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962400" y="1981200"/>
            <a:ext cx="4800600" cy="4114800"/>
          </a:xfrm>
        </p:spPr>
        <p:txBody>
          <a:bodyPr/>
          <a:lstStyle/>
          <a:p>
            <a:pPr eaLnBrk="1" hangingPunct="1">
              <a:lnSpc>
                <a:spcPct val="80000"/>
              </a:lnSpc>
              <a:defRPr/>
            </a:pPr>
            <a:r>
              <a:rPr lang="en-US" sz="2800" dirty="0" smtClean="0">
                <a:solidFill>
                  <a:srgbClr val="000000"/>
                </a:solidFill>
              </a:rPr>
              <a:t>Children ages 3-5 years old</a:t>
            </a:r>
          </a:p>
          <a:p>
            <a:pPr eaLnBrk="1" hangingPunct="1">
              <a:lnSpc>
                <a:spcPct val="80000"/>
              </a:lnSpc>
              <a:defRPr/>
            </a:pPr>
            <a:r>
              <a:rPr lang="en-US" sz="2800" dirty="0" smtClean="0">
                <a:solidFill>
                  <a:srgbClr val="000000"/>
                </a:solidFill>
              </a:rPr>
              <a:t>Families with incomes below the poverty level or categorically eligible</a:t>
            </a:r>
          </a:p>
          <a:p>
            <a:pPr eaLnBrk="1" hangingPunct="1">
              <a:lnSpc>
                <a:spcPct val="80000"/>
              </a:lnSpc>
              <a:defRPr/>
            </a:pPr>
            <a:r>
              <a:rPr lang="en-US" sz="2800" dirty="0" smtClean="0">
                <a:solidFill>
                  <a:srgbClr val="000000"/>
                </a:solidFill>
              </a:rPr>
              <a:t>Communities all across the United States, American Indian and migrants/ seasonal workers</a:t>
            </a:r>
          </a:p>
          <a:p>
            <a:pPr eaLnBrk="1" hangingPunct="1">
              <a:lnSpc>
                <a:spcPct val="80000"/>
              </a:lnSpc>
              <a:defRPr/>
            </a:pPr>
            <a:r>
              <a:rPr lang="en-US" sz="2800" dirty="0" smtClean="0">
                <a:solidFill>
                  <a:srgbClr val="000000"/>
                </a:solidFill>
              </a:rPr>
              <a:t>Children with disabilities*</a:t>
            </a:r>
          </a:p>
        </p:txBody>
      </p:sp>
      <p:sp>
        <p:nvSpPr>
          <p:cNvPr id="11270" name="Text Box 6"/>
          <p:cNvSpPr txBox="1">
            <a:spLocks noChangeArrowheads="1"/>
          </p:cNvSpPr>
          <p:nvPr/>
        </p:nvSpPr>
        <p:spPr bwMode="auto">
          <a:xfrm>
            <a:off x="0" y="6519446"/>
            <a:ext cx="6019800" cy="338554"/>
          </a:xfrm>
          <a:prstGeom prst="rect">
            <a:avLst/>
          </a:prstGeom>
          <a:noFill/>
          <a:ln w="9525">
            <a:noFill/>
            <a:miter lim="800000"/>
            <a:headEnd/>
            <a:tailEnd/>
          </a:ln>
        </p:spPr>
        <p:txBody>
          <a:bodyPr>
            <a:spAutoFit/>
          </a:bodyPr>
          <a:lstStyle/>
          <a:p>
            <a:pPr>
              <a:spcBef>
                <a:spcPct val="50000"/>
              </a:spcBef>
            </a:pPr>
            <a:r>
              <a:rPr lang="en-US" sz="1600" dirty="0">
                <a:latin typeface="+mn-lt"/>
              </a:rPr>
              <a:t>* Represent at least </a:t>
            </a:r>
            <a:r>
              <a:rPr lang="en-US" sz="1600" dirty="0" smtClean="0">
                <a:latin typeface="+mn-lt"/>
              </a:rPr>
              <a:t>10% </a:t>
            </a:r>
            <a:r>
              <a:rPr lang="en-US" sz="1600" dirty="0">
                <a:latin typeface="+mn-lt"/>
              </a:rPr>
              <a:t>of </a:t>
            </a:r>
            <a:r>
              <a:rPr lang="en-US" sz="1600" dirty="0" smtClean="0">
                <a:latin typeface="+mn-lt"/>
              </a:rPr>
              <a:t>all  </a:t>
            </a:r>
            <a:r>
              <a:rPr lang="en-US" sz="1600" dirty="0">
                <a:latin typeface="+mn-lt"/>
              </a:rPr>
              <a:t>Head Start </a:t>
            </a:r>
            <a:r>
              <a:rPr lang="en-US" sz="1600" dirty="0" smtClean="0">
                <a:latin typeface="+mn-lt"/>
              </a:rPr>
              <a:t>enrollees</a:t>
            </a:r>
            <a:endParaRPr lang="en-US" sz="1600" dirty="0">
              <a:latin typeface="+mn-lt"/>
            </a:endParaRPr>
          </a:p>
        </p:txBody>
      </p:sp>
      <p:pic>
        <p:nvPicPr>
          <p:cNvPr id="8" name="Picture 7" descr="CIT_3999.JPG"/>
          <p:cNvPicPr>
            <a:picLocks noChangeAspect="1"/>
          </p:cNvPicPr>
          <p:nvPr/>
        </p:nvPicPr>
        <p:blipFill>
          <a:blip r:embed="rId2" cstate="print"/>
          <a:stretch>
            <a:fillRect/>
          </a:stretch>
        </p:blipFill>
        <p:spPr>
          <a:xfrm>
            <a:off x="304800" y="1981200"/>
            <a:ext cx="3581400" cy="3124200"/>
          </a:xfrm>
          <a:prstGeom prst="rect">
            <a:avLst/>
          </a:prstGeom>
        </p:spPr>
      </p:pic>
      <p:sp>
        <p:nvSpPr>
          <p:cNvPr id="9" name="Rectangle 2"/>
          <p:cNvSpPr txBox="1">
            <a:spLocks noChangeArrowheads="1"/>
          </p:cNvSpPr>
          <p:nvPr/>
        </p:nvSpPr>
        <p:spPr bwMode="auto">
          <a:xfrm>
            <a:off x="0" y="304800"/>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mj-lt"/>
                <a:ea typeface="+mj-ea"/>
                <a:cs typeface="+mj-cs"/>
              </a:rPr>
              <a:t>Head Start serves…</a:t>
            </a:r>
          </a:p>
        </p:txBody>
      </p:sp>
    </p:spTree>
    <p:extLst>
      <p:ext uri="{BB962C8B-B14F-4D97-AF65-F5344CB8AC3E}">
        <p14:creationId xmlns:p14="http://schemas.microsoft.com/office/powerpoint/2010/main" val="40881787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304800"/>
            <a:ext cx="8229600" cy="563562"/>
          </a:xfrm>
        </p:spPr>
        <p:txBody>
          <a:bodyPr/>
          <a:lstStyle/>
          <a:p>
            <a:r>
              <a:rPr lang="en-US" dirty="0" smtClean="0"/>
              <a:t>Early Head Start serves…</a:t>
            </a:r>
            <a:endParaRPr lang="en-US" dirty="0"/>
          </a:p>
        </p:txBody>
      </p:sp>
      <p:sp>
        <p:nvSpPr>
          <p:cNvPr id="84995" name="Rectangle 3"/>
          <p:cNvSpPr>
            <a:spLocks noGrp="1" noChangeArrowheads="1"/>
          </p:cNvSpPr>
          <p:nvPr>
            <p:ph sz="half" idx="1"/>
          </p:nvPr>
        </p:nvSpPr>
        <p:spPr>
          <a:xfrm>
            <a:off x="228600" y="1752600"/>
            <a:ext cx="4267200" cy="4419600"/>
          </a:xfrm>
        </p:spPr>
        <p:txBody>
          <a:bodyPr>
            <a:normAutofit fontScale="92500"/>
          </a:bodyPr>
          <a:lstStyle/>
          <a:p>
            <a:pPr eaLnBrk="1" hangingPunct="1">
              <a:defRPr/>
            </a:pPr>
            <a:r>
              <a:rPr lang="en-US" dirty="0" smtClean="0">
                <a:solidFill>
                  <a:srgbClr val="000000"/>
                </a:solidFill>
              </a:rPr>
              <a:t>Children from birth to age 3 and pregnant women</a:t>
            </a:r>
          </a:p>
          <a:p>
            <a:pPr eaLnBrk="1" hangingPunct="1">
              <a:defRPr/>
            </a:pPr>
            <a:r>
              <a:rPr lang="en-US" dirty="0" smtClean="0">
                <a:solidFill>
                  <a:srgbClr val="000000"/>
                </a:solidFill>
              </a:rPr>
              <a:t>1,015 programs nationwide</a:t>
            </a:r>
          </a:p>
          <a:p>
            <a:pPr eaLnBrk="1" hangingPunct="1">
              <a:defRPr/>
            </a:pPr>
            <a:r>
              <a:rPr lang="en-US" dirty="0" smtClean="0">
                <a:solidFill>
                  <a:srgbClr val="000000"/>
                </a:solidFill>
              </a:rPr>
              <a:t>151,342 children enrolled in 2011-2012 program year</a:t>
            </a:r>
          </a:p>
          <a:p>
            <a:pPr eaLnBrk="1" hangingPunct="1">
              <a:defRPr/>
            </a:pPr>
            <a:r>
              <a:rPr lang="en-US" dirty="0" smtClean="0">
                <a:solidFill>
                  <a:srgbClr val="000000"/>
                </a:solidFill>
              </a:rPr>
              <a:t>16,257 pregnant women enrolled during the same period</a:t>
            </a:r>
          </a:p>
        </p:txBody>
      </p:sp>
      <p:pic>
        <p:nvPicPr>
          <p:cNvPr id="14340" name="Picture 4" descr="100_0030"/>
          <p:cNvPicPr>
            <a:picLocks noChangeAspect="1" noChangeArrowheads="1"/>
          </p:cNvPicPr>
          <p:nvPr/>
        </p:nvPicPr>
        <p:blipFill>
          <a:blip r:embed="rId2" cstate="print"/>
          <a:srcRect/>
          <a:stretch>
            <a:fillRect/>
          </a:stretch>
        </p:blipFill>
        <p:spPr bwMode="auto">
          <a:xfrm>
            <a:off x="4495800" y="1524000"/>
            <a:ext cx="4191000" cy="4114800"/>
          </a:xfrm>
          <a:prstGeom prst="rect">
            <a:avLst/>
          </a:prstGeom>
          <a:noFill/>
          <a:ln w="50800">
            <a:solidFill>
              <a:schemeClr val="hlink"/>
            </a:solidFill>
            <a:miter lim="800000"/>
            <a:headEnd/>
            <a:tailEnd/>
          </a:ln>
        </p:spPr>
      </p:pic>
      <p:sp>
        <p:nvSpPr>
          <p:cNvPr id="41" name="Rectangle 40"/>
          <p:cNvSpPr/>
          <p:nvPr/>
        </p:nvSpPr>
        <p:spPr>
          <a:xfrm>
            <a:off x="0" y="6488668"/>
            <a:ext cx="8153400" cy="338554"/>
          </a:xfrm>
          <a:prstGeom prst="rect">
            <a:avLst/>
          </a:prstGeom>
        </p:spPr>
        <p:txBody>
          <a:bodyPr wrap="square">
            <a:spAutoFit/>
          </a:bodyPr>
          <a:lstStyle/>
          <a:p>
            <a:pPr>
              <a:spcBef>
                <a:spcPct val="50000"/>
              </a:spcBef>
            </a:pPr>
            <a:r>
              <a:rPr lang="en-US" sz="1600" dirty="0" smtClean="0">
                <a:latin typeface="Calibri" pitchFamily="34" charset="0"/>
              </a:rPr>
              <a:t>Source: 2011 – 2012 Head Start Program Information Report (PIR)</a:t>
            </a:r>
            <a:endParaRPr lang="en-US" sz="1600" dirty="0">
              <a:latin typeface="Calibri" pitchFamily="34" charset="0"/>
            </a:endParaRPr>
          </a:p>
        </p:txBody>
      </p:sp>
    </p:spTree>
    <p:extLst>
      <p:ext uri="{BB962C8B-B14F-4D97-AF65-F5344CB8AC3E}">
        <p14:creationId xmlns:p14="http://schemas.microsoft.com/office/powerpoint/2010/main" val="37555243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sz="half" idx="1"/>
          </p:nvPr>
        </p:nvSpPr>
        <p:spPr>
          <a:xfrm>
            <a:off x="4114800" y="1828800"/>
            <a:ext cx="4038600" cy="4419600"/>
          </a:xfrm>
        </p:spPr>
        <p:txBody>
          <a:bodyPr/>
          <a:lstStyle/>
          <a:p>
            <a:pPr eaLnBrk="1" hangingPunct="1">
              <a:lnSpc>
                <a:spcPct val="80000"/>
              </a:lnSpc>
              <a:buClr>
                <a:schemeClr val="accent1"/>
              </a:buClr>
              <a:defRPr/>
            </a:pPr>
            <a:r>
              <a:rPr lang="en-US" dirty="0" smtClean="0">
                <a:solidFill>
                  <a:srgbClr val="000000"/>
                </a:solidFill>
              </a:rPr>
              <a:t>Families migrate due to agricultural work </a:t>
            </a:r>
          </a:p>
          <a:p>
            <a:pPr eaLnBrk="1" hangingPunct="1">
              <a:lnSpc>
                <a:spcPct val="80000"/>
              </a:lnSpc>
              <a:buClr>
                <a:schemeClr val="accent1"/>
              </a:buClr>
              <a:defRPr/>
            </a:pPr>
            <a:r>
              <a:rPr lang="en-US" dirty="0" smtClean="0">
                <a:solidFill>
                  <a:srgbClr val="000000"/>
                </a:solidFill>
              </a:rPr>
              <a:t>32,800 + children </a:t>
            </a:r>
          </a:p>
          <a:p>
            <a:pPr eaLnBrk="1" hangingPunct="1">
              <a:lnSpc>
                <a:spcPct val="80000"/>
              </a:lnSpc>
              <a:buClr>
                <a:schemeClr val="accent1"/>
              </a:buClr>
              <a:defRPr/>
            </a:pPr>
            <a:r>
              <a:rPr lang="en-US" dirty="0" smtClean="0">
                <a:solidFill>
                  <a:srgbClr val="000000"/>
                </a:solidFill>
              </a:rPr>
              <a:t>Birth to age 5</a:t>
            </a:r>
          </a:p>
          <a:p>
            <a:pPr eaLnBrk="1" hangingPunct="1">
              <a:lnSpc>
                <a:spcPct val="80000"/>
              </a:lnSpc>
              <a:buClr>
                <a:schemeClr val="accent1"/>
              </a:buClr>
              <a:defRPr/>
            </a:pPr>
            <a:r>
              <a:rPr lang="en-US" dirty="0" smtClean="0">
                <a:solidFill>
                  <a:srgbClr val="000000"/>
                </a:solidFill>
              </a:rPr>
              <a:t>38 states</a:t>
            </a:r>
          </a:p>
          <a:p>
            <a:pPr eaLnBrk="1" hangingPunct="1">
              <a:lnSpc>
                <a:spcPct val="80000"/>
              </a:lnSpc>
              <a:buClr>
                <a:schemeClr val="accent1"/>
              </a:buClr>
              <a:defRPr/>
            </a:pPr>
            <a:r>
              <a:rPr lang="en-US" dirty="0" smtClean="0">
                <a:solidFill>
                  <a:srgbClr val="000000"/>
                </a:solidFill>
              </a:rPr>
              <a:t>Full-day/part-year</a:t>
            </a:r>
          </a:p>
          <a:p>
            <a:pPr eaLnBrk="1" hangingPunct="1">
              <a:lnSpc>
                <a:spcPct val="80000"/>
              </a:lnSpc>
              <a:buClr>
                <a:schemeClr val="accent1"/>
              </a:buClr>
              <a:defRPr/>
            </a:pPr>
            <a:r>
              <a:rPr lang="en-US" dirty="0" smtClean="0">
                <a:solidFill>
                  <a:srgbClr val="000000"/>
                </a:solidFill>
              </a:rPr>
              <a:t>5-7 days/week</a:t>
            </a:r>
          </a:p>
          <a:p>
            <a:pPr eaLnBrk="1" hangingPunct="1">
              <a:lnSpc>
                <a:spcPct val="80000"/>
              </a:lnSpc>
              <a:buClr>
                <a:schemeClr val="accent1"/>
              </a:buClr>
              <a:defRPr/>
            </a:pPr>
            <a:r>
              <a:rPr lang="en-US" dirty="0" smtClean="0">
                <a:solidFill>
                  <a:srgbClr val="000000"/>
                </a:solidFill>
              </a:rPr>
              <a:t>Transportation</a:t>
            </a:r>
          </a:p>
          <a:p>
            <a:pPr eaLnBrk="1" hangingPunct="1">
              <a:lnSpc>
                <a:spcPct val="85000"/>
              </a:lnSpc>
              <a:defRPr/>
            </a:pPr>
            <a:endParaRPr lang="en-US" sz="2800" dirty="0" smtClean="0"/>
          </a:p>
          <a:p>
            <a:pPr eaLnBrk="1" hangingPunct="1">
              <a:lnSpc>
                <a:spcPct val="85000"/>
              </a:lnSpc>
              <a:defRPr/>
            </a:pPr>
            <a:endParaRPr lang="en-US" sz="2800" dirty="0" smtClean="0"/>
          </a:p>
        </p:txBody>
      </p:sp>
      <p:sp>
        <p:nvSpPr>
          <p:cNvPr id="6" name="Rectangle 2"/>
          <p:cNvSpPr txBox="1">
            <a:spLocks noChangeArrowheads="1"/>
          </p:cNvSpPr>
          <p:nvPr/>
        </p:nvSpPr>
        <p:spPr bwMode="auto">
          <a:xfrm>
            <a:off x="0" y="304800"/>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mj-lt"/>
                <a:ea typeface="+mj-ea"/>
                <a:cs typeface="+mj-cs"/>
              </a:rPr>
              <a:t>Migrant</a:t>
            </a:r>
            <a:r>
              <a:rPr lang="en-US" sz="4000" b="1" kern="0" dirty="0" smtClean="0">
                <a:solidFill>
                  <a:schemeClr val="bg1"/>
                </a:solidFill>
                <a:latin typeface="+mj-lt"/>
                <a:ea typeface="+mj-ea"/>
                <a:cs typeface="+mj-cs"/>
              </a:rPr>
              <a:t> and Seasonal Head Start</a:t>
            </a:r>
            <a:endParaRPr kumimoji="0" lang="en-US" sz="40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7" name="Picture 6" descr="SanX_2_25_2005__172.jpg"/>
          <p:cNvPicPr>
            <a:picLocks noChangeAspect="1"/>
          </p:cNvPicPr>
          <p:nvPr/>
        </p:nvPicPr>
        <p:blipFill>
          <a:blip r:embed="rId3" cstate="print"/>
          <a:stretch>
            <a:fillRect/>
          </a:stretch>
        </p:blipFill>
        <p:spPr>
          <a:xfrm>
            <a:off x="762000" y="1524000"/>
            <a:ext cx="2895600" cy="4419600"/>
          </a:xfrm>
          <a:prstGeom prst="rect">
            <a:avLst/>
          </a:prstGeom>
        </p:spPr>
      </p:pic>
    </p:spTree>
    <p:extLst>
      <p:ext uri="{BB962C8B-B14F-4D97-AF65-F5344CB8AC3E}">
        <p14:creationId xmlns:p14="http://schemas.microsoft.com/office/powerpoint/2010/main" val="25217890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04800"/>
            <a:ext cx="8229600" cy="563562"/>
          </a:xfrm>
        </p:spPr>
        <p:txBody>
          <a:bodyPr/>
          <a:lstStyle/>
          <a:p>
            <a:pPr eaLnBrk="1" hangingPunct="1"/>
            <a:r>
              <a:rPr lang="en-US" dirty="0" smtClean="0"/>
              <a:t>Overview</a:t>
            </a:r>
          </a:p>
        </p:txBody>
      </p:sp>
      <p:sp>
        <p:nvSpPr>
          <p:cNvPr id="5" name="Rectangle 3"/>
          <p:cNvSpPr>
            <a:spLocks noGrp="1" noChangeArrowheads="1"/>
          </p:cNvSpPr>
          <p:nvPr>
            <p:ph idx="1"/>
          </p:nvPr>
        </p:nvSpPr>
        <p:spPr/>
        <p:txBody>
          <a:bodyPr/>
          <a:lstStyle/>
          <a:p>
            <a:pPr lvl="1" eaLnBrk="1" hangingPunct="1">
              <a:buFont typeface="Arial"/>
              <a:buChar char="•"/>
            </a:pPr>
            <a:r>
              <a:rPr lang="en-US" sz="3200" dirty="0" smtClean="0">
                <a:solidFill>
                  <a:schemeClr val="tx1"/>
                </a:solidFill>
              </a:rPr>
              <a:t>Early Childhood Education Disparities</a:t>
            </a:r>
          </a:p>
          <a:p>
            <a:pPr lvl="1" eaLnBrk="1" hangingPunct="1">
              <a:buFont typeface="Arial"/>
              <a:buChar char="•"/>
            </a:pPr>
            <a:endParaRPr lang="en-US" sz="3200" dirty="0" smtClean="0">
              <a:solidFill>
                <a:schemeClr val="tx1"/>
              </a:solidFill>
            </a:endParaRPr>
          </a:p>
          <a:p>
            <a:pPr lvl="1" eaLnBrk="1" hangingPunct="1">
              <a:buFont typeface="Arial"/>
              <a:buChar char="•"/>
            </a:pPr>
            <a:r>
              <a:rPr lang="en-US" sz="3200" dirty="0" smtClean="0">
                <a:solidFill>
                  <a:schemeClr val="tx1"/>
                </a:solidFill>
              </a:rPr>
              <a:t>Health Disparities and Young Children</a:t>
            </a:r>
          </a:p>
          <a:p>
            <a:pPr lvl="1" eaLnBrk="1" hangingPunct="1">
              <a:buFont typeface="Arial"/>
              <a:buChar char="•"/>
            </a:pPr>
            <a:endParaRPr lang="en-US" sz="3200" dirty="0" smtClean="0">
              <a:solidFill>
                <a:schemeClr val="tx1"/>
              </a:solidFill>
            </a:endParaRPr>
          </a:p>
          <a:p>
            <a:pPr lvl="1" eaLnBrk="1" hangingPunct="1">
              <a:buFont typeface="Arial"/>
              <a:buChar char="•"/>
            </a:pPr>
            <a:r>
              <a:rPr lang="en-US" sz="3200" dirty="0" smtClean="0">
                <a:solidFill>
                  <a:schemeClr val="tx1"/>
                </a:solidFill>
              </a:rPr>
              <a:t>Head Start</a:t>
            </a:r>
          </a:p>
          <a:p>
            <a:pPr lvl="1" eaLnBrk="1" hangingPunct="1">
              <a:buFont typeface="Arial"/>
              <a:buChar char="•"/>
            </a:pPr>
            <a:endParaRPr lang="en-US" sz="3200" dirty="0" smtClean="0">
              <a:solidFill>
                <a:schemeClr val="tx1"/>
              </a:solidFill>
            </a:endParaRPr>
          </a:p>
          <a:p>
            <a:pPr lvl="1" eaLnBrk="1" hangingPunct="1">
              <a:buFont typeface="Arial"/>
              <a:buChar char="•"/>
            </a:pPr>
            <a:r>
              <a:rPr lang="en-US" sz="3200" dirty="0" smtClean="0">
                <a:solidFill>
                  <a:schemeClr val="tx1"/>
                </a:solidFill>
              </a:rPr>
              <a:t>What We Know About Head Start</a:t>
            </a:r>
          </a:p>
        </p:txBody>
      </p:sp>
      <p:sp>
        <p:nvSpPr>
          <p:cNvPr id="6" name="Slide Number Placeholder 5"/>
          <p:cNvSpPr>
            <a:spLocks noGrp="1"/>
          </p:cNvSpPr>
          <p:nvPr>
            <p:ph type="sldNum" sz="quarter" idx="10"/>
          </p:nvPr>
        </p:nvSpPr>
        <p:spPr/>
        <p:txBody>
          <a:bodyPr/>
          <a:lstStyle/>
          <a:p>
            <a:pPr>
              <a:defRPr/>
            </a:pPr>
            <a:fld id="{8D224FF4-BEF5-467C-AF58-E6D944136AD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4800"/>
            <a:ext cx="8229600" cy="563562"/>
          </a:xfrm>
        </p:spPr>
        <p:txBody>
          <a:bodyPr/>
          <a:lstStyle/>
          <a:p>
            <a:pPr eaLnBrk="1" hangingPunct="1">
              <a:defRPr/>
            </a:pPr>
            <a:r>
              <a:rPr lang="en-US" dirty="0" smtClean="0"/>
              <a:t>American Indians and Alaska Natives</a:t>
            </a:r>
          </a:p>
        </p:txBody>
      </p:sp>
      <p:sp>
        <p:nvSpPr>
          <p:cNvPr id="75779" name="Rectangle 3"/>
          <p:cNvSpPr>
            <a:spLocks noGrp="1" noChangeArrowheads="1"/>
          </p:cNvSpPr>
          <p:nvPr>
            <p:ph type="body" sz="half" idx="1"/>
          </p:nvPr>
        </p:nvSpPr>
        <p:spPr>
          <a:xfrm>
            <a:off x="609600" y="1600200"/>
            <a:ext cx="4114800" cy="4572000"/>
          </a:xfrm>
        </p:spPr>
        <p:txBody>
          <a:bodyPr/>
          <a:lstStyle/>
          <a:p>
            <a:pPr eaLnBrk="1" hangingPunct="1">
              <a:defRPr/>
            </a:pPr>
            <a:r>
              <a:rPr lang="en-US" dirty="0" smtClean="0">
                <a:solidFill>
                  <a:srgbClr val="000000"/>
                </a:solidFill>
              </a:rPr>
              <a:t>152 federally recognized Tribal entities and Alaska Natives participate in Head Start</a:t>
            </a:r>
          </a:p>
          <a:p>
            <a:pPr eaLnBrk="1" hangingPunct="1">
              <a:defRPr/>
            </a:pPr>
            <a:r>
              <a:rPr lang="en-US" dirty="0" smtClean="0">
                <a:solidFill>
                  <a:srgbClr val="000000"/>
                </a:solidFill>
              </a:rPr>
              <a:t>25,500 + children</a:t>
            </a:r>
          </a:p>
          <a:p>
            <a:pPr eaLnBrk="1" hangingPunct="1">
              <a:defRPr/>
            </a:pPr>
            <a:r>
              <a:rPr lang="en-US" dirty="0" smtClean="0">
                <a:solidFill>
                  <a:srgbClr val="000000"/>
                </a:solidFill>
              </a:rPr>
              <a:t>26 states including Alaska</a:t>
            </a:r>
          </a:p>
          <a:p>
            <a:pPr eaLnBrk="1" hangingPunct="1">
              <a:defRPr/>
            </a:pPr>
            <a:endParaRPr lang="en-US" sz="2800" dirty="0" smtClean="0"/>
          </a:p>
        </p:txBody>
      </p:sp>
      <p:pic>
        <p:nvPicPr>
          <p:cNvPr id="5" name="Picture 5" descr="Image of children being nurtured"/>
          <p:cNvPicPr>
            <a:picLocks noChangeAspect="1" noChangeArrowheads="1"/>
          </p:cNvPicPr>
          <p:nvPr/>
        </p:nvPicPr>
        <p:blipFill>
          <a:blip r:embed="rId3" cstate="print"/>
          <a:srcRect/>
          <a:stretch>
            <a:fillRect/>
          </a:stretch>
        </p:blipFill>
        <p:spPr bwMode="auto">
          <a:xfrm>
            <a:off x="5029200" y="1828800"/>
            <a:ext cx="3071548" cy="3962400"/>
          </a:xfrm>
          <a:prstGeom prst="rect">
            <a:avLst/>
          </a:prstGeom>
          <a:noFill/>
          <a:ln w="41275">
            <a:solidFill>
              <a:schemeClr val="tx1"/>
            </a:solidFill>
            <a:miter lim="800000"/>
            <a:headEnd/>
            <a:tailEnd/>
          </a:ln>
        </p:spPr>
      </p:pic>
    </p:spTree>
    <p:extLst>
      <p:ext uri="{BB962C8B-B14F-4D97-AF65-F5344CB8AC3E}">
        <p14:creationId xmlns:p14="http://schemas.microsoft.com/office/powerpoint/2010/main" val="39046165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a:t>Children with Disabilities </a:t>
            </a:r>
          </a:p>
        </p:txBody>
      </p:sp>
      <p:sp>
        <p:nvSpPr>
          <p:cNvPr id="3" name="Content Placeholder 2"/>
          <p:cNvSpPr>
            <a:spLocks noGrp="1"/>
          </p:cNvSpPr>
          <p:nvPr>
            <p:ph idx="1"/>
          </p:nvPr>
        </p:nvSpPr>
        <p:spPr/>
        <p:txBody>
          <a:bodyPr/>
          <a:lstStyle/>
          <a:p>
            <a:r>
              <a:rPr lang="en-US" dirty="0" smtClean="0">
                <a:solidFill>
                  <a:srgbClr val="000000"/>
                </a:solidFill>
              </a:rPr>
              <a:t>At </a:t>
            </a:r>
            <a:r>
              <a:rPr lang="en-US" dirty="0">
                <a:solidFill>
                  <a:srgbClr val="000000"/>
                </a:solidFill>
              </a:rPr>
              <a:t>least 10 percent of Head Start enrollment opportunities will be for children with disabilities. </a:t>
            </a:r>
          </a:p>
          <a:p>
            <a:r>
              <a:rPr lang="en-US" dirty="0" smtClean="0">
                <a:solidFill>
                  <a:srgbClr val="000000"/>
                </a:solidFill>
              </a:rPr>
              <a:t>Today</a:t>
            </a:r>
            <a:r>
              <a:rPr lang="en-US" dirty="0">
                <a:solidFill>
                  <a:srgbClr val="000000"/>
                </a:solidFill>
              </a:rPr>
              <a:t>, the Head Start Act and the IDEA call for close collaboration between Head Start programs and the state and local </a:t>
            </a:r>
            <a:r>
              <a:rPr lang="en-US" dirty="0" smtClean="0">
                <a:solidFill>
                  <a:srgbClr val="000000"/>
                </a:solidFill>
              </a:rPr>
              <a:t>agencies. </a:t>
            </a:r>
            <a:endParaRPr lang="en-US" dirty="0">
              <a:solidFill>
                <a:srgbClr val="000000"/>
              </a:solidFill>
            </a:endParaRPr>
          </a:p>
          <a:p>
            <a:r>
              <a:rPr lang="en-US" dirty="0" smtClean="0">
                <a:solidFill>
                  <a:srgbClr val="000000"/>
                </a:solidFill>
              </a:rPr>
              <a:t>In 2011-2012, Head Start </a:t>
            </a:r>
            <a:r>
              <a:rPr lang="en-US" dirty="0">
                <a:solidFill>
                  <a:srgbClr val="000000"/>
                </a:solidFill>
              </a:rPr>
              <a:t>and </a:t>
            </a:r>
            <a:r>
              <a:rPr lang="en-US" dirty="0" smtClean="0">
                <a:solidFill>
                  <a:srgbClr val="000000"/>
                </a:solidFill>
              </a:rPr>
              <a:t>Early Head Start </a:t>
            </a:r>
            <a:r>
              <a:rPr lang="en-US" dirty="0">
                <a:solidFill>
                  <a:srgbClr val="000000"/>
                </a:solidFill>
              </a:rPr>
              <a:t>provided services to </a:t>
            </a:r>
            <a:r>
              <a:rPr lang="en-US" dirty="0" smtClean="0">
                <a:solidFill>
                  <a:srgbClr val="000000"/>
                </a:solidFill>
              </a:rPr>
              <a:t>over 136,700 </a:t>
            </a:r>
            <a:r>
              <a:rPr lang="en-US" dirty="0">
                <a:solidFill>
                  <a:srgbClr val="000000"/>
                </a:solidFill>
              </a:rPr>
              <a:t>young children with </a:t>
            </a:r>
            <a:r>
              <a:rPr lang="en-US" dirty="0" smtClean="0">
                <a:solidFill>
                  <a:srgbClr val="000000"/>
                </a:solidFill>
              </a:rPr>
              <a:t>disabilities. </a:t>
            </a: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21</a:t>
            </a:fld>
            <a:endParaRPr lang="en-US"/>
          </a:p>
        </p:txBody>
      </p:sp>
    </p:spTree>
    <p:extLst>
      <p:ext uri="{BB962C8B-B14F-4D97-AF65-F5344CB8AC3E}">
        <p14:creationId xmlns:p14="http://schemas.microsoft.com/office/powerpoint/2010/main" val="3693245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563562"/>
          </a:xfrm>
        </p:spPr>
        <p:txBody>
          <a:bodyPr/>
          <a:lstStyle/>
          <a:p>
            <a:r>
              <a:rPr lang="en-US" sz="3200" dirty="0" smtClean="0"/>
              <a:t>Trauma and Head Start Children and Families</a:t>
            </a:r>
            <a:endParaRPr lang="en-US" sz="3200" dirty="0"/>
          </a:p>
        </p:txBody>
      </p:sp>
      <p:sp>
        <p:nvSpPr>
          <p:cNvPr id="3" name="Content Placeholder 2"/>
          <p:cNvSpPr>
            <a:spLocks noGrp="1"/>
          </p:cNvSpPr>
          <p:nvPr>
            <p:ph idx="1"/>
          </p:nvPr>
        </p:nvSpPr>
        <p:spPr>
          <a:xfrm>
            <a:off x="457200" y="1219200"/>
            <a:ext cx="8229600" cy="5486400"/>
          </a:xfrm>
        </p:spPr>
        <p:txBody>
          <a:bodyPr/>
          <a:lstStyle/>
          <a:p>
            <a:pPr marL="0" indent="0">
              <a:buNone/>
            </a:pPr>
            <a:r>
              <a:rPr lang="en-US" dirty="0" smtClean="0">
                <a:solidFill>
                  <a:schemeClr val="tx1"/>
                </a:solidFill>
              </a:rPr>
              <a:t>FACES 2000 Report:</a:t>
            </a:r>
          </a:p>
          <a:p>
            <a:r>
              <a:rPr lang="en-US" dirty="0" smtClean="0">
                <a:solidFill>
                  <a:schemeClr val="tx1"/>
                </a:solidFill>
              </a:rPr>
              <a:t>13% of parents indicated that they had been victims of domestic violence</a:t>
            </a:r>
          </a:p>
          <a:p>
            <a:r>
              <a:rPr lang="en-US" dirty="0" smtClean="0">
                <a:solidFill>
                  <a:schemeClr val="tx1"/>
                </a:solidFill>
              </a:rPr>
              <a:t>10% of children were reported to witness domestic violence</a:t>
            </a:r>
          </a:p>
          <a:p>
            <a:pPr marL="0" indent="0">
              <a:buNone/>
            </a:pPr>
            <a:endParaRPr lang="en-US" dirty="0" smtClean="0">
              <a:solidFill>
                <a:schemeClr val="tx1"/>
              </a:solidFill>
            </a:endParaRPr>
          </a:p>
          <a:p>
            <a:pPr marL="0" indent="0">
              <a:buNone/>
            </a:pPr>
            <a:r>
              <a:rPr lang="en-US" dirty="0" smtClean="0">
                <a:solidFill>
                  <a:schemeClr val="tx1"/>
                </a:solidFill>
              </a:rPr>
              <a:t>E-PIRC Project (128 HS high-risk children and families):</a:t>
            </a:r>
          </a:p>
          <a:p>
            <a:r>
              <a:rPr lang="en-US" dirty="0" smtClean="0">
                <a:solidFill>
                  <a:schemeClr val="tx1"/>
                </a:solidFill>
              </a:rPr>
              <a:t>44% of the children reported by parents to be experiencing trauma symptoms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22</a:t>
            </a:fld>
            <a:endParaRPr lang="en-US"/>
          </a:p>
        </p:txBody>
      </p:sp>
    </p:spTree>
    <p:extLst>
      <p:ext uri="{BB962C8B-B14F-4D97-AF65-F5344CB8AC3E}">
        <p14:creationId xmlns:p14="http://schemas.microsoft.com/office/powerpoint/2010/main" val="1516264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28600"/>
            <a:ext cx="7543800" cy="685801"/>
          </a:xfrm>
        </p:spPr>
        <p:txBody>
          <a:bodyPr/>
          <a:lstStyle/>
          <a:p>
            <a:pPr eaLnBrk="1" hangingPunct="1">
              <a:defRPr/>
            </a:pPr>
            <a:r>
              <a:rPr lang="en-US" sz="4000" dirty="0" smtClean="0"/>
              <a:t>Child Development and Health</a:t>
            </a:r>
          </a:p>
        </p:txBody>
      </p:sp>
      <p:pic>
        <p:nvPicPr>
          <p:cNvPr id="10" name="Content Placeholder 9" descr="Southwest Orange-20111008-00980.jpg"/>
          <p:cNvPicPr>
            <a:picLocks noGrp="1" noChangeAspect="1"/>
          </p:cNvPicPr>
          <p:nvPr>
            <p:ph sz="half" idx="1"/>
          </p:nvPr>
        </p:nvPicPr>
        <p:blipFill>
          <a:blip r:embed="rId3" cstate="print"/>
          <a:srcRect r="28799"/>
          <a:stretch>
            <a:fillRect/>
          </a:stretch>
        </p:blipFill>
        <p:spPr>
          <a:xfrm>
            <a:off x="609600" y="2057400"/>
            <a:ext cx="3352800" cy="3810000"/>
          </a:xfrm>
        </p:spPr>
      </p:pic>
      <p:sp>
        <p:nvSpPr>
          <p:cNvPr id="10243" name="Rectangle 3"/>
          <p:cNvSpPr>
            <a:spLocks noGrp="1" noChangeArrowheads="1"/>
          </p:cNvSpPr>
          <p:nvPr>
            <p:ph type="body" sz="half" idx="2"/>
          </p:nvPr>
        </p:nvSpPr>
        <p:spPr>
          <a:xfrm>
            <a:off x="3810000" y="1828800"/>
            <a:ext cx="4953000" cy="4648200"/>
          </a:xfrm>
        </p:spPr>
        <p:txBody>
          <a:bodyPr/>
          <a:lstStyle/>
          <a:p>
            <a:pPr lvl="1" eaLnBrk="1" hangingPunct="1">
              <a:lnSpc>
                <a:spcPct val="90000"/>
              </a:lnSpc>
              <a:buFont typeface="Arial" pitchFamily="34" charset="0"/>
              <a:buChar char="•"/>
              <a:defRPr/>
            </a:pPr>
            <a:r>
              <a:rPr lang="en-US" sz="3200" dirty="0" smtClean="0">
                <a:solidFill>
                  <a:srgbClr val="000000"/>
                </a:solidFill>
              </a:rPr>
              <a:t>Child health and development</a:t>
            </a:r>
          </a:p>
          <a:p>
            <a:pPr lvl="1" eaLnBrk="1" hangingPunct="1">
              <a:lnSpc>
                <a:spcPct val="90000"/>
              </a:lnSpc>
              <a:buFont typeface="Arial" pitchFamily="34" charset="0"/>
              <a:buChar char="•"/>
              <a:defRPr/>
            </a:pPr>
            <a:r>
              <a:rPr lang="en-US" sz="3200" dirty="0" smtClean="0">
                <a:solidFill>
                  <a:srgbClr val="000000"/>
                </a:solidFill>
              </a:rPr>
              <a:t>Education and early childhood development</a:t>
            </a:r>
          </a:p>
          <a:p>
            <a:pPr lvl="1" eaLnBrk="1" hangingPunct="1">
              <a:lnSpc>
                <a:spcPct val="90000"/>
              </a:lnSpc>
              <a:buFont typeface="Arial" pitchFamily="34" charset="0"/>
              <a:buChar char="•"/>
              <a:defRPr/>
            </a:pPr>
            <a:r>
              <a:rPr lang="en-US" sz="3200" dirty="0" smtClean="0">
                <a:solidFill>
                  <a:srgbClr val="000000"/>
                </a:solidFill>
              </a:rPr>
              <a:t>Child health and safety</a:t>
            </a:r>
          </a:p>
          <a:p>
            <a:pPr lvl="1" eaLnBrk="1" hangingPunct="1">
              <a:lnSpc>
                <a:spcPct val="90000"/>
              </a:lnSpc>
              <a:buFont typeface="Arial" pitchFamily="34" charset="0"/>
              <a:buChar char="•"/>
              <a:defRPr/>
            </a:pPr>
            <a:r>
              <a:rPr lang="en-US" sz="3200" dirty="0" smtClean="0">
                <a:solidFill>
                  <a:srgbClr val="000000"/>
                </a:solidFill>
              </a:rPr>
              <a:t>Nutrition</a:t>
            </a:r>
          </a:p>
          <a:p>
            <a:pPr lvl="1" eaLnBrk="1" hangingPunct="1">
              <a:lnSpc>
                <a:spcPct val="90000"/>
              </a:lnSpc>
              <a:buFont typeface="Arial" pitchFamily="34" charset="0"/>
              <a:buChar char="•"/>
              <a:defRPr/>
            </a:pPr>
            <a:r>
              <a:rPr lang="en-US" sz="3200" dirty="0" smtClean="0">
                <a:solidFill>
                  <a:srgbClr val="000000"/>
                </a:solidFill>
              </a:rPr>
              <a:t>Mental health</a:t>
            </a:r>
          </a:p>
          <a:p>
            <a:pPr lvl="1" eaLnBrk="1" hangingPunct="1">
              <a:lnSpc>
                <a:spcPct val="90000"/>
              </a:lnSpc>
              <a:buFont typeface="Arial" pitchFamily="34" charset="0"/>
              <a:buChar char="•"/>
              <a:defRPr/>
            </a:pPr>
            <a:r>
              <a:rPr lang="en-US" sz="3200" dirty="0" smtClean="0">
                <a:solidFill>
                  <a:srgbClr val="000000"/>
                </a:solidFill>
              </a:rPr>
              <a:t>Disabilities</a:t>
            </a:r>
          </a:p>
        </p:txBody>
      </p:sp>
    </p:spTree>
    <p:extLst>
      <p:ext uri="{BB962C8B-B14F-4D97-AF65-F5344CB8AC3E}">
        <p14:creationId xmlns:p14="http://schemas.microsoft.com/office/powerpoint/2010/main" val="19237509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198438"/>
            <a:ext cx="8686800" cy="7921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kern="1200" dirty="0" smtClean="0">
                <a:latin typeface="Calibri" pitchFamily="34" charset="0"/>
              </a:rPr>
              <a:t>Physical Development and Health</a:t>
            </a:r>
            <a:r>
              <a:rPr kumimoji="0" lang="en-US" i="0" u="none" strike="noStrike" kern="1200" cap="none" spc="0" normalizeH="0" baseline="0" noProof="0" dirty="0" smtClean="0">
                <a:ln>
                  <a:noFill/>
                </a:ln>
                <a:effectLst/>
                <a:uLnTx/>
                <a:uFillTx/>
                <a:latin typeface="Calibri" pitchFamily="34" charset="0"/>
              </a:rPr>
              <a:t> </a:t>
            </a:r>
          </a:p>
        </p:txBody>
      </p:sp>
      <p:sp>
        <p:nvSpPr>
          <p:cNvPr id="7" name="Slide Number Placeholder 6"/>
          <p:cNvSpPr>
            <a:spLocks noGrp="1"/>
          </p:cNvSpPr>
          <p:nvPr>
            <p:ph type="sldNum" sz="quarter" idx="10"/>
          </p:nvPr>
        </p:nvSpPr>
        <p:spPr/>
        <p:txBody>
          <a:bodyPr/>
          <a:lstStyle/>
          <a:p>
            <a:pPr>
              <a:defRPr/>
            </a:pPr>
            <a:fld id="{8D224FF4-BEF5-467C-AF58-E6D944136ADE}" type="slidenum">
              <a:rPr lang="en-US" smtClean="0"/>
              <a:pPr>
                <a:defRPr/>
              </a:pPr>
              <a:t>24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1284743"/>
            <a:ext cx="8458200" cy="5497057"/>
          </a:xfrm>
          <a:prstGeom prst="rect">
            <a:avLst/>
          </a:prstGeom>
          <a:noFill/>
          <a:ln w="9525">
            <a:noFill/>
            <a:miter lim="800000"/>
            <a:headEnd/>
            <a:tailEnd/>
          </a:ln>
        </p:spPr>
      </p:pic>
    </p:spTree>
    <p:extLst>
      <p:ext uri="{BB962C8B-B14F-4D97-AF65-F5344CB8AC3E}">
        <p14:creationId xmlns:p14="http://schemas.microsoft.com/office/powerpoint/2010/main" val="2481981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sz="3200" dirty="0" smtClean="0"/>
              <a:t>Head Start Program Performance </a:t>
            </a:r>
            <a:r>
              <a:rPr lang="en-US" sz="3200" dirty="0"/>
              <a:t>Standards </a:t>
            </a:r>
          </a:p>
        </p:txBody>
      </p:sp>
      <p:sp>
        <p:nvSpPr>
          <p:cNvPr id="3" name="Content Placeholder 2"/>
          <p:cNvSpPr>
            <a:spLocks noGrp="1"/>
          </p:cNvSpPr>
          <p:nvPr>
            <p:ph idx="1"/>
          </p:nvPr>
        </p:nvSpPr>
        <p:spPr/>
        <p:txBody>
          <a:bodyPr/>
          <a:lstStyle/>
          <a:p>
            <a:r>
              <a:rPr lang="en-US" dirty="0" smtClean="0">
                <a:solidFill>
                  <a:srgbClr val="000000"/>
                </a:solidFill>
              </a:rPr>
              <a:t>Includes </a:t>
            </a:r>
            <a:r>
              <a:rPr lang="en-US" dirty="0">
                <a:solidFill>
                  <a:srgbClr val="000000"/>
                </a:solidFill>
              </a:rPr>
              <a:t>standards for services for children from birth to age five, pregnant women, and their families. </a:t>
            </a:r>
            <a:endParaRPr lang="en-US" dirty="0" smtClean="0">
              <a:solidFill>
                <a:srgbClr val="000000"/>
              </a:solidFill>
            </a:endParaRPr>
          </a:p>
          <a:p>
            <a:r>
              <a:rPr lang="en-US" dirty="0" smtClean="0">
                <a:solidFill>
                  <a:srgbClr val="000000"/>
                </a:solidFill>
              </a:rPr>
              <a:t>There </a:t>
            </a:r>
            <a:r>
              <a:rPr lang="en-US" dirty="0">
                <a:solidFill>
                  <a:srgbClr val="000000"/>
                </a:solidFill>
              </a:rPr>
              <a:t>are eleven sections of the </a:t>
            </a:r>
            <a:r>
              <a:rPr lang="en-US" dirty="0" smtClean="0">
                <a:solidFill>
                  <a:srgbClr val="000000"/>
                </a:solidFill>
              </a:rPr>
              <a:t>HSPPS</a:t>
            </a:r>
            <a:r>
              <a:rPr lang="en-US" dirty="0">
                <a:solidFill>
                  <a:srgbClr val="000000"/>
                </a:solidFill>
              </a:rPr>
              <a:t>, divided among three subparts: </a:t>
            </a:r>
          </a:p>
          <a:p>
            <a:pPr marL="800100" lvl="1" indent="-400050">
              <a:buNone/>
            </a:pPr>
            <a:r>
              <a:rPr lang="en-US" dirty="0" smtClean="0">
                <a:solidFill>
                  <a:srgbClr val="000000"/>
                </a:solidFill>
              </a:rPr>
              <a:t>1</a:t>
            </a:r>
            <a:r>
              <a:rPr lang="en-US" dirty="0">
                <a:solidFill>
                  <a:srgbClr val="000000"/>
                </a:solidFill>
              </a:rPr>
              <a:t>) Early Childhood Development and Health Services; </a:t>
            </a:r>
          </a:p>
          <a:p>
            <a:pPr marL="400050" lvl="1" indent="0">
              <a:buNone/>
            </a:pPr>
            <a:r>
              <a:rPr lang="en-US" dirty="0" smtClean="0">
                <a:solidFill>
                  <a:srgbClr val="000000"/>
                </a:solidFill>
              </a:rPr>
              <a:t>2</a:t>
            </a:r>
            <a:r>
              <a:rPr lang="en-US" dirty="0">
                <a:solidFill>
                  <a:srgbClr val="000000"/>
                </a:solidFill>
              </a:rPr>
              <a:t>) Family and Community Partnerships; and </a:t>
            </a:r>
            <a:endParaRPr lang="en-US" dirty="0" smtClean="0">
              <a:solidFill>
                <a:srgbClr val="000000"/>
              </a:solidFill>
            </a:endParaRPr>
          </a:p>
          <a:p>
            <a:pPr marL="400050" lvl="1" indent="0">
              <a:buNone/>
            </a:pPr>
            <a:r>
              <a:rPr lang="en-US" dirty="0" smtClean="0">
                <a:solidFill>
                  <a:srgbClr val="000000"/>
                </a:solidFill>
              </a:rPr>
              <a:t>3</a:t>
            </a:r>
            <a:r>
              <a:rPr lang="en-US" dirty="0">
                <a:solidFill>
                  <a:srgbClr val="000000"/>
                </a:solidFill>
              </a:rPr>
              <a:t>) Program Design and Management. </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25</a:t>
            </a:fld>
            <a:endParaRPr lang="en-US"/>
          </a:p>
        </p:txBody>
      </p:sp>
    </p:spTree>
    <p:extLst>
      <p:ext uri="{BB962C8B-B14F-4D97-AF65-F5344CB8AC3E}">
        <p14:creationId xmlns:p14="http://schemas.microsoft.com/office/powerpoint/2010/main" val="3324746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a:t>Minimum </a:t>
            </a:r>
            <a:r>
              <a:rPr lang="en-US" dirty="0" smtClean="0"/>
              <a:t>Health Requirements </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solidFill>
                  <a:srgbClr val="000000"/>
                </a:solidFill>
              </a:rPr>
              <a:t>Determine </a:t>
            </a:r>
            <a:r>
              <a:rPr lang="en-US" dirty="0">
                <a:solidFill>
                  <a:srgbClr val="000000"/>
                </a:solidFill>
              </a:rPr>
              <a:t>a child’s ongoing source of continuous, accessible health care </a:t>
            </a:r>
            <a:endParaRPr lang="en-US" dirty="0" smtClean="0">
              <a:solidFill>
                <a:srgbClr val="000000"/>
              </a:solidFill>
            </a:endParaRPr>
          </a:p>
          <a:p>
            <a:r>
              <a:rPr lang="en-US" dirty="0" smtClean="0">
                <a:solidFill>
                  <a:srgbClr val="000000"/>
                </a:solidFill>
              </a:rPr>
              <a:t>Determine </a:t>
            </a:r>
            <a:r>
              <a:rPr lang="en-US" dirty="0">
                <a:solidFill>
                  <a:srgbClr val="000000"/>
                </a:solidFill>
              </a:rPr>
              <a:t>if a child is up‐to‐date </a:t>
            </a:r>
            <a:endParaRPr lang="en-US" dirty="0" smtClean="0">
              <a:solidFill>
                <a:srgbClr val="000000"/>
              </a:solidFill>
            </a:endParaRPr>
          </a:p>
          <a:p>
            <a:r>
              <a:rPr lang="en-US" dirty="0" smtClean="0">
                <a:solidFill>
                  <a:srgbClr val="000000"/>
                </a:solidFill>
              </a:rPr>
              <a:t>Track </a:t>
            </a:r>
            <a:r>
              <a:rPr lang="en-US" dirty="0">
                <a:solidFill>
                  <a:srgbClr val="000000"/>
                </a:solidFill>
              </a:rPr>
              <a:t>and case‐manage health care services </a:t>
            </a:r>
            <a:endParaRPr lang="en-US" dirty="0" smtClean="0">
              <a:solidFill>
                <a:srgbClr val="000000"/>
              </a:solidFill>
            </a:endParaRPr>
          </a:p>
          <a:p>
            <a:r>
              <a:rPr lang="en-US" dirty="0" smtClean="0">
                <a:solidFill>
                  <a:srgbClr val="000000"/>
                </a:solidFill>
              </a:rPr>
              <a:t>Obtain </a:t>
            </a:r>
            <a:r>
              <a:rPr lang="en-US" dirty="0">
                <a:solidFill>
                  <a:srgbClr val="000000"/>
                </a:solidFill>
              </a:rPr>
              <a:t>further diagnostic testing, examinations, and treatment </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26</a:t>
            </a:fld>
            <a:endParaRPr lang="en-US"/>
          </a:p>
        </p:txBody>
      </p:sp>
    </p:spTree>
    <p:extLst>
      <p:ext uri="{BB962C8B-B14F-4D97-AF65-F5344CB8AC3E}">
        <p14:creationId xmlns:p14="http://schemas.microsoft.com/office/powerpoint/2010/main" val="1649743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lstStyle/>
          <a:p>
            <a:pPr marL="0" indent="0" algn="ctr">
              <a:buNone/>
            </a:pPr>
            <a:endParaRPr lang="en-US" sz="5400" b="1" dirty="0" smtClean="0">
              <a:solidFill>
                <a:srgbClr val="000000"/>
              </a:solidFill>
            </a:endParaRPr>
          </a:p>
          <a:p>
            <a:pPr marL="0" indent="0" algn="ctr">
              <a:buNone/>
            </a:pPr>
            <a:r>
              <a:rPr lang="en-US" sz="4800" b="1" dirty="0" smtClean="0">
                <a:solidFill>
                  <a:srgbClr val="000000"/>
                </a:solidFill>
              </a:rPr>
              <a:t>What We Know About </a:t>
            </a:r>
          </a:p>
          <a:p>
            <a:pPr marL="0" indent="0" algn="ctr">
              <a:buNone/>
            </a:pPr>
            <a:r>
              <a:rPr lang="en-US" sz="4800" b="1" dirty="0" smtClean="0">
                <a:solidFill>
                  <a:srgbClr val="000000"/>
                </a:solidFill>
              </a:rPr>
              <a:t>Head Start</a:t>
            </a:r>
            <a:endParaRPr lang="en-US" sz="4800" b="1" dirty="0">
              <a:solidFill>
                <a:srgbClr val="000000"/>
              </a:solidFill>
            </a:endParaRPr>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27</a:t>
            </a:fld>
            <a:endParaRPr lang="en-US"/>
          </a:p>
        </p:txBody>
      </p:sp>
    </p:spTree>
    <p:extLst>
      <p:ext uri="{BB962C8B-B14F-4D97-AF65-F5344CB8AC3E}">
        <p14:creationId xmlns:p14="http://schemas.microsoft.com/office/powerpoint/2010/main" val="4208913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228600"/>
            <a:ext cx="7543800" cy="685801"/>
          </a:xfrm>
        </p:spPr>
        <p:txBody>
          <a:bodyPr/>
          <a:lstStyle/>
          <a:p>
            <a:pPr eaLnBrk="1" hangingPunct="1">
              <a:defRPr/>
            </a:pPr>
            <a:r>
              <a:rPr lang="en-US" sz="4000" dirty="0" smtClean="0"/>
              <a:t>FY 2012 Program Statistics</a:t>
            </a:r>
          </a:p>
        </p:txBody>
      </p:sp>
      <p:sp>
        <p:nvSpPr>
          <p:cNvPr id="43011" name="Rectangle 3"/>
          <p:cNvSpPr>
            <a:spLocks noGrp="1" noChangeArrowheads="1"/>
          </p:cNvSpPr>
          <p:nvPr>
            <p:ph idx="1"/>
          </p:nvPr>
        </p:nvSpPr>
        <p:spPr>
          <a:xfrm>
            <a:off x="381000" y="1752600"/>
            <a:ext cx="8229600" cy="4525963"/>
          </a:xfrm>
        </p:spPr>
        <p:txBody>
          <a:bodyPr/>
          <a:lstStyle/>
          <a:p>
            <a:pPr eaLnBrk="1" hangingPunct="1">
              <a:defRPr/>
            </a:pPr>
            <a:r>
              <a:rPr lang="en-US" sz="2800" dirty="0" smtClean="0">
                <a:solidFill>
                  <a:srgbClr val="000000"/>
                </a:solidFill>
              </a:rPr>
              <a:t>Head Start Grantees: 1,615</a:t>
            </a:r>
          </a:p>
          <a:p>
            <a:pPr eaLnBrk="1" hangingPunct="1">
              <a:defRPr/>
            </a:pPr>
            <a:r>
              <a:rPr lang="en-US" sz="2800" dirty="0" smtClean="0">
                <a:solidFill>
                  <a:srgbClr val="000000"/>
                </a:solidFill>
              </a:rPr>
              <a:t>Head Start Classrooms: 57,480      </a:t>
            </a:r>
          </a:p>
          <a:p>
            <a:pPr lvl="0"/>
            <a:endParaRPr lang="en-US" sz="2800" dirty="0" smtClean="0">
              <a:solidFill>
                <a:srgbClr val="000000"/>
              </a:solidFill>
            </a:endParaRPr>
          </a:p>
          <a:p>
            <a:pPr lvl="0"/>
            <a:r>
              <a:rPr lang="en-US" sz="2800" dirty="0" smtClean="0">
                <a:solidFill>
                  <a:srgbClr val="000000"/>
                </a:solidFill>
              </a:rPr>
              <a:t>Head Start Enrollment: 1,146,468 </a:t>
            </a:r>
          </a:p>
          <a:p>
            <a:pPr lvl="0">
              <a:buNone/>
            </a:pPr>
            <a:r>
              <a:rPr lang="en-US" sz="2800" dirty="0" smtClean="0">
                <a:solidFill>
                  <a:srgbClr val="000000"/>
                </a:solidFill>
              </a:rPr>
              <a:t>    (total cumulative enrollment)</a:t>
            </a:r>
          </a:p>
          <a:p>
            <a:pPr lvl="0"/>
            <a:r>
              <a:rPr lang="en-US" sz="2800" dirty="0" smtClean="0">
                <a:solidFill>
                  <a:srgbClr val="000000"/>
                </a:solidFill>
              </a:rPr>
              <a:t>Paid Staff: 245,303</a:t>
            </a:r>
          </a:p>
          <a:p>
            <a:r>
              <a:rPr lang="en-US" sz="2800" dirty="0" smtClean="0">
                <a:solidFill>
                  <a:srgbClr val="000000"/>
                </a:solidFill>
              </a:rPr>
              <a:t>Volunteers: 1,315,733</a:t>
            </a:r>
          </a:p>
          <a:p>
            <a:pPr eaLnBrk="1" hangingPunct="1">
              <a:buFont typeface="Wingdings" pitchFamily="2" charset="2"/>
              <a:buNone/>
              <a:defRPr/>
            </a:pPr>
            <a:endParaRPr lang="en-US" sz="2800" dirty="0" smtClean="0"/>
          </a:p>
        </p:txBody>
      </p:sp>
      <p:pic>
        <p:nvPicPr>
          <p:cNvPr id="2052" name="Picture 4" descr="C:\Documents and Settings\dayanag\Local Settings\Temporary Internet Files\Content.IE5\A8C4OPD1\MP900440966[1].jpg"/>
          <p:cNvPicPr>
            <a:picLocks noChangeAspect="1" noChangeArrowheads="1"/>
          </p:cNvPicPr>
          <p:nvPr/>
        </p:nvPicPr>
        <p:blipFill>
          <a:blip r:embed="rId3" cstate="print"/>
          <a:srcRect/>
          <a:stretch>
            <a:fillRect/>
          </a:stretch>
        </p:blipFill>
        <p:spPr bwMode="auto">
          <a:xfrm>
            <a:off x="5715000" y="3048000"/>
            <a:ext cx="2742530" cy="2057400"/>
          </a:xfrm>
          <a:prstGeom prst="rect">
            <a:avLst/>
          </a:prstGeom>
          <a:noFill/>
        </p:spPr>
      </p:pic>
    </p:spTree>
    <p:extLst>
      <p:ext uri="{BB962C8B-B14F-4D97-AF65-F5344CB8AC3E}">
        <p14:creationId xmlns:p14="http://schemas.microsoft.com/office/powerpoint/2010/main" val="23454934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Enrollment by Age in 2012</a:t>
            </a:r>
            <a:endParaRPr lang="en-US" dirty="0"/>
          </a:p>
        </p:txBody>
      </p:sp>
      <p:graphicFrame>
        <p:nvGraphicFramePr>
          <p:cNvPr id="8" name="Content Placeholder 3"/>
          <p:cNvGraphicFramePr>
            <a:graphicFrameLocks noGrp="1"/>
          </p:cNvGraphicFramePr>
          <p:nvPr>
            <p:ph idx="1"/>
          </p:nvPr>
        </p:nvGraphicFramePr>
        <p:xfrm>
          <a:off x="381000" y="1295400"/>
          <a:ext cx="8077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29</a:t>
            </a:fld>
            <a:endParaRPr lang="en-US" dirty="0"/>
          </a:p>
        </p:txBody>
      </p:sp>
      <p:sp>
        <p:nvSpPr>
          <p:cNvPr id="5" name="TextBox 1"/>
          <p:cNvSpPr txBox="1"/>
          <p:nvPr/>
        </p:nvSpPr>
        <p:spPr>
          <a:xfrm>
            <a:off x="0" y="6489228"/>
            <a:ext cx="5867400" cy="3687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600" dirty="0" smtClean="0">
                <a:latin typeface="Calibri" pitchFamily="34" charset="0"/>
              </a:rPr>
              <a:t>Source: 2011 – 2012 Head Start Program Information Report (PIR)</a:t>
            </a:r>
            <a:endParaRPr lang="en-US" sz="1600" dirty="0">
              <a:latin typeface="Calibri" pitchFamily="34" charset="0"/>
            </a:endParaRPr>
          </a:p>
        </p:txBody>
      </p:sp>
    </p:spTree>
    <p:extLst>
      <p:ext uri="{BB962C8B-B14F-4D97-AF65-F5344CB8AC3E}">
        <p14:creationId xmlns:p14="http://schemas.microsoft.com/office/powerpoint/2010/main" val="16255414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4000" dirty="0">
                <a:solidFill>
                  <a:schemeClr val="tx1"/>
                </a:solidFill>
              </a:rPr>
              <a:t>What does a high quality early childhood program look like? </a:t>
            </a:r>
            <a:endParaRPr lang="en-US" sz="4000" dirty="0" smtClean="0">
              <a:solidFill>
                <a:schemeClr val="tx1"/>
              </a:solidFill>
            </a:endParaRPr>
          </a:p>
          <a:p>
            <a:endParaRPr lang="en-US" sz="4000" dirty="0" smtClean="0">
              <a:solidFill>
                <a:schemeClr val="tx1"/>
              </a:solidFill>
            </a:endParaRPr>
          </a:p>
          <a:p>
            <a:r>
              <a:rPr lang="en-US" sz="4000" dirty="0" smtClean="0">
                <a:solidFill>
                  <a:schemeClr val="tx1"/>
                </a:solidFill>
              </a:rPr>
              <a:t>Does it look different for low-income children?</a:t>
            </a:r>
            <a:endParaRPr lang="en-US" sz="4000" dirty="0">
              <a:solidFill>
                <a:schemeClr val="tx1"/>
              </a:solidFill>
            </a:endParaRPr>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3</a:t>
            </a:fld>
            <a:endParaRPr lang="en-US"/>
          </a:p>
        </p:txBody>
      </p:sp>
    </p:spTree>
    <p:extLst>
      <p:ext uri="{BB962C8B-B14F-4D97-AF65-F5344CB8AC3E}">
        <p14:creationId xmlns:p14="http://schemas.microsoft.com/office/powerpoint/2010/main" val="4070122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0" y="304800"/>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mj-lt"/>
                <a:ea typeface="+mj-ea"/>
                <a:cs typeface="+mj-cs"/>
              </a:rPr>
              <a:t>Head Start Demographics </a:t>
            </a:r>
            <a:endParaRPr kumimoji="0" lang="en-US" sz="4000" b="1" i="0" u="none" strike="noStrike" kern="0" cap="none" spc="0" normalizeH="0" baseline="0" noProof="0" dirty="0">
              <a:ln>
                <a:noFill/>
              </a:ln>
              <a:solidFill>
                <a:schemeClr val="bg1"/>
              </a:solidFill>
              <a:effectLst/>
              <a:uLnTx/>
              <a:uFillTx/>
              <a:latin typeface="+mj-lt"/>
              <a:ea typeface="+mj-ea"/>
              <a:cs typeface="+mj-cs"/>
            </a:endParaRPr>
          </a:p>
        </p:txBody>
      </p:sp>
      <p:sp>
        <p:nvSpPr>
          <p:cNvPr id="11" name="TextBox 1"/>
          <p:cNvSpPr txBox="1"/>
          <p:nvPr/>
        </p:nvSpPr>
        <p:spPr>
          <a:xfrm>
            <a:off x="0" y="6477000"/>
            <a:ext cx="60198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latin typeface="Calibri" pitchFamily="34" charset="0"/>
              </a:rPr>
              <a:t>Source: 2011 – 2012 Head Start Program Information Report (PIR)</a:t>
            </a:r>
          </a:p>
          <a:p>
            <a:r>
              <a:rPr lang="en-US" sz="1600" dirty="0" smtClean="0">
                <a:latin typeface="Calibri" pitchFamily="34" charset="0"/>
                <a:cs typeface="Arial" pitchFamily="34" charset="0"/>
              </a:rPr>
              <a:t>.</a:t>
            </a:r>
          </a:p>
        </p:txBody>
      </p:sp>
      <p:pic>
        <p:nvPicPr>
          <p:cNvPr id="13" name="Picture 12"/>
          <p:cNvPicPr>
            <a:picLocks/>
          </p:cNvPicPr>
          <p:nvPr/>
        </p:nvPicPr>
        <p:blipFill>
          <a:blip r:embed="rId3" cstate="print"/>
          <a:srcRect/>
          <a:stretch>
            <a:fillRect/>
          </a:stretch>
        </p:blipFill>
        <p:spPr bwMode="auto">
          <a:xfrm>
            <a:off x="990600" y="1447800"/>
            <a:ext cx="6740810" cy="4789920"/>
          </a:xfrm>
          <a:prstGeom prst="rect">
            <a:avLst/>
          </a:prstGeom>
          <a:noFill/>
        </p:spPr>
      </p:pic>
    </p:spTree>
    <p:extLst>
      <p:ext uri="{BB962C8B-B14F-4D97-AF65-F5344CB8AC3E}">
        <p14:creationId xmlns:p14="http://schemas.microsoft.com/office/powerpoint/2010/main" val="34071869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0" y="304800"/>
            <a:ext cx="8229600" cy="563562"/>
          </a:xfrm>
        </p:spPr>
        <p:txBody>
          <a:bodyPr>
            <a:noAutofit/>
          </a:bodyPr>
          <a:lstStyle/>
          <a:p>
            <a:pPr eaLnBrk="1" hangingPunct="1">
              <a:defRPr/>
            </a:pPr>
            <a:r>
              <a:rPr lang="en-US" dirty="0" smtClean="0"/>
              <a:t>Primary Languages Spoken* </a:t>
            </a:r>
          </a:p>
        </p:txBody>
      </p:sp>
      <p:sp>
        <p:nvSpPr>
          <p:cNvPr id="392195" name="Rectangle 3"/>
          <p:cNvSpPr>
            <a:spLocks noGrp="1" noChangeArrowheads="1"/>
          </p:cNvSpPr>
          <p:nvPr>
            <p:ph sz="half" idx="1"/>
          </p:nvPr>
        </p:nvSpPr>
        <p:spPr>
          <a:xfrm>
            <a:off x="457200" y="1752600"/>
            <a:ext cx="4038600" cy="4038600"/>
          </a:xfrm>
        </p:spPr>
        <p:txBody>
          <a:bodyPr>
            <a:normAutofit/>
          </a:bodyPr>
          <a:lstStyle/>
          <a:p>
            <a:pPr eaLnBrk="1" hangingPunct="1">
              <a:lnSpc>
                <a:spcPct val="90000"/>
              </a:lnSpc>
              <a:defRPr/>
            </a:pPr>
            <a:r>
              <a:rPr lang="en-US" sz="2600" dirty="0" smtClean="0">
                <a:solidFill>
                  <a:srgbClr val="000000"/>
                </a:solidFill>
              </a:rPr>
              <a:t>English  </a:t>
            </a:r>
            <a:r>
              <a:rPr lang="en-US" sz="2600" b="1" dirty="0" smtClean="0">
                <a:solidFill>
                  <a:srgbClr val="000000"/>
                </a:solidFill>
              </a:rPr>
              <a:t>70.3%</a:t>
            </a:r>
          </a:p>
          <a:p>
            <a:pPr eaLnBrk="1" hangingPunct="1">
              <a:lnSpc>
                <a:spcPct val="90000"/>
              </a:lnSpc>
              <a:defRPr/>
            </a:pPr>
            <a:r>
              <a:rPr lang="en-US" sz="2600" dirty="0" smtClean="0">
                <a:solidFill>
                  <a:srgbClr val="000000"/>
                </a:solidFill>
              </a:rPr>
              <a:t>Spanish </a:t>
            </a:r>
            <a:r>
              <a:rPr lang="en-US" sz="2600" b="1" dirty="0" smtClean="0">
                <a:solidFill>
                  <a:srgbClr val="000000"/>
                </a:solidFill>
              </a:rPr>
              <a:t>25.1%</a:t>
            </a:r>
          </a:p>
          <a:p>
            <a:pPr eaLnBrk="1" hangingPunct="1">
              <a:lnSpc>
                <a:spcPct val="90000"/>
              </a:lnSpc>
              <a:defRPr/>
            </a:pPr>
            <a:r>
              <a:rPr lang="en-US" sz="2600" dirty="0" smtClean="0">
                <a:solidFill>
                  <a:srgbClr val="000000"/>
                </a:solidFill>
              </a:rPr>
              <a:t>Native C. American/S. American </a:t>
            </a:r>
            <a:r>
              <a:rPr lang="en-US" sz="2600" b="1" dirty="0" smtClean="0">
                <a:solidFill>
                  <a:srgbClr val="000000"/>
                </a:solidFill>
              </a:rPr>
              <a:t>0.28%</a:t>
            </a:r>
          </a:p>
          <a:p>
            <a:pPr eaLnBrk="1" hangingPunct="1">
              <a:lnSpc>
                <a:spcPct val="90000"/>
              </a:lnSpc>
              <a:defRPr/>
            </a:pPr>
            <a:r>
              <a:rPr lang="en-US" sz="2600" dirty="0" smtClean="0">
                <a:solidFill>
                  <a:srgbClr val="000000"/>
                </a:solidFill>
              </a:rPr>
              <a:t>Caribbean </a:t>
            </a:r>
            <a:r>
              <a:rPr lang="en-US" sz="2600" b="1" dirty="0" smtClean="0">
                <a:solidFill>
                  <a:srgbClr val="000000"/>
                </a:solidFill>
              </a:rPr>
              <a:t>0.31%</a:t>
            </a:r>
          </a:p>
          <a:p>
            <a:pPr eaLnBrk="1" hangingPunct="1">
              <a:lnSpc>
                <a:spcPct val="90000"/>
              </a:lnSpc>
              <a:defRPr/>
            </a:pPr>
            <a:r>
              <a:rPr lang="en-US" sz="2600" dirty="0" smtClean="0">
                <a:solidFill>
                  <a:srgbClr val="000000"/>
                </a:solidFill>
              </a:rPr>
              <a:t>Middle Eastern and South Asian Language </a:t>
            </a:r>
            <a:r>
              <a:rPr lang="en-US" sz="2600" b="1" dirty="0" smtClean="0">
                <a:solidFill>
                  <a:srgbClr val="000000"/>
                </a:solidFill>
              </a:rPr>
              <a:t>0.83%</a:t>
            </a:r>
          </a:p>
          <a:p>
            <a:pPr eaLnBrk="1" hangingPunct="1">
              <a:lnSpc>
                <a:spcPct val="90000"/>
              </a:lnSpc>
              <a:defRPr/>
            </a:pPr>
            <a:r>
              <a:rPr lang="en-US" sz="2600" dirty="0" smtClean="0">
                <a:solidFill>
                  <a:srgbClr val="000000"/>
                </a:solidFill>
              </a:rPr>
              <a:t>East Asian Languages </a:t>
            </a:r>
            <a:r>
              <a:rPr lang="en-US" sz="2600" b="1" dirty="0" smtClean="0">
                <a:solidFill>
                  <a:srgbClr val="000000"/>
                </a:solidFill>
              </a:rPr>
              <a:t>.97%</a:t>
            </a:r>
          </a:p>
          <a:p>
            <a:pPr eaLnBrk="1" hangingPunct="1">
              <a:lnSpc>
                <a:spcPct val="90000"/>
              </a:lnSpc>
              <a:defRPr/>
            </a:pPr>
            <a:endParaRPr lang="en-US" sz="2600" dirty="0" smtClean="0"/>
          </a:p>
          <a:p>
            <a:pPr eaLnBrk="1" hangingPunct="1">
              <a:lnSpc>
                <a:spcPct val="90000"/>
              </a:lnSpc>
              <a:buFont typeface="Wingdings" pitchFamily="2" charset="2"/>
              <a:buNone/>
              <a:defRPr/>
            </a:pPr>
            <a:endParaRPr lang="en-US" sz="2000" dirty="0" smtClean="0"/>
          </a:p>
        </p:txBody>
      </p:sp>
      <p:sp>
        <p:nvSpPr>
          <p:cNvPr id="392196" name="Rectangle 4"/>
          <p:cNvSpPr>
            <a:spLocks noGrp="1" noChangeArrowheads="1"/>
          </p:cNvSpPr>
          <p:nvPr>
            <p:ph sz="half" idx="2"/>
          </p:nvPr>
        </p:nvSpPr>
        <p:spPr>
          <a:xfrm>
            <a:off x="4648200" y="1752600"/>
            <a:ext cx="4191000" cy="4525963"/>
          </a:xfrm>
        </p:spPr>
        <p:txBody>
          <a:bodyPr/>
          <a:lstStyle/>
          <a:p>
            <a:pPr eaLnBrk="1" hangingPunct="1">
              <a:lnSpc>
                <a:spcPct val="90000"/>
              </a:lnSpc>
              <a:defRPr/>
            </a:pPr>
            <a:r>
              <a:rPr lang="en-US" sz="2600" dirty="0" smtClean="0">
                <a:solidFill>
                  <a:srgbClr val="000000"/>
                </a:solidFill>
              </a:rPr>
              <a:t>Native N. American or Alaska Native Languages </a:t>
            </a:r>
            <a:r>
              <a:rPr lang="en-US" sz="2600" b="1" dirty="0" smtClean="0">
                <a:solidFill>
                  <a:srgbClr val="000000"/>
                </a:solidFill>
              </a:rPr>
              <a:t>0.08%</a:t>
            </a:r>
          </a:p>
          <a:p>
            <a:pPr eaLnBrk="1" hangingPunct="1">
              <a:lnSpc>
                <a:spcPct val="90000"/>
              </a:lnSpc>
              <a:defRPr/>
            </a:pPr>
            <a:r>
              <a:rPr lang="en-US" sz="2600" dirty="0" smtClean="0">
                <a:solidFill>
                  <a:srgbClr val="000000"/>
                </a:solidFill>
              </a:rPr>
              <a:t>Pacific Island Languages </a:t>
            </a:r>
            <a:r>
              <a:rPr lang="en-US" sz="2600" b="1" dirty="0" smtClean="0">
                <a:solidFill>
                  <a:srgbClr val="000000"/>
                </a:solidFill>
              </a:rPr>
              <a:t>0.28%</a:t>
            </a:r>
          </a:p>
          <a:p>
            <a:pPr eaLnBrk="1" hangingPunct="1">
              <a:lnSpc>
                <a:spcPct val="90000"/>
              </a:lnSpc>
              <a:defRPr/>
            </a:pPr>
            <a:r>
              <a:rPr lang="en-US" sz="2600" dirty="0" smtClean="0">
                <a:solidFill>
                  <a:srgbClr val="000000"/>
                </a:solidFill>
              </a:rPr>
              <a:t>European &amp; Slavic Languages </a:t>
            </a:r>
            <a:r>
              <a:rPr lang="en-US" sz="2600" b="1" dirty="0" smtClean="0">
                <a:solidFill>
                  <a:srgbClr val="000000"/>
                </a:solidFill>
              </a:rPr>
              <a:t>0.60%</a:t>
            </a:r>
          </a:p>
          <a:p>
            <a:pPr eaLnBrk="1" hangingPunct="1">
              <a:lnSpc>
                <a:spcPct val="90000"/>
              </a:lnSpc>
              <a:defRPr/>
            </a:pPr>
            <a:r>
              <a:rPr lang="en-US" sz="2600" dirty="0" smtClean="0">
                <a:solidFill>
                  <a:srgbClr val="000000"/>
                </a:solidFill>
              </a:rPr>
              <a:t>African Languages </a:t>
            </a:r>
            <a:r>
              <a:rPr lang="en-US" sz="2600" b="1" dirty="0" smtClean="0">
                <a:solidFill>
                  <a:srgbClr val="000000"/>
                </a:solidFill>
              </a:rPr>
              <a:t>0.57%</a:t>
            </a:r>
          </a:p>
          <a:p>
            <a:pPr eaLnBrk="1" hangingPunct="1">
              <a:lnSpc>
                <a:spcPct val="90000"/>
              </a:lnSpc>
              <a:defRPr/>
            </a:pPr>
            <a:r>
              <a:rPr lang="en-US" sz="2600" dirty="0" smtClean="0">
                <a:solidFill>
                  <a:srgbClr val="000000"/>
                </a:solidFill>
              </a:rPr>
              <a:t>Other </a:t>
            </a:r>
            <a:r>
              <a:rPr lang="en-US" sz="2600" b="1" dirty="0" smtClean="0">
                <a:solidFill>
                  <a:srgbClr val="000000"/>
                </a:solidFill>
              </a:rPr>
              <a:t>0.14%</a:t>
            </a:r>
          </a:p>
          <a:p>
            <a:pPr eaLnBrk="1" hangingPunct="1">
              <a:lnSpc>
                <a:spcPct val="90000"/>
              </a:lnSpc>
              <a:defRPr/>
            </a:pPr>
            <a:r>
              <a:rPr lang="en-US" sz="2600" dirty="0" smtClean="0">
                <a:solidFill>
                  <a:srgbClr val="000000"/>
                </a:solidFill>
              </a:rPr>
              <a:t>Unspecified </a:t>
            </a:r>
            <a:r>
              <a:rPr lang="en-US" sz="2600" b="1" dirty="0" smtClean="0">
                <a:solidFill>
                  <a:srgbClr val="000000"/>
                </a:solidFill>
              </a:rPr>
              <a:t>0.47%</a:t>
            </a:r>
          </a:p>
        </p:txBody>
      </p:sp>
      <p:sp>
        <p:nvSpPr>
          <p:cNvPr id="6" name="Slide Number Placeholder 6"/>
          <p:cNvSpPr>
            <a:spLocks noGrp="1"/>
          </p:cNvSpPr>
          <p:nvPr>
            <p:ph type="sldNum" sz="quarter" idx="10"/>
          </p:nvPr>
        </p:nvSpPr>
        <p:spPr>
          <a:xfrm>
            <a:off x="6553200" y="6356350"/>
            <a:ext cx="2133600" cy="365125"/>
          </a:xfrm>
          <a:prstGeom prst="rect">
            <a:avLst/>
          </a:prstGeom>
        </p:spPr>
        <p:txBody>
          <a:bodyPr/>
          <a:lstStyle/>
          <a:p>
            <a:pPr>
              <a:defRPr/>
            </a:pPr>
            <a:fld id="{5387F956-1C6C-4EA7-BFB2-8088A997C0DB}" type="slidenum">
              <a:rPr lang="en-US"/>
              <a:pPr>
                <a:defRPr/>
              </a:pPr>
              <a:t>31</a:t>
            </a:fld>
            <a:endParaRPr lang="en-US" dirty="0"/>
          </a:p>
        </p:txBody>
      </p:sp>
      <p:sp>
        <p:nvSpPr>
          <p:cNvPr id="7" name="TextBox 6"/>
          <p:cNvSpPr txBox="1"/>
          <p:nvPr/>
        </p:nvSpPr>
        <p:spPr>
          <a:xfrm>
            <a:off x="0" y="6477000"/>
            <a:ext cx="6019800" cy="341632"/>
          </a:xfrm>
          <a:prstGeom prst="rect">
            <a:avLst/>
          </a:prstGeom>
          <a:noFill/>
        </p:spPr>
        <p:txBody>
          <a:bodyPr wrap="square" rtlCol="0">
            <a:spAutoFit/>
          </a:bodyPr>
          <a:lstStyle/>
          <a:p>
            <a:pPr eaLnBrk="1" hangingPunct="1">
              <a:lnSpc>
                <a:spcPct val="90000"/>
              </a:lnSpc>
              <a:buFont typeface="Wingdings" pitchFamily="2" charset="2"/>
              <a:buNone/>
              <a:defRPr/>
            </a:pPr>
            <a:r>
              <a:rPr lang="en-US" dirty="0" smtClean="0"/>
              <a:t>* </a:t>
            </a:r>
            <a:r>
              <a:rPr lang="en-US" sz="1600" dirty="0" smtClean="0">
                <a:solidFill>
                  <a:srgbClr val="000000"/>
                </a:solidFill>
                <a:latin typeface="+mn-lt"/>
              </a:rPr>
              <a:t>Includes children and pregnant women </a:t>
            </a:r>
            <a:endParaRPr lang="en-US" dirty="0" smtClean="0">
              <a:solidFill>
                <a:srgbClr val="000000"/>
              </a:solidFill>
              <a:latin typeface="+mn-lt"/>
            </a:endParaRPr>
          </a:p>
        </p:txBody>
      </p:sp>
    </p:spTree>
    <p:extLst>
      <p:ext uri="{BB962C8B-B14F-4D97-AF65-F5344CB8AC3E}">
        <p14:creationId xmlns:p14="http://schemas.microsoft.com/office/powerpoint/2010/main" val="32694119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143000"/>
            <a:ext cx="7924800" cy="5016758"/>
          </a:xfrm>
          <a:prstGeom prst="rect">
            <a:avLst/>
          </a:prstGeom>
        </p:spPr>
        <p:txBody>
          <a:bodyPr wrap="square">
            <a:spAutoFit/>
          </a:bodyPr>
          <a:lstStyle/>
          <a:p>
            <a:endParaRPr lang="en-US" sz="2000" dirty="0" smtClean="0"/>
          </a:p>
          <a:p>
            <a:r>
              <a:rPr lang="en-US" sz="2000" dirty="0" smtClean="0">
                <a:latin typeface="+mn-lt"/>
              </a:rPr>
              <a:t>Preventive </a:t>
            </a:r>
            <a:r>
              <a:rPr lang="en-US" sz="2000" dirty="0">
                <a:latin typeface="+mn-lt"/>
              </a:rPr>
              <a:t>and primary health </a:t>
            </a:r>
            <a:r>
              <a:rPr lang="en-US" sz="2000" dirty="0" smtClean="0">
                <a:latin typeface="+mn-lt"/>
              </a:rPr>
              <a:t>care				90.15%</a:t>
            </a:r>
            <a:endParaRPr lang="en-US" sz="2000" dirty="0">
              <a:latin typeface="+mn-lt"/>
            </a:endParaRPr>
          </a:p>
          <a:p>
            <a:r>
              <a:rPr lang="en-US" sz="2000" dirty="0">
                <a:latin typeface="+mn-lt"/>
              </a:rPr>
              <a:t> </a:t>
            </a:r>
          </a:p>
          <a:p>
            <a:r>
              <a:rPr lang="en-US" sz="2000" dirty="0" smtClean="0">
                <a:latin typeface="+mn-lt"/>
              </a:rPr>
              <a:t>Children </a:t>
            </a:r>
            <a:r>
              <a:rPr lang="en-US" sz="2000" dirty="0">
                <a:latin typeface="+mn-lt"/>
              </a:rPr>
              <a:t>receiving medical treatment 		</a:t>
            </a:r>
            <a:r>
              <a:rPr lang="en-US" sz="2000" dirty="0" smtClean="0">
                <a:latin typeface="+mn-lt"/>
              </a:rPr>
              <a:t>	94.08%</a:t>
            </a:r>
            <a:endParaRPr lang="en-US" sz="2000" dirty="0">
              <a:latin typeface="+mn-lt"/>
            </a:endParaRPr>
          </a:p>
          <a:p>
            <a:endParaRPr lang="en-US" sz="2000" dirty="0" smtClean="0">
              <a:latin typeface="+mn-lt"/>
            </a:endParaRPr>
          </a:p>
          <a:p>
            <a:r>
              <a:rPr lang="en-US" sz="2000" dirty="0" smtClean="0">
                <a:latin typeface="+mn-lt"/>
              </a:rPr>
              <a:t>Children </a:t>
            </a:r>
            <a:r>
              <a:rPr lang="en-US" sz="2000" dirty="0">
                <a:latin typeface="+mn-lt"/>
              </a:rPr>
              <a:t>with health insurance </a:t>
            </a:r>
            <a:r>
              <a:rPr lang="en-US" sz="2000" dirty="0" smtClean="0">
                <a:latin typeface="+mn-lt"/>
              </a:rPr>
              <a:t>				96.40%</a:t>
            </a:r>
            <a:endParaRPr lang="en-US" sz="2000" dirty="0">
              <a:latin typeface="+mn-lt"/>
            </a:endParaRPr>
          </a:p>
          <a:p>
            <a:endParaRPr lang="en-US" sz="2000" dirty="0" smtClean="0">
              <a:latin typeface="+mn-lt"/>
            </a:endParaRPr>
          </a:p>
          <a:p>
            <a:r>
              <a:rPr lang="en-US" sz="2000" dirty="0" smtClean="0">
                <a:latin typeface="+mn-lt"/>
              </a:rPr>
              <a:t>Children </a:t>
            </a:r>
            <a:r>
              <a:rPr lang="en-US" sz="2000" dirty="0">
                <a:latin typeface="+mn-lt"/>
              </a:rPr>
              <a:t>with a medical home </a:t>
            </a:r>
            <a:r>
              <a:rPr lang="en-US" sz="2000" dirty="0" smtClean="0">
                <a:latin typeface="+mn-lt"/>
              </a:rPr>
              <a:t>				97.03%</a:t>
            </a:r>
            <a:endParaRPr lang="en-US" sz="2000" dirty="0">
              <a:latin typeface="+mn-lt"/>
            </a:endParaRPr>
          </a:p>
          <a:p>
            <a:r>
              <a:rPr lang="en-US" sz="2000" dirty="0">
                <a:latin typeface="+mn-lt"/>
              </a:rPr>
              <a:t> </a:t>
            </a:r>
          </a:p>
          <a:p>
            <a:r>
              <a:rPr lang="en-US" sz="2000" dirty="0">
                <a:latin typeface="+mn-lt"/>
              </a:rPr>
              <a:t>C</a:t>
            </a:r>
            <a:r>
              <a:rPr lang="en-US" sz="2000" dirty="0" smtClean="0">
                <a:latin typeface="+mn-lt"/>
              </a:rPr>
              <a:t>hildren </a:t>
            </a:r>
            <a:r>
              <a:rPr lang="en-US" sz="2000" dirty="0">
                <a:latin typeface="+mn-lt"/>
              </a:rPr>
              <a:t>with a dental home </a:t>
            </a:r>
            <a:r>
              <a:rPr lang="en-US" sz="2000" dirty="0" smtClean="0">
                <a:latin typeface="+mn-lt"/>
              </a:rPr>
              <a:t>				91.04%</a:t>
            </a:r>
            <a:endParaRPr lang="en-US" sz="2000" dirty="0">
              <a:latin typeface="+mn-lt"/>
            </a:endParaRPr>
          </a:p>
          <a:p>
            <a:endParaRPr lang="en-US" sz="2000" dirty="0" smtClean="0">
              <a:latin typeface="+mn-lt"/>
            </a:endParaRPr>
          </a:p>
          <a:p>
            <a:r>
              <a:rPr lang="en-US" sz="2000" dirty="0" smtClean="0">
                <a:latin typeface="+mn-lt"/>
              </a:rPr>
              <a:t>Preschool children </a:t>
            </a:r>
            <a:r>
              <a:rPr lang="en-US" sz="2000" dirty="0">
                <a:latin typeface="+mn-lt"/>
              </a:rPr>
              <a:t>completing professional dental exams 	</a:t>
            </a:r>
            <a:r>
              <a:rPr lang="en-US" sz="2000" dirty="0" smtClean="0">
                <a:latin typeface="+mn-lt"/>
              </a:rPr>
              <a:t>87.35%</a:t>
            </a:r>
            <a:endParaRPr lang="en-US" sz="2000" dirty="0">
              <a:latin typeface="+mn-lt"/>
            </a:endParaRPr>
          </a:p>
          <a:p>
            <a:endParaRPr lang="en-US" sz="2000" dirty="0" smtClean="0">
              <a:latin typeface="+mn-lt"/>
            </a:endParaRPr>
          </a:p>
          <a:p>
            <a:r>
              <a:rPr lang="en-US" sz="2000" dirty="0" smtClean="0">
                <a:latin typeface="+mn-lt"/>
              </a:rPr>
              <a:t>Preschool </a:t>
            </a:r>
            <a:r>
              <a:rPr lang="en-US" sz="2000" dirty="0">
                <a:latin typeface="+mn-lt"/>
              </a:rPr>
              <a:t>children needing </a:t>
            </a:r>
            <a:r>
              <a:rPr lang="en-US" sz="2000" dirty="0" smtClean="0">
                <a:latin typeface="+mn-lt"/>
              </a:rPr>
              <a:t>dental </a:t>
            </a:r>
            <a:r>
              <a:rPr lang="en-US" sz="2000" dirty="0">
                <a:latin typeface="+mn-lt"/>
              </a:rPr>
              <a:t>treatment 	</a:t>
            </a:r>
            <a:r>
              <a:rPr lang="en-US" sz="2000" dirty="0" smtClean="0">
                <a:latin typeface="+mn-lt"/>
              </a:rPr>
              <a:t>	20.13%</a:t>
            </a:r>
            <a:endParaRPr lang="en-US" sz="2000" dirty="0">
              <a:latin typeface="+mn-lt"/>
            </a:endParaRPr>
          </a:p>
          <a:p>
            <a:endParaRPr lang="en-US" sz="2000" dirty="0" smtClean="0">
              <a:latin typeface="+mn-lt"/>
            </a:endParaRPr>
          </a:p>
          <a:p>
            <a:r>
              <a:rPr lang="en-US" sz="2000" dirty="0" smtClean="0">
                <a:latin typeface="+mn-lt"/>
              </a:rPr>
              <a:t>Preschool </a:t>
            </a:r>
            <a:r>
              <a:rPr lang="en-US" sz="2000" dirty="0">
                <a:latin typeface="+mn-lt"/>
              </a:rPr>
              <a:t>children receiving dental treatment 	</a:t>
            </a:r>
            <a:r>
              <a:rPr lang="en-US" sz="2000" dirty="0" smtClean="0">
                <a:latin typeface="+mn-lt"/>
              </a:rPr>
              <a:t>	80.96%</a:t>
            </a:r>
            <a:endParaRPr lang="en-US" sz="2000" dirty="0">
              <a:latin typeface="+mn-lt"/>
            </a:endParaRPr>
          </a:p>
        </p:txBody>
      </p:sp>
      <p:sp>
        <p:nvSpPr>
          <p:cNvPr id="9" name="Slide Number Placeholder 8"/>
          <p:cNvSpPr>
            <a:spLocks noGrp="1"/>
          </p:cNvSpPr>
          <p:nvPr>
            <p:ph type="sldNum" sz="quarter" idx="10"/>
          </p:nvPr>
        </p:nvSpPr>
        <p:spPr/>
        <p:txBody>
          <a:bodyPr/>
          <a:lstStyle/>
          <a:p>
            <a:pPr>
              <a:defRPr/>
            </a:pPr>
            <a:fld id="{8D224FF4-BEF5-467C-AF58-E6D944136ADE}" type="slidenum">
              <a:rPr lang="en-US" smtClean="0"/>
              <a:pPr>
                <a:defRPr/>
              </a:pPr>
              <a:t>32</a:t>
            </a:fld>
            <a:endParaRPr lang="en-US"/>
          </a:p>
        </p:txBody>
      </p:sp>
      <p:sp>
        <p:nvSpPr>
          <p:cNvPr id="5" name="Title 1"/>
          <p:cNvSpPr>
            <a:spLocks noGrp="1"/>
          </p:cNvSpPr>
          <p:nvPr>
            <p:ph type="title"/>
          </p:nvPr>
        </p:nvSpPr>
        <p:spPr>
          <a:xfrm>
            <a:off x="0" y="304800"/>
            <a:ext cx="8229600" cy="563562"/>
          </a:xfrm>
        </p:spPr>
        <p:txBody>
          <a:bodyPr>
            <a:noAutofit/>
          </a:bodyPr>
          <a:lstStyle/>
          <a:p>
            <a:pPr eaLnBrk="1" fontAlgn="auto" hangingPunct="1">
              <a:spcAft>
                <a:spcPts val="0"/>
              </a:spcAft>
              <a:defRPr/>
            </a:pPr>
            <a:r>
              <a:rPr lang="en-US" sz="3600" b="1" dirty="0" smtClean="0">
                <a:ea typeface="+mj-ea"/>
              </a:rPr>
              <a:t>Health Services</a:t>
            </a:r>
          </a:p>
        </p:txBody>
      </p:sp>
      <p:sp>
        <p:nvSpPr>
          <p:cNvPr id="6" name="Rectangle 5"/>
          <p:cNvSpPr/>
          <p:nvPr/>
        </p:nvSpPr>
        <p:spPr>
          <a:xfrm>
            <a:off x="0" y="6488668"/>
            <a:ext cx="6553200" cy="338554"/>
          </a:xfrm>
          <a:prstGeom prst="rect">
            <a:avLst/>
          </a:prstGeom>
        </p:spPr>
        <p:txBody>
          <a:bodyPr wrap="square">
            <a:spAutoFit/>
          </a:bodyPr>
          <a:lstStyle/>
          <a:p>
            <a:pPr>
              <a:spcBef>
                <a:spcPct val="50000"/>
              </a:spcBef>
            </a:pPr>
            <a:r>
              <a:rPr lang="en-US" sz="1600" dirty="0" smtClean="0">
                <a:latin typeface="Calibri" pitchFamily="34" charset="0"/>
              </a:rPr>
              <a:t>Source: 2011 – 2012 Head Start Program Information Report (PIR)</a:t>
            </a:r>
            <a:endParaRPr lang="en-US" sz="1600" dirty="0">
              <a:latin typeface="Calibri" pitchFamily="34" charset="0"/>
            </a:endParaRPr>
          </a:p>
        </p:txBody>
      </p:sp>
    </p:spTree>
    <p:extLst>
      <p:ext uri="{BB962C8B-B14F-4D97-AF65-F5344CB8AC3E}">
        <p14:creationId xmlns:p14="http://schemas.microsoft.com/office/powerpoint/2010/main" val="3350972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normAutofit fontScale="90000"/>
          </a:bodyPr>
          <a:lstStyle/>
          <a:p>
            <a:pPr eaLnBrk="1" fontAlgn="auto" hangingPunct="1">
              <a:spcAft>
                <a:spcPts val="0"/>
              </a:spcAft>
              <a:defRPr/>
            </a:pPr>
            <a:r>
              <a:rPr lang="en-US" b="1" dirty="0" smtClean="0">
                <a:ea typeface="+mj-ea"/>
              </a:rPr>
              <a:t>Head Start Health Services Research</a:t>
            </a:r>
          </a:p>
        </p:txBody>
      </p:sp>
      <p:sp>
        <p:nvSpPr>
          <p:cNvPr id="31746" name="Content Placeholder 2"/>
          <p:cNvSpPr>
            <a:spLocks noGrp="1"/>
          </p:cNvSpPr>
          <p:nvPr>
            <p:ph idx="1"/>
          </p:nvPr>
        </p:nvSpPr>
        <p:spPr>
          <a:xfrm>
            <a:off x="304800" y="1371600"/>
            <a:ext cx="8504238" cy="5257800"/>
          </a:xfrm>
        </p:spPr>
        <p:txBody>
          <a:bodyPr>
            <a:normAutofit/>
          </a:bodyPr>
          <a:lstStyle/>
          <a:p>
            <a:pPr marL="274320" indent="-274320" eaLnBrk="1" fontAlgn="auto" hangingPunct="1">
              <a:spcAft>
                <a:spcPts val="0"/>
              </a:spcAft>
              <a:buFont typeface="Wingdings 2"/>
              <a:buChar char=""/>
              <a:defRPr/>
            </a:pPr>
            <a:r>
              <a:rPr lang="en-US" sz="2800" dirty="0" smtClean="0">
                <a:solidFill>
                  <a:srgbClr val="000000"/>
                </a:solidFill>
              </a:rPr>
              <a:t>1984 study - Head Start children were </a:t>
            </a:r>
            <a:r>
              <a:rPr lang="en-US" sz="2800" b="1" dirty="0" smtClean="0">
                <a:solidFill>
                  <a:srgbClr val="000000"/>
                </a:solidFill>
              </a:rPr>
              <a:t>more likely to receive a medical exam</a:t>
            </a:r>
            <a:r>
              <a:rPr lang="en-US" sz="2800" dirty="0" smtClean="0">
                <a:solidFill>
                  <a:srgbClr val="000000"/>
                </a:solidFill>
              </a:rPr>
              <a:t> (</a:t>
            </a:r>
            <a:r>
              <a:rPr lang="en-US" sz="2800" b="1" dirty="0" smtClean="0">
                <a:solidFill>
                  <a:srgbClr val="000000"/>
                </a:solidFill>
              </a:rPr>
              <a:t>86%</a:t>
            </a:r>
            <a:r>
              <a:rPr lang="en-US" sz="2800" dirty="0" smtClean="0">
                <a:solidFill>
                  <a:srgbClr val="000000"/>
                </a:solidFill>
              </a:rPr>
              <a:t> compared to </a:t>
            </a:r>
            <a:r>
              <a:rPr lang="en-US" sz="2800" b="1" dirty="0" smtClean="0">
                <a:solidFill>
                  <a:srgbClr val="000000"/>
                </a:solidFill>
              </a:rPr>
              <a:t>68%</a:t>
            </a:r>
            <a:r>
              <a:rPr lang="en-US" sz="2800" dirty="0" smtClean="0">
                <a:solidFill>
                  <a:srgbClr val="000000"/>
                </a:solidFill>
              </a:rPr>
              <a:t>) and </a:t>
            </a:r>
            <a:r>
              <a:rPr lang="en-US" sz="2800" b="1" dirty="0" smtClean="0">
                <a:solidFill>
                  <a:srgbClr val="000000"/>
                </a:solidFill>
              </a:rPr>
              <a:t>preventive health services</a:t>
            </a:r>
            <a:r>
              <a:rPr lang="en-US" sz="2800" dirty="0" smtClean="0">
                <a:solidFill>
                  <a:srgbClr val="000000"/>
                </a:solidFill>
              </a:rPr>
              <a:t> such as lead screening (</a:t>
            </a:r>
            <a:r>
              <a:rPr lang="en-US" sz="2800" b="1" dirty="0" smtClean="0">
                <a:solidFill>
                  <a:srgbClr val="000000"/>
                </a:solidFill>
              </a:rPr>
              <a:t>15%</a:t>
            </a:r>
            <a:r>
              <a:rPr lang="en-US" sz="2800" dirty="0" smtClean="0">
                <a:solidFill>
                  <a:srgbClr val="000000"/>
                </a:solidFill>
              </a:rPr>
              <a:t> compared to </a:t>
            </a:r>
            <a:r>
              <a:rPr lang="en-US" sz="2800" b="1" dirty="0" smtClean="0">
                <a:solidFill>
                  <a:srgbClr val="000000"/>
                </a:solidFill>
              </a:rPr>
              <a:t>8%</a:t>
            </a:r>
            <a:r>
              <a:rPr lang="en-US" sz="2800" dirty="0" smtClean="0">
                <a:solidFill>
                  <a:srgbClr val="000000"/>
                </a:solidFill>
              </a:rPr>
              <a:t>) than their non-Head Start peers</a:t>
            </a:r>
          </a:p>
          <a:p>
            <a:pPr marL="274320" indent="-274320" eaLnBrk="1" fontAlgn="auto" hangingPunct="1">
              <a:spcAft>
                <a:spcPts val="0"/>
              </a:spcAft>
              <a:buFont typeface="Wingdings 2"/>
              <a:buChar char=""/>
              <a:defRPr/>
            </a:pPr>
            <a:endParaRPr lang="en-US" sz="2800" dirty="0" smtClean="0">
              <a:solidFill>
                <a:srgbClr val="000000"/>
              </a:solidFill>
            </a:endParaRPr>
          </a:p>
          <a:p>
            <a:pPr marL="274320" indent="-274320" eaLnBrk="1" fontAlgn="auto" hangingPunct="1">
              <a:spcAft>
                <a:spcPts val="0"/>
              </a:spcAft>
              <a:buFont typeface="Wingdings 2"/>
              <a:buChar char=""/>
              <a:defRPr/>
            </a:pPr>
            <a:r>
              <a:rPr lang="en-US" sz="2800" dirty="0" smtClean="0">
                <a:solidFill>
                  <a:srgbClr val="000000"/>
                </a:solidFill>
              </a:rPr>
              <a:t>1995 study –</a:t>
            </a:r>
            <a:r>
              <a:rPr lang="en-US" sz="2800" dirty="0">
                <a:solidFill>
                  <a:srgbClr val="000000"/>
                </a:solidFill>
              </a:rPr>
              <a:t> </a:t>
            </a:r>
            <a:r>
              <a:rPr lang="en-US" sz="2800" dirty="0" smtClean="0">
                <a:solidFill>
                  <a:srgbClr val="000000"/>
                </a:solidFill>
              </a:rPr>
              <a:t>Both white and African-American children were</a:t>
            </a:r>
            <a:r>
              <a:rPr lang="en-US" sz="2800" b="1" dirty="0" smtClean="0">
                <a:solidFill>
                  <a:srgbClr val="000000"/>
                </a:solidFill>
              </a:rPr>
              <a:t> 8 </a:t>
            </a:r>
            <a:r>
              <a:rPr lang="en-US" sz="2800" dirty="0" smtClean="0">
                <a:solidFill>
                  <a:srgbClr val="000000"/>
                </a:solidFill>
              </a:rPr>
              <a:t>to </a:t>
            </a:r>
            <a:r>
              <a:rPr lang="en-US" sz="2800" b="1" dirty="0" smtClean="0">
                <a:solidFill>
                  <a:srgbClr val="000000"/>
                </a:solidFill>
              </a:rPr>
              <a:t>11%</a:t>
            </a:r>
            <a:r>
              <a:rPr lang="en-US" sz="2800" dirty="0" smtClean="0">
                <a:solidFill>
                  <a:srgbClr val="000000"/>
                </a:solidFill>
              </a:rPr>
              <a:t> </a:t>
            </a:r>
            <a:r>
              <a:rPr lang="en-US" sz="2800" b="1" dirty="0" smtClean="0">
                <a:solidFill>
                  <a:srgbClr val="000000"/>
                </a:solidFill>
              </a:rPr>
              <a:t>more likely to be immunized</a:t>
            </a:r>
            <a:r>
              <a:rPr lang="en-US" sz="2800" dirty="0" smtClean="0">
                <a:solidFill>
                  <a:srgbClr val="000000"/>
                </a:solidFill>
              </a:rPr>
              <a:t> if they participated in Head Start or another preschool program, as compared to no preschool program</a:t>
            </a:r>
            <a:r>
              <a:rPr lang="en-US" sz="2400" dirty="0" smtClean="0">
                <a:solidFill>
                  <a:srgbClr val="000000"/>
                </a:solidFill>
                <a:ea typeface="+mn-ea"/>
              </a:rPr>
              <a:t> </a:t>
            </a:r>
          </a:p>
        </p:txBody>
      </p:sp>
    </p:spTree>
    <p:extLst>
      <p:ext uri="{BB962C8B-B14F-4D97-AF65-F5344CB8AC3E}">
        <p14:creationId xmlns:p14="http://schemas.microsoft.com/office/powerpoint/2010/main" val="2995056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228600"/>
            <a:ext cx="9144000" cy="758825"/>
          </a:xfrm>
        </p:spPr>
        <p:txBody>
          <a:bodyPr/>
          <a:lstStyle/>
          <a:p>
            <a:pPr eaLnBrk="1" hangingPunct="1"/>
            <a:r>
              <a:rPr lang="en-US" sz="3600" b="1" dirty="0"/>
              <a:t>Head Start Impact </a:t>
            </a:r>
            <a:r>
              <a:rPr lang="en-US" sz="3600" b="1" dirty="0" smtClean="0"/>
              <a:t>Study</a:t>
            </a:r>
            <a:endParaRPr lang="en-US" sz="3600" b="1" dirty="0"/>
          </a:p>
        </p:txBody>
      </p:sp>
      <p:sp>
        <p:nvSpPr>
          <p:cNvPr id="41987" name="Content Placeholder 2"/>
          <p:cNvSpPr>
            <a:spLocks noGrp="1"/>
          </p:cNvSpPr>
          <p:nvPr>
            <p:ph idx="1"/>
          </p:nvPr>
        </p:nvSpPr>
        <p:spPr>
          <a:xfrm>
            <a:off x="301625" y="1527175"/>
            <a:ext cx="8504238" cy="4572000"/>
          </a:xfrm>
        </p:spPr>
        <p:txBody>
          <a:bodyPr/>
          <a:lstStyle/>
          <a:p>
            <a:pPr eaLnBrk="1" hangingPunct="1"/>
            <a:r>
              <a:rPr lang="en-US" sz="2800" dirty="0">
                <a:solidFill>
                  <a:srgbClr val="000000"/>
                </a:solidFill>
              </a:rPr>
              <a:t>Parent reported </a:t>
            </a:r>
            <a:r>
              <a:rPr lang="en-US" sz="2800" dirty="0" smtClean="0">
                <a:solidFill>
                  <a:srgbClr val="000000"/>
                </a:solidFill>
              </a:rPr>
              <a:t>information; </a:t>
            </a:r>
            <a:r>
              <a:rPr lang="en-US" sz="2800" dirty="0">
                <a:solidFill>
                  <a:srgbClr val="000000"/>
                </a:solidFill>
              </a:rPr>
              <a:t>3 and 4 year olds.</a:t>
            </a:r>
          </a:p>
          <a:p>
            <a:pPr eaLnBrk="1" hangingPunct="1"/>
            <a:r>
              <a:rPr lang="en-US" sz="2800" dirty="0">
                <a:solidFill>
                  <a:srgbClr val="000000"/>
                </a:solidFill>
              </a:rPr>
              <a:t>Largest impact for both age cohorts: children</a:t>
            </a:r>
            <a:r>
              <a:rPr lang="ja-JP" altLang="en-US" sz="2800" dirty="0">
                <a:solidFill>
                  <a:srgbClr val="000000"/>
                </a:solidFill>
              </a:rPr>
              <a:t>’</a:t>
            </a:r>
            <a:r>
              <a:rPr lang="en-US" sz="2800" dirty="0">
                <a:solidFill>
                  <a:srgbClr val="000000"/>
                </a:solidFill>
              </a:rPr>
              <a:t>s receipt of dental care.</a:t>
            </a:r>
          </a:p>
          <a:p>
            <a:pPr eaLnBrk="1" hangingPunct="1"/>
            <a:r>
              <a:rPr lang="en-US" sz="2800" dirty="0">
                <a:solidFill>
                  <a:srgbClr val="000000"/>
                </a:solidFill>
              </a:rPr>
              <a:t>Significant impact on children</a:t>
            </a:r>
            <a:r>
              <a:rPr lang="ja-JP" altLang="en-US" sz="2800" dirty="0">
                <a:solidFill>
                  <a:srgbClr val="000000"/>
                </a:solidFill>
              </a:rPr>
              <a:t>’</a:t>
            </a:r>
            <a:r>
              <a:rPr lang="en-US" sz="2800" dirty="0">
                <a:solidFill>
                  <a:srgbClr val="000000"/>
                </a:solidFill>
              </a:rPr>
              <a:t>s health insurance coverage for 4 year old cohort which continues through end of 1</a:t>
            </a:r>
            <a:r>
              <a:rPr lang="en-US" sz="2800" baseline="30000" dirty="0">
                <a:solidFill>
                  <a:srgbClr val="000000"/>
                </a:solidFill>
              </a:rPr>
              <a:t>st</a:t>
            </a:r>
            <a:r>
              <a:rPr lang="en-US" sz="2800" dirty="0">
                <a:solidFill>
                  <a:srgbClr val="000000"/>
                </a:solidFill>
              </a:rPr>
              <a:t> grade; moderate for 3 year old cohort.</a:t>
            </a:r>
          </a:p>
          <a:p>
            <a:pPr eaLnBrk="1" hangingPunct="1"/>
            <a:r>
              <a:rPr lang="en-US" sz="2800" dirty="0">
                <a:solidFill>
                  <a:srgbClr val="000000"/>
                </a:solidFill>
              </a:rPr>
              <a:t>Suggestive evidence that providing access to Head Start at age 4 improves child</a:t>
            </a:r>
            <a:r>
              <a:rPr lang="ja-JP" altLang="en-US" sz="2800" dirty="0">
                <a:solidFill>
                  <a:srgbClr val="000000"/>
                </a:solidFill>
              </a:rPr>
              <a:t>’</a:t>
            </a:r>
            <a:r>
              <a:rPr lang="en-US" sz="2800" dirty="0">
                <a:solidFill>
                  <a:srgbClr val="000000"/>
                </a:solidFill>
              </a:rPr>
              <a:t>s health status in kindergarten; 3 year olds at end of school year </a:t>
            </a:r>
            <a:r>
              <a:rPr lang="en-US" sz="2800" dirty="0" smtClean="0">
                <a:solidFill>
                  <a:srgbClr val="000000"/>
                </a:solidFill>
              </a:rPr>
              <a:t>only.</a:t>
            </a:r>
            <a:endParaRPr lang="en-US" sz="2800" dirty="0">
              <a:solidFill>
                <a:srgbClr val="000000"/>
              </a:solidFill>
            </a:endParaRPr>
          </a:p>
          <a:p>
            <a:pPr eaLnBrk="1" hangingPunct="1"/>
            <a:endParaRPr lang="en-US" dirty="0">
              <a:latin typeface="Georgia" charset="0"/>
            </a:endParaRPr>
          </a:p>
          <a:p>
            <a:pPr eaLnBrk="1" hangingPunct="1"/>
            <a:endParaRPr lang="en-US" dirty="0">
              <a:latin typeface="Georgia" charset="0"/>
            </a:endParaRPr>
          </a:p>
        </p:txBody>
      </p:sp>
    </p:spTree>
    <p:extLst>
      <p:ext uri="{BB962C8B-B14F-4D97-AF65-F5344CB8AC3E}">
        <p14:creationId xmlns:p14="http://schemas.microsoft.com/office/powerpoint/2010/main" val="1302487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a:t>Programs Still Struggle </a:t>
            </a:r>
          </a:p>
        </p:txBody>
      </p:sp>
      <p:sp>
        <p:nvSpPr>
          <p:cNvPr id="3" name="Content Placeholder 2"/>
          <p:cNvSpPr>
            <a:spLocks noGrp="1"/>
          </p:cNvSpPr>
          <p:nvPr>
            <p:ph idx="1"/>
          </p:nvPr>
        </p:nvSpPr>
        <p:spPr>
          <a:xfrm>
            <a:off x="457200" y="1447800"/>
            <a:ext cx="8305800" cy="5181600"/>
          </a:xfrm>
        </p:spPr>
        <p:txBody>
          <a:bodyPr/>
          <a:lstStyle/>
          <a:p>
            <a:r>
              <a:rPr lang="en-US" dirty="0">
                <a:solidFill>
                  <a:srgbClr val="000000"/>
                </a:solidFill>
              </a:rPr>
              <a:t>Programs have to continuously individualize for each child/family </a:t>
            </a:r>
          </a:p>
          <a:p>
            <a:r>
              <a:rPr lang="en-US" dirty="0" smtClean="0">
                <a:solidFill>
                  <a:srgbClr val="000000"/>
                </a:solidFill>
              </a:rPr>
              <a:t>Engaging </a:t>
            </a:r>
            <a:r>
              <a:rPr lang="en-US" dirty="0">
                <a:solidFill>
                  <a:srgbClr val="000000"/>
                </a:solidFill>
              </a:rPr>
              <a:t>parents </a:t>
            </a:r>
          </a:p>
          <a:p>
            <a:r>
              <a:rPr lang="en-US" dirty="0" smtClean="0">
                <a:solidFill>
                  <a:srgbClr val="000000"/>
                </a:solidFill>
              </a:rPr>
              <a:t>Securing treatment </a:t>
            </a:r>
            <a:endParaRPr lang="en-US" dirty="0">
              <a:solidFill>
                <a:srgbClr val="000000"/>
              </a:solidFill>
            </a:endParaRPr>
          </a:p>
          <a:p>
            <a:r>
              <a:rPr lang="en-US" dirty="0" smtClean="0">
                <a:solidFill>
                  <a:srgbClr val="000000"/>
                </a:solidFill>
              </a:rPr>
              <a:t>Arranging </a:t>
            </a:r>
            <a:r>
              <a:rPr lang="en-US" dirty="0">
                <a:solidFill>
                  <a:srgbClr val="000000"/>
                </a:solidFill>
              </a:rPr>
              <a:t>and/or paying for treatment </a:t>
            </a:r>
          </a:p>
          <a:p>
            <a:r>
              <a:rPr lang="en-US" dirty="0" smtClean="0">
                <a:solidFill>
                  <a:srgbClr val="000000"/>
                </a:solidFill>
              </a:rPr>
              <a:t>Establishing </a:t>
            </a:r>
            <a:r>
              <a:rPr lang="en-US" dirty="0">
                <a:solidFill>
                  <a:srgbClr val="000000"/>
                </a:solidFill>
              </a:rPr>
              <a:t>and maintaining community partnerships </a:t>
            </a:r>
          </a:p>
          <a:p>
            <a:r>
              <a:rPr lang="en-US" dirty="0" smtClean="0">
                <a:solidFill>
                  <a:srgbClr val="000000"/>
                </a:solidFill>
              </a:rPr>
              <a:t>Staffing </a:t>
            </a:r>
            <a:r>
              <a:rPr lang="en-US" dirty="0">
                <a:solidFill>
                  <a:srgbClr val="000000"/>
                </a:solidFill>
              </a:rPr>
              <a:t>and professional development </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35</a:t>
            </a:fld>
            <a:endParaRPr lang="en-US"/>
          </a:p>
        </p:txBody>
      </p:sp>
    </p:spTree>
    <p:extLst>
      <p:ext uri="{BB962C8B-B14F-4D97-AF65-F5344CB8AC3E}">
        <p14:creationId xmlns:p14="http://schemas.microsoft.com/office/powerpoint/2010/main" val="462127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Notes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1400" dirty="0" smtClean="0">
                <a:solidFill>
                  <a:schemeClr val="tx1"/>
                </a:solidFill>
              </a:rPr>
              <a:t>Advisory Committee on Head Start Research and Evaluation, Final Report.  ACF, 2012.  </a:t>
            </a:r>
            <a:r>
              <a:rPr lang="en-US" sz="1400" dirty="0" err="1" smtClean="0">
                <a:solidFill>
                  <a:schemeClr val="tx1"/>
                </a:solidFill>
              </a:rPr>
              <a:t>Ahttp</a:t>
            </a:r>
            <a:r>
              <a:rPr lang="en-US" sz="1400" dirty="0">
                <a:solidFill>
                  <a:schemeClr val="tx1"/>
                </a:solidFill>
              </a:rPr>
              <a:t>://</a:t>
            </a:r>
            <a:r>
              <a:rPr lang="en-US" sz="1400" dirty="0" err="1">
                <a:solidFill>
                  <a:schemeClr val="tx1"/>
                </a:solidFill>
              </a:rPr>
              <a:t>www.acf.hhs.gov</a:t>
            </a:r>
            <a:r>
              <a:rPr lang="en-US" sz="1400" dirty="0">
                <a:solidFill>
                  <a:schemeClr val="tx1"/>
                </a:solidFill>
              </a:rPr>
              <a:t>/sites/default/files/</a:t>
            </a:r>
            <a:r>
              <a:rPr lang="en-US" sz="1400" dirty="0" err="1">
                <a:solidFill>
                  <a:schemeClr val="tx1"/>
                </a:solidFill>
              </a:rPr>
              <a:t>opre</a:t>
            </a:r>
            <a:r>
              <a:rPr lang="en-US" sz="1400" dirty="0">
                <a:solidFill>
                  <a:schemeClr val="tx1"/>
                </a:solidFill>
              </a:rPr>
              <a:t>/</a:t>
            </a:r>
            <a:r>
              <a:rPr lang="en-US" sz="1400" dirty="0" err="1" smtClean="0">
                <a:solidFill>
                  <a:schemeClr val="tx1"/>
                </a:solidFill>
              </a:rPr>
              <a:t>eval_final.pdf</a:t>
            </a:r>
            <a:endParaRPr lang="en-US" sz="1400" dirty="0" smtClean="0">
              <a:solidFill>
                <a:schemeClr val="tx1"/>
              </a:solidFill>
            </a:endParaRPr>
          </a:p>
          <a:p>
            <a:pPr marL="514350" indent="-514350">
              <a:buFont typeface="+mj-lt"/>
              <a:buAutoNum type="arabicPeriod"/>
            </a:pPr>
            <a:r>
              <a:rPr lang="en-US" sz="1400" dirty="0" smtClean="0">
                <a:solidFill>
                  <a:schemeClr val="tx1"/>
                </a:solidFill>
              </a:rPr>
              <a:t>Providing </a:t>
            </a:r>
            <a:r>
              <a:rPr lang="en-US" sz="1400" dirty="0">
                <a:solidFill>
                  <a:schemeClr val="tx1"/>
                </a:solidFill>
              </a:rPr>
              <a:t>Care for Immigrant, Migrant, and Border </a:t>
            </a:r>
            <a:r>
              <a:rPr lang="en-US" sz="1400" dirty="0" smtClean="0">
                <a:solidFill>
                  <a:schemeClr val="tx1"/>
                </a:solidFill>
              </a:rPr>
              <a:t>Children, COUNCIL </a:t>
            </a:r>
            <a:r>
              <a:rPr lang="en-US" sz="1400" dirty="0">
                <a:solidFill>
                  <a:schemeClr val="tx1"/>
                </a:solidFill>
              </a:rPr>
              <a:t>ON COMMUNITY </a:t>
            </a:r>
            <a:r>
              <a:rPr lang="en-US" sz="1400" dirty="0" smtClean="0">
                <a:solidFill>
                  <a:schemeClr val="tx1"/>
                </a:solidFill>
              </a:rPr>
              <a:t>PEDIATRICS.  Pediatrics</a:t>
            </a:r>
            <a:r>
              <a:rPr lang="en-US" sz="1400" dirty="0">
                <a:solidFill>
                  <a:schemeClr val="tx1"/>
                </a:solidFill>
              </a:rPr>
              <a:t>; originally published online May 6, 2013; DOI: 10.1542/peds.2013-</a:t>
            </a:r>
            <a:r>
              <a:rPr lang="en-US" sz="1400" dirty="0" smtClean="0">
                <a:solidFill>
                  <a:schemeClr val="tx1"/>
                </a:solidFill>
              </a:rPr>
              <a:t>1099. </a:t>
            </a:r>
            <a:r>
              <a:rPr lang="en-US" sz="1400" dirty="0" smtClean="0">
                <a:solidFill>
                  <a:schemeClr val="tx1"/>
                </a:solidFill>
                <a:hlinkClick r:id="rId2"/>
              </a:rPr>
              <a:t>http</a:t>
            </a:r>
            <a:r>
              <a:rPr lang="en-US" sz="1400" dirty="0">
                <a:solidFill>
                  <a:schemeClr val="tx1"/>
                </a:solidFill>
                <a:hlinkClick r:id="rId2"/>
              </a:rPr>
              <a:t>://pediatrics.aappublications.org/content/early/2013/04/30/peds.2013-1099</a:t>
            </a:r>
            <a:r>
              <a:rPr lang="en-US" sz="1400" dirty="0">
                <a:solidFill>
                  <a:schemeClr val="tx1"/>
                </a:solidFill>
              </a:rPr>
              <a:t> </a:t>
            </a:r>
          </a:p>
          <a:p>
            <a:pPr marL="514350" indent="-514350">
              <a:buFont typeface="+mj-lt"/>
              <a:buAutoNum type="arabicPeriod"/>
            </a:pPr>
            <a:r>
              <a:rPr lang="en-US" sz="1400" dirty="0" err="1" smtClean="0">
                <a:solidFill>
                  <a:schemeClr val="tx1"/>
                </a:solidFill>
              </a:rPr>
              <a:t>Alker</a:t>
            </a:r>
            <a:r>
              <a:rPr lang="en-US" sz="1400" dirty="0" smtClean="0">
                <a:solidFill>
                  <a:schemeClr val="tx1"/>
                </a:solidFill>
              </a:rPr>
              <a:t> </a:t>
            </a:r>
            <a:r>
              <a:rPr lang="en-US" sz="1400" dirty="0">
                <a:solidFill>
                  <a:schemeClr val="tx1"/>
                </a:solidFill>
              </a:rPr>
              <a:t>J et al. Uninsured Children 2009-2011:  Charting the Nation’s Progress, Georgetown University Health Policy Institute, Center for Children and Families, October 2012</a:t>
            </a:r>
            <a:r>
              <a:rPr lang="en-US" sz="1400" dirty="0" smtClean="0">
                <a:solidFill>
                  <a:schemeClr val="tx1"/>
                </a:solidFill>
              </a:rPr>
              <a:t>.</a:t>
            </a:r>
          </a:p>
          <a:p>
            <a:pPr marL="514350" indent="-514350">
              <a:buFont typeface="+mj-lt"/>
              <a:buAutoNum type="arabicPeriod"/>
            </a:pPr>
            <a:r>
              <a:rPr lang="en-US" sz="1400" dirty="0" smtClean="0">
                <a:solidFill>
                  <a:schemeClr val="tx1"/>
                </a:solidFill>
              </a:rPr>
              <a:t>National </a:t>
            </a:r>
            <a:r>
              <a:rPr lang="en-US" sz="1400" dirty="0">
                <a:solidFill>
                  <a:schemeClr val="tx1"/>
                </a:solidFill>
              </a:rPr>
              <a:t>Kids Count Program, The Annie E. Casey Foundation, KIDS COUNT Data Center. </a:t>
            </a:r>
            <a:r>
              <a:rPr lang="en-US" sz="1400" u="sng" dirty="0" err="1">
                <a:solidFill>
                  <a:schemeClr val="tx1"/>
                </a:solidFill>
              </a:rPr>
              <a:t>datacenter.kidscount.org</a:t>
            </a:r>
            <a:r>
              <a:rPr lang="en-US" sz="1400" dirty="0">
                <a:solidFill>
                  <a:schemeClr val="tx1"/>
                </a:solidFill>
              </a:rPr>
              <a:t>. 2011</a:t>
            </a:r>
            <a:r>
              <a:rPr lang="en-US" sz="1400" dirty="0" smtClean="0">
                <a:solidFill>
                  <a:schemeClr val="tx1"/>
                </a:solidFill>
              </a:rPr>
              <a:t>.</a:t>
            </a:r>
          </a:p>
          <a:p>
            <a:pPr marL="514350" indent="-514350">
              <a:buFont typeface="+mj-lt"/>
              <a:buAutoNum type="arabicPeriod"/>
            </a:pPr>
            <a:r>
              <a:rPr lang="en-US" sz="1400" dirty="0" smtClean="0">
                <a:solidFill>
                  <a:schemeClr val="tx1"/>
                </a:solidFill>
              </a:rPr>
              <a:t>Coleman</a:t>
            </a:r>
            <a:r>
              <a:rPr lang="en-US" sz="1400" dirty="0">
                <a:solidFill>
                  <a:schemeClr val="tx1"/>
                </a:solidFill>
              </a:rPr>
              <a:t>-Jensen, Alisha, Mark Nord, Margaret Andrews, and Steven </a:t>
            </a:r>
            <a:r>
              <a:rPr lang="en-US" sz="1400" dirty="0" smtClean="0">
                <a:solidFill>
                  <a:schemeClr val="tx1"/>
                </a:solidFill>
              </a:rPr>
              <a:t>Carlson</a:t>
            </a:r>
            <a:r>
              <a:rPr lang="en-US" sz="1400" dirty="0">
                <a:solidFill>
                  <a:schemeClr val="tx1"/>
                </a:solidFill>
              </a:rPr>
              <a:t>. Household Food Security in the United States in 2010. </a:t>
            </a:r>
            <a:r>
              <a:rPr lang="en-US" sz="1400" dirty="0" smtClean="0">
                <a:solidFill>
                  <a:schemeClr val="tx1"/>
                </a:solidFill>
              </a:rPr>
              <a:t>ERR</a:t>
            </a:r>
            <a:r>
              <a:rPr lang="en-US" sz="1400" dirty="0">
                <a:solidFill>
                  <a:schemeClr val="tx1"/>
                </a:solidFill>
              </a:rPr>
              <a:t>-125, U.S. Dept. of Agriculture, Econ. Res. Serv. September 2011. </a:t>
            </a:r>
            <a:endParaRPr lang="en-US" sz="1400" dirty="0" smtClean="0">
              <a:solidFill>
                <a:schemeClr val="tx1"/>
              </a:solidFill>
            </a:endParaRPr>
          </a:p>
          <a:p>
            <a:pPr marL="514350" indent="-514350">
              <a:buFont typeface="+mj-lt"/>
              <a:buAutoNum type="arabicPeriod"/>
            </a:pPr>
            <a:r>
              <a:rPr lang="en-US" sz="1400" dirty="0" smtClean="0">
                <a:solidFill>
                  <a:schemeClr val="tx1"/>
                </a:solidFill>
              </a:rPr>
              <a:t>National </a:t>
            </a:r>
            <a:r>
              <a:rPr lang="en-US" sz="1400" dirty="0">
                <a:solidFill>
                  <a:schemeClr val="tx1"/>
                </a:solidFill>
              </a:rPr>
              <a:t>Healthcare Disparities Report, 2011. April 2012. Agency for Healthcare Research and </a:t>
            </a:r>
            <a:r>
              <a:rPr lang="en-US" sz="1400" dirty="0" smtClean="0">
                <a:solidFill>
                  <a:schemeClr val="tx1"/>
                </a:solidFill>
              </a:rPr>
              <a:t>Quality.</a:t>
            </a:r>
            <a:endParaRPr lang="en-US" sz="1400" dirty="0">
              <a:solidFill>
                <a:schemeClr val="tx1"/>
              </a:solidFill>
            </a:endParaRPr>
          </a:p>
          <a:p>
            <a:pPr marL="514350" indent="-514350">
              <a:buFont typeface="+mj-lt"/>
              <a:buAutoNum type="arabicPeriod"/>
            </a:pPr>
            <a:r>
              <a:rPr lang="en-US" sz="1400" dirty="0" smtClean="0">
                <a:solidFill>
                  <a:schemeClr val="tx1"/>
                </a:solidFill>
              </a:rPr>
              <a:t>The </a:t>
            </a:r>
            <a:r>
              <a:rPr lang="en-US" sz="1400" dirty="0">
                <a:solidFill>
                  <a:schemeClr val="tx1"/>
                </a:solidFill>
              </a:rPr>
              <a:t>Coordinated Federal Action Plan to Reduce Racial and Ethnic Asthma Disparities, President's Task Force on Environmental Health Risks and Safety Risks to Children, </a:t>
            </a:r>
            <a:r>
              <a:rPr lang="en-US" sz="1400" dirty="0" smtClean="0">
                <a:solidFill>
                  <a:schemeClr val="tx1"/>
                </a:solidFill>
              </a:rPr>
              <a:t>2012, CDC </a:t>
            </a:r>
            <a:r>
              <a:rPr lang="en-US" sz="1400" dirty="0">
                <a:solidFill>
                  <a:schemeClr val="tx1"/>
                </a:solidFill>
              </a:rPr>
              <a:t>2012. National Health Interview Survey Data 2010. Table 4-</a:t>
            </a:r>
            <a:r>
              <a:rPr lang="en-US" sz="1400" dirty="0" smtClean="0">
                <a:solidFill>
                  <a:schemeClr val="tx1"/>
                </a:solidFill>
              </a:rPr>
              <a:t>1. CDC</a:t>
            </a:r>
            <a:r>
              <a:rPr lang="en-US" sz="1400" dirty="0">
                <a:solidFill>
                  <a:schemeClr val="tx1"/>
                </a:solidFill>
              </a:rPr>
              <a:t>, 2012. Health United States, 2011. Table 75</a:t>
            </a:r>
            <a:r>
              <a:rPr lang="en-US" sz="1400" dirty="0" smtClean="0">
                <a:solidFill>
                  <a:schemeClr val="tx1"/>
                </a:solidFill>
              </a:rPr>
              <a:t>. </a:t>
            </a:r>
            <a:r>
              <a:rPr lang="en-US" sz="1400" dirty="0" smtClean="0">
                <a:solidFill>
                  <a:schemeClr val="tx1"/>
                </a:solidFill>
                <a:hlinkClick r:id="rId3"/>
              </a:rPr>
              <a:t>http</a:t>
            </a:r>
            <a:r>
              <a:rPr lang="en-US" sz="1400" dirty="0">
                <a:solidFill>
                  <a:schemeClr val="tx1"/>
                </a:solidFill>
                <a:hlinkClick r:id="rId3"/>
              </a:rPr>
              <a:t>://www.cdc.gov/nchs/data/hus/hus11.</a:t>
            </a:r>
            <a:r>
              <a:rPr lang="en-US" sz="1400" dirty="0" smtClean="0">
                <a:solidFill>
                  <a:schemeClr val="tx1"/>
                </a:solidFill>
                <a:hlinkClick r:id="rId3"/>
              </a:rPr>
              <a:t>pdf</a:t>
            </a:r>
            <a:endParaRPr lang="en-US" sz="1400" dirty="0" smtClean="0">
              <a:solidFill>
                <a:schemeClr val="tx1"/>
              </a:solidFill>
            </a:endParaRPr>
          </a:p>
          <a:p>
            <a:pPr marL="514350" indent="-514350">
              <a:buFont typeface="+mj-lt"/>
              <a:buAutoNum type="arabicPeriod"/>
            </a:pPr>
            <a:endParaRPr lang="en-US" sz="1400" dirty="0">
              <a:solidFill>
                <a:schemeClr val="tx1"/>
              </a:solidFill>
            </a:endParaRPr>
          </a:p>
          <a:p>
            <a:endParaRPr lang="en-US" sz="1400"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36</a:t>
            </a:fld>
            <a:endParaRPr lang="en-US"/>
          </a:p>
        </p:txBody>
      </p:sp>
    </p:spTree>
    <p:extLst>
      <p:ext uri="{BB962C8B-B14F-4D97-AF65-F5344CB8AC3E}">
        <p14:creationId xmlns:p14="http://schemas.microsoft.com/office/powerpoint/2010/main" val="3839697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400" b="1" dirty="0" smtClean="0">
              <a:solidFill>
                <a:srgbClr val="000000"/>
              </a:solidFill>
            </a:endParaRPr>
          </a:p>
          <a:p>
            <a:pPr marL="0" indent="0" algn="ctr">
              <a:buNone/>
            </a:pPr>
            <a:r>
              <a:rPr lang="en-US" sz="4400" b="1" dirty="0" smtClean="0">
                <a:solidFill>
                  <a:srgbClr val="000000"/>
                </a:solidFill>
              </a:rPr>
              <a:t>Thank You</a:t>
            </a:r>
            <a:endParaRPr lang="en-US" sz="4400" b="1" dirty="0">
              <a:solidFill>
                <a:srgbClr val="000000"/>
              </a:solidFill>
            </a:endParaRPr>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37</a:t>
            </a:fld>
            <a:endParaRPr lang="en-US"/>
          </a:p>
        </p:txBody>
      </p:sp>
    </p:spTree>
    <p:extLst>
      <p:ext uri="{BB962C8B-B14F-4D97-AF65-F5344CB8AC3E}">
        <p14:creationId xmlns:p14="http://schemas.microsoft.com/office/powerpoint/2010/main" val="257600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Early Childhood Programs</a:t>
            </a:r>
            <a:r>
              <a:rPr lang="en-US" baseline="30000" dirty="0" smtClean="0"/>
              <a:t>1, 2</a:t>
            </a:r>
            <a:endParaRPr lang="en-US" sz="1600" baseline="30000" dirty="0"/>
          </a:p>
        </p:txBody>
      </p:sp>
      <p:sp>
        <p:nvSpPr>
          <p:cNvPr id="3" name="Content Placeholder 2"/>
          <p:cNvSpPr>
            <a:spLocks noGrp="1"/>
          </p:cNvSpPr>
          <p:nvPr>
            <p:ph idx="1"/>
          </p:nvPr>
        </p:nvSpPr>
        <p:spPr/>
        <p:txBody>
          <a:bodyPr/>
          <a:lstStyle/>
          <a:p>
            <a:r>
              <a:rPr lang="en-US" kern="1200" dirty="0" smtClean="0">
                <a:solidFill>
                  <a:schemeClr val="tx1"/>
                </a:solidFill>
              </a:rPr>
              <a:t>Early childhood programs vary</a:t>
            </a:r>
          </a:p>
          <a:p>
            <a:endParaRPr lang="en-US" kern="1200" dirty="0" smtClean="0">
              <a:solidFill>
                <a:schemeClr val="tx1"/>
              </a:solidFill>
            </a:endParaRPr>
          </a:p>
          <a:p>
            <a:r>
              <a:rPr lang="en-US" kern="1200" dirty="0" smtClean="0">
                <a:solidFill>
                  <a:schemeClr val="tx1"/>
                </a:solidFill>
              </a:rPr>
              <a:t>Very few are designed to address the comprehensive needs of low-income families </a:t>
            </a:r>
          </a:p>
          <a:p>
            <a:endParaRPr lang="en-US" kern="1200" dirty="0" smtClean="0">
              <a:solidFill>
                <a:schemeClr val="tx1"/>
              </a:solidFill>
            </a:endParaRPr>
          </a:p>
          <a:p>
            <a:r>
              <a:rPr lang="en-US" kern="1200" dirty="0" smtClean="0">
                <a:solidFill>
                  <a:schemeClr val="tx1"/>
                </a:solidFill>
              </a:rPr>
              <a:t>Growing </a:t>
            </a:r>
            <a:r>
              <a:rPr lang="en-US" kern="1200" dirty="0">
                <a:solidFill>
                  <a:schemeClr val="tx1"/>
                </a:solidFill>
              </a:rPr>
              <a:t>evidence of the early onset of achievement disparities between economically disadvantaged children and their more advantaged </a:t>
            </a:r>
            <a:r>
              <a:rPr lang="en-US" kern="1200" dirty="0" smtClean="0">
                <a:solidFill>
                  <a:schemeClr val="tx1"/>
                </a:solidFill>
              </a:rPr>
              <a:t>peers</a:t>
            </a:r>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4</a:t>
            </a:fld>
            <a:endParaRPr lang="en-US"/>
          </a:p>
        </p:txBody>
      </p:sp>
    </p:spTree>
    <p:extLst>
      <p:ext uri="{BB962C8B-B14F-4D97-AF65-F5344CB8AC3E}">
        <p14:creationId xmlns:p14="http://schemas.microsoft.com/office/powerpoint/2010/main" val="347829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Early Disparities</a:t>
            </a:r>
            <a:r>
              <a:rPr lang="en-US" baseline="30000" dirty="0" smtClean="0"/>
              <a:t>1, 2</a:t>
            </a:r>
            <a:endParaRPr lang="en-US" baseline="30000" dirty="0"/>
          </a:p>
        </p:txBody>
      </p:sp>
      <p:sp>
        <p:nvSpPr>
          <p:cNvPr id="3" name="Content Placeholder 2"/>
          <p:cNvSpPr>
            <a:spLocks noGrp="1"/>
          </p:cNvSpPr>
          <p:nvPr>
            <p:ph idx="1"/>
          </p:nvPr>
        </p:nvSpPr>
        <p:spPr>
          <a:xfrm>
            <a:off x="457200" y="1371600"/>
            <a:ext cx="8229600" cy="5257800"/>
          </a:xfrm>
        </p:spPr>
        <p:txBody>
          <a:bodyPr/>
          <a:lstStyle/>
          <a:p>
            <a:r>
              <a:rPr lang="en-US" sz="2800" kern="1200" dirty="0" smtClean="0">
                <a:solidFill>
                  <a:schemeClr val="tx1"/>
                </a:solidFill>
              </a:rPr>
              <a:t>Link </a:t>
            </a:r>
            <a:r>
              <a:rPr lang="en-US" sz="2800" kern="1200" dirty="0">
                <a:solidFill>
                  <a:schemeClr val="tx1"/>
                </a:solidFill>
              </a:rPr>
              <a:t>to long-term negative educational and economic </a:t>
            </a:r>
            <a:r>
              <a:rPr lang="en-US" sz="2800" kern="1200" dirty="0" smtClean="0">
                <a:solidFill>
                  <a:schemeClr val="tx1"/>
                </a:solidFill>
              </a:rPr>
              <a:t>outcomes </a:t>
            </a:r>
          </a:p>
          <a:p>
            <a:pPr>
              <a:buNone/>
            </a:pPr>
            <a:endParaRPr lang="en-US" sz="2800" kern="1200" dirty="0" smtClean="0">
              <a:solidFill>
                <a:schemeClr val="tx1"/>
              </a:solidFill>
            </a:endParaRPr>
          </a:p>
          <a:p>
            <a:r>
              <a:rPr lang="en-US" sz="2800" kern="1200" dirty="0" smtClean="0">
                <a:solidFill>
                  <a:schemeClr val="tx1"/>
                </a:solidFill>
              </a:rPr>
              <a:t>Young </a:t>
            </a:r>
            <a:r>
              <a:rPr lang="en-US" sz="2800" kern="1200" dirty="0">
                <a:solidFill>
                  <a:schemeClr val="tx1"/>
                </a:solidFill>
              </a:rPr>
              <a:t>children from families with incomes at 200 percent of poverty and below are significantly behind their more advantaged peers in cognitive development at age </a:t>
            </a:r>
            <a:r>
              <a:rPr lang="en-US" sz="2800" kern="1200" dirty="0" smtClean="0">
                <a:solidFill>
                  <a:schemeClr val="tx1"/>
                </a:solidFill>
              </a:rPr>
              <a:t>2</a:t>
            </a:r>
          </a:p>
          <a:p>
            <a:pPr>
              <a:buNone/>
            </a:pPr>
            <a:endParaRPr lang="en-US" sz="2800" kern="1200" dirty="0" smtClean="0">
              <a:solidFill>
                <a:schemeClr val="tx1"/>
              </a:solidFill>
            </a:endParaRPr>
          </a:p>
          <a:p>
            <a:r>
              <a:rPr lang="en-US" sz="2800" kern="1200" dirty="0">
                <a:solidFill>
                  <a:schemeClr val="tx1"/>
                </a:solidFill>
              </a:rPr>
              <a:t>B</a:t>
            </a:r>
            <a:r>
              <a:rPr lang="en-US" sz="2800" kern="1200" dirty="0" smtClean="0">
                <a:solidFill>
                  <a:schemeClr val="tx1"/>
                </a:solidFill>
              </a:rPr>
              <a:t>y </a:t>
            </a:r>
            <a:r>
              <a:rPr lang="en-US" sz="2800" kern="1200" dirty="0">
                <a:solidFill>
                  <a:schemeClr val="tx1"/>
                </a:solidFill>
              </a:rPr>
              <a:t>school entry children in low-income families are typically further behind their more advantaged </a:t>
            </a:r>
            <a:r>
              <a:rPr lang="en-US" sz="2800" kern="1200" dirty="0" smtClean="0">
                <a:solidFill>
                  <a:schemeClr val="tx1"/>
                </a:solidFill>
              </a:rPr>
              <a:t>peers</a:t>
            </a:r>
            <a:endParaRPr lang="en-US" sz="2800"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5</a:t>
            </a:fld>
            <a:endParaRPr lang="en-US"/>
          </a:p>
        </p:txBody>
      </p:sp>
    </p:spTree>
    <p:extLst>
      <p:ext uri="{BB962C8B-B14F-4D97-AF65-F5344CB8AC3E}">
        <p14:creationId xmlns:p14="http://schemas.microsoft.com/office/powerpoint/2010/main" val="106253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Changing Demographics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kern="1200" dirty="0" smtClean="0">
                <a:solidFill>
                  <a:schemeClr val="tx1"/>
                </a:solidFill>
              </a:rPr>
              <a:t>Changing </a:t>
            </a:r>
            <a:r>
              <a:rPr lang="en-US" kern="1200" dirty="0">
                <a:solidFill>
                  <a:schemeClr val="tx1"/>
                </a:solidFill>
              </a:rPr>
              <a:t>demographic characteristics of families with young children in </a:t>
            </a:r>
            <a:r>
              <a:rPr lang="en-US" kern="1200" dirty="0" smtClean="0">
                <a:solidFill>
                  <a:schemeClr val="tx1"/>
                </a:solidFill>
              </a:rPr>
              <a:t>America</a:t>
            </a:r>
          </a:p>
          <a:p>
            <a:endParaRPr lang="en-US" kern="1200" dirty="0" smtClean="0">
              <a:solidFill>
                <a:schemeClr val="tx1"/>
              </a:solidFill>
            </a:endParaRPr>
          </a:p>
          <a:p>
            <a:r>
              <a:rPr lang="en-US" kern="1200" dirty="0">
                <a:solidFill>
                  <a:schemeClr val="tx1"/>
                </a:solidFill>
              </a:rPr>
              <a:t>I</a:t>
            </a:r>
            <a:r>
              <a:rPr lang="en-US" kern="1200" dirty="0" smtClean="0">
                <a:solidFill>
                  <a:schemeClr val="tx1"/>
                </a:solidFill>
              </a:rPr>
              <a:t>ncreasing </a:t>
            </a:r>
            <a:r>
              <a:rPr lang="en-US" kern="1200" dirty="0">
                <a:solidFill>
                  <a:schemeClr val="tx1"/>
                </a:solidFill>
              </a:rPr>
              <a:t>numbers of children entering kindergarten today are from homes where English is not the primary language</a:t>
            </a:r>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6</a:t>
            </a:fld>
            <a:endParaRPr lang="en-US"/>
          </a:p>
        </p:txBody>
      </p:sp>
    </p:spTree>
    <p:extLst>
      <p:ext uri="{BB962C8B-B14F-4D97-AF65-F5344CB8AC3E}">
        <p14:creationId xmlns:p14="http://schemas.microsoft.com/office/powerpoint/2010/main" val="283006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latin typeface="Arial"/>
              <a:cs typeface="Arial"/>
            </a:endParaRPr>
          </a:p>
          <a:p>
            <a:pPr marL="0" indent="0" algn="ctr">
              <a:buNone/>
            </a:pPr>
            <a:r>
              <a:rPr lang="en-US" sz="6000" b="1" dirty="0" smtClean="0">
                <a:solidFill>
                  <a:schemeClr val="tx1"/>
                </a:solidFill>
                <a:cs typeface="Arial"/>
              </a:rPr>
              <a:t> Health Disparities</a:t>
            </a:r>
            <a:endParaRPr lang="en-US" sz="6000" b="1" dirty="0">
              <a:solidFill>
                <a:schemeClr val="tx1"/>
              </a:solidFill>
              <a:cs typeface="Arial"/>
            </a:endParaRPr>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7</a:t>
            </a:fld>
            <a:endParaRPr lang="en-US"/>
          </a:p>
        </p:txBody>
      </p:sp>
    </p:spTree>
    <p:extLst>
      <p:ext uri="{BB962C8B-B14F-4D97-AF65-F5344CB8AC3E}">
        <p14:creationId xmlns:p14="http://schemas.microsoft.com/office/powerpoint/2010/main" val="319940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3600" dirty="0" smtClean="0"/>
              <a:t>Low-income Children</a:t>
            </a:r>
            <a:r>
              <a:rPr lang="en-US" sz="3600" baseline="30000" dirty="0" smtClean="0"/>
              <a:t>2</a:t>
            </a:r>
            <a:endParaRPr lang="en-US" baseline="30000" dirty="0"/>
          </a:p>
        </p:txBody>
      </p:sp>
      <p:sp>
        <p:nvSpPr>
          <p:cNvPr id="3" name="Content Placeholder 2"/>
          <p:cNvSpPr>
            <a:spLocks noGrp="1"/>
          </p:cNvSpPr>
          <p:nvPr>
            <p:ph idx="1"/>
          </p:nvPr>
        </p:nvSpPr>
        <p:spPr/>
        <p:txBody>
          <a:bodyPr/>
          <a:lstStyle/>
          <a:p>
            <a:pPr eaLnBrk="1" hangingPunct="1">
              <a:spcBef>
                <a:spcPct val="0"/>
              </a:spcBef>
            </a:pPr>
            <a:r>
              <a:rPr lang="en-US" smtClean="0">
                <a:solidFill>
                  <a:srgbClr val="000000"/>
                </a:solidFill>
                <a:cs typeface="Arial"/>
              </a:rPr>
              <a:t>More likely to go </a:t>
            </a:r>
            <a:r>
              <a:rPr lang="en-US">
                <a:solidFill>
                  <a:srgbClr val="000000"/>
                </a:solidFill>
                <a:cs typeface="Arial"/>
              </a:rPr>
              <a:t>without </a:t>
            </a:r>
            <a:r>
              <a:rPr lang="en-US" smtClean="0">
                <a:solidFill>
                  <a:srgbClr val="000000"/>
                </a:solidFill>
                <a:cs typeface="Arial"/>
              </a:rPr>
              <a:t>all immunizations</a:t>
            </a:r>
            <a:endParaRPr lang="en-US" dirty="0" smtClean="0">
              <a:solidFill>
                <a:srgbClr val="000000"/>
              </a:solidFill>
              <a:cs typeface="Arial"/>
            </a:endParaRPr>
          </a:p>
          <a:p>
            <a:pPr eaLnBrk="1" hangingPunct="1">
              <a:spcBef>
                <a:spcPct val="0"/>
              </a:spcBef>
            </a:pPr>
            <a:endParaRPr lang="en-US" dirty="0">
              <a:solidFill>
                <a:srgbClr val="000000"/>
              </a:solidFill>
              <a:cs typeface="Arial"/>
            </a:endParaRPr>
          </a:p>
          <a:p>
            <a:pPr eaLnBrk="1" hangingPunct="1">
              <a:spcBef>
                <a:spcPct val="0"/>
              </a:spcBef>
            </a:pPr>
            <a:r>
              <a:rPr lang="en-US" dirty="0" smtClean="0">
                <a:solidFill>
                  <a:srgbClr val="000000"/>
                </a:solidFill>
                <a:cs typeface="Arial"/>
              </a:rPr>
              <a:t>Have </a:t>
            </a:r>
            <a:r>
              <a:rPr lang="en-US" dirty="0">
                <a:solidFill>
                  <a:srgbClr val="000000"/>
                </a:solidFill>
                <a:cs typeface="Arial"/>
              </a:rPr>
              <a:t>less access to primary </a:t>
            </a:r>
            <a:r>
              <a:rPr lang="en-US" dirty="0" smtClean="0">
                <a:solidFill>
                  <a:srgbClr val="000000"/>
                </a:solidFill>
                <a:cs typeface="Arial"/>
              </a:rPr>
              <a:t>care</a:t>
            </a:r>
          </a:p>
          <a:p>
            <a:pPr eaLnBrk="1" hangingPunct="1">
              <a:spcBef>
                <a:spcPct val="0"/>
              </a:spcBef>
            </a:pPr>
            <a:endParaRPr lang="en-US" dirty="0">
              <a:solidFill>
                <a:srgbClr val="000000"/>
              </a:solidFill>
              <a:cs typeface="Arial"/>
            </a:endParaRPr>
          </a:p>
          <a:p>
            <a:pPr eaLnBrk="1" hangingPunct="1">
              <a:spcBef>
                <a:spcPct val="0"/>
              </a:spcBef>
            </a:pPr>
            <a:r>
              <a:rPr lang="en-US" dirty="0" smtClean="0">
                <a:solidFill>
                  <a:srgbClr val="000000"/>
                </a:solidFill>
                <a:cs typeface="Arial"/>
              </a:rPr>
              <a:t>Maintain </a:t>
            </a:r>
            <a:r>
              <a:rPr lang="en-US" dirty="0">
                <a:solidFill>
                  <a:srgbClr val="000000"/>
                </a:solidFill>
                <a:cs typeface="Arial"/>
              </a:rPr>
              <a:t>higher rates of emergency care </a:t>
            </a:r>
            <a:r>
              <a:rPr lang="en-US" dirty="0" smtClean="0">
                <a:solidFill>
                  <a:srgbClr val="000000"/>
                </a:solidFill>
                <a:cs typeface="Arial"/>
              </a:rPr>
              <a:t>usage</a:t>
            </a:r>
          </a:p>
          <a:p>
            <a:pPr eaLnBrk="1" hangingPunct="1">
              <a:spcBef>
                <a:spcPct val="0"/>
              </a:spcBef>
            </a:pPr>
            <a:endParaRPr lang="en-US" dirty="0">
              <a:solidFill>
                <a:srgbClr val="000000"/>
              </a:solidFill>
              <a:cs typeface="Arial"/>
            </a:endParaRPr>
          </a:p>
          <a:p>
            <a:pPr eaLnBrk="1" hangingPunct="1">
              <a:spcBef>
                <a:spcPct val="0"/>
              </a:spcBef>
            </a:pPr>
            <a:r>
              <a:rPr lang="en-US" dirty="0" smtClean="0">
                <a:solidFill>
                  <a:srgbClr val="000000"/>
                </a:solidFill>
                <a:cs typeface="Arial"/>
              </a:rPr>
              <a:t>Miss </a:t>
            </a:r>
            <a:r>
              <a:rPr lang="en-US" dirty="0">
                <a:solidFill>
                  <a:srgbClr val="000000"/>
                </a:solidFill>
                <a:cs typeface="Arial"/>
              </a:rPr>
              <a:t>school more often because of illness</a:t>
            </a: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8</a:t>
            </a:fld>
            <a:endParaRPr lang="en-US"/>
          </a:p>
        </p:txBody>
      </p:sp>
    </p:spTree>
    <p:extLst>
      <p:ext uri="{BB962C8B-B14F-4D97-AF65-F5344CB8AC3E}">
        <p14:creationId xmlns:p14="http://schemas.microsoft.com/office/powerpoint/2010/main" val="6111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563562"/>
          </a:xfrm>
        </p:spPr>
        <p:txBody>
          <a:bodyPr/>
          <a:lstStyle/>
          <a:p>
            <a:r>
              <a:rPr lang="en-US" dirty="0" smtClean="0"/>
              <a:t>Health Disparities </a:t>
            </a:r>
            <a:r>
              <a:rPr lang="en-US" baseline="30000" dirty="0" smtClean="0"/>
              <a:t>3-7</a:t>
            </a:r>
            <a:endParaRPr lang="en-US" baseline="30000" dirty="0"/>
          </a:p>
        </p:txBody>
      </p:sp>
      <p:sp>
        <p:nvSpPr>
          <p:cNvPr id="3" name="Content Placeholder 2"/>
          <p:cNvSpPr>
            <a:spLocks noGrp="1"/>
          </p:cNvSpPr>
          <p:nvPr>
            <p:ph idx="1"/>
          </p:nvPr>
        </p:nvSpPr>
        <p:spPr/>
        <p:txBody>
          <a:bodyPr/>
          <a:lstStyle/>
          <a:p>
            <a:r>
              <a:rPr lang="en-US" sz="2800" b="1" kern="1200" dirty="0" smtClean="0">
                <a:solidFill>
                  <a:schemeClr val="tx1"/>
                </a:solidFill>
              </a:rPr>
              <a:t>Uninsured</a:t>
            </a:r>
            <a:r>
              <a:rPr lang="en-US" sz="2800" kern="1200" dirty="0" smtClean="0">
                <a:solidFill>
                  <a:schemeClr val="tx1"/>
                </a:solidFill>
              </a:rPr>
              <a:t>, highest among American </a:t>
            </a:r>
            <a:r>
              <a:rPr lang="en-US" sz="2800" kern="1200" dirty="0">
                <a:solidFill>
                  <a:schemeClr val="tx1"/>
                </a:solidFill>
              </a:rPr>
              <a:t>Indian and Hispanic </a:t>
            </a:r>
            <a:r>
              <a:rPr lang="en-US" sz="2800" kern="1200" dirty="0" smtClean="0">
                <a:solidFill>
                  <a:schemeClr val="tx1"/>
                </a:solidFill>
              </a:rPr>
              <a:t>children</a:t>
            </a:r>
          </a:p>
          <a:p>
            <a:endParaRPr lang="en-US" sz="2800" kern="1200" dirty="0">
              <a:solidFill>
                <a:schemeClr val="tx1"/>
              </a:solidFill>
            </a:endParaRPr>
          </a:p>
          <a:p>
            <a:r>
              <a:rPr lang="en-US" sz="2800" b="1" kern="1200" dirty="0" smtClean="0">
                <a:solidFill>
                  <a:schemeClr val="tx1"/>
                </a:solidFill>
              </a:rPr>
              <a:t>Child poverty</a:t>
            </a:r>
            <a:r>
              <a:rPr lang="en-US" sz="2800" kern="1200" dirty="0" smtClean="0">
                <a:solidFill>
                  <a:schemeClr val="tx1"/>
                </a:solidFill>
              </a:rPr>
              <a:t>, highest </a:t>
            </a:r>
            <a:r>
              <a:rPr lang="en-US" sz="2800" kern="1200" dirty="0">
                <a:solidFill>
                  <a:schemeClr val="tx1"/>
                </a:solidFill>
              </a:rPr>
              <a:t>among Black, American Indian </a:t>
            </a:r>
            <a:r>
              <a:rPr lang="en-US" sz="2800" kern="1200" dirty="0" smtClean="0">
                <a:solidFill>
                  <a:schemeClr val="tx1"/>
                </a:solidFill>
              </a:rPr>
              <a:t>and </a:t>
            </a:r>
            <a:r>
              <a:rPr lang="en-US" sz="2800" kern="1200" dirty="0">
                <a:solidFill>
                  <a:schemeClr val="tx1"/>
                </a:solidFill>
              </a:rPr>
              <a:t>Hispanic </a:t>
            </a:r>
            <a:r>
              <a:rPr lang="en-US" sz="2800" kern="1200" dirty="0" smtClean="0">
                <a:solidFill>
                  <a:schemeClr val="tx1"/>
                </a:solidFill>
              </a:rPr>
              <a:t>children</a:t>
            </a:r>
          </a:p>
          <a:p>
            <a:pPr>
              <a:buNone/>
            </a:pPr>
            <a:endParaRPr lang="en-US" sz="2800" kern="1200" dirty="0">
              <a:solidFill>
                <a:schemeClr val="tx1"/>
              </a:solidFill>
            </a:endParaRPr>
          </a:p>
          <a:p>
            <a:r>
              <a:rPr lang="en-US" sz="2800" kern="1200" dirty="0">
                <a:solidFill>
                  <a:schemeClr val="tx1"/>
                </a:solidFill>
              </a:rPr>
              <a:t> </a:t>
            </a:r>
            <a:r>
              <a:rPr lang="en-US" sz="2800" b="1" kern="1200" dirty="0">
                <a:solidFill>
                  <a:schemeClr val="tx1"/>
                </a:solidFill>
              </a:rPr>
              <a:t>F</a:t>
            </a:r>
            <a:r>
              <a:rPr lang="en-US" sz="2800" b="1" kern="1200" dirty="0" smtClean="0">
                <a:solidFill>
                  <a:schemeClr val="tx1"/>
                </a:solidFill>
              </a:rPr>
              <a:t>ood insecurity</a:t>
            </a:r>
            <a:r>
              <a:rPr lang="en-US" sz="2800" kern="1200" dirty="0" smtClean="0">
                <a:solidFill>
                  <a:schemeClr val="tx1"/>
                </a:solidFill>
              </a:rPr>
              <a:t>,</a:t>
            </a:r>
            <a:r>
              <a:rPr lang="en-US" sz="2800" b="1" kern="1200" dirty="0" smtClean="0">
                <a:solidFill>
                  <a:schemeClr val="tx1"/>
                </a:solidFill>
              </a:rPr>
              <a:t> </a:t>
            </a:r>
            <a:r>
              <a:rPr lang="en-US" sz="2800" kern="1200" dirty="0" smtClean="0">
                <a:solidFill>
                  <a:schemeClr val="tx1"/>
                </a:solidFill>
              </a:rPr>
              <a:t>higher among households with children, black households, Hispanic households, low-income households below 185% of the poverty threshold</a:t>
            </a:r>
            <a:endParaRPr lang="en-US" sz="2800" kern="1200" dirty="0">
              <a:solidFill>
                <a:schemeClr val="tx1"/>
              </a:solidFill>
            </a:endParaRPr>
          </a:p>
          <a:p>
            <a:endParaRPr lang="en-US" kern="1200" dirty="0">
              <a:solidFill>
                <a:schemeClr val="tx1"/>
              </a:solidFill>
              <a:latin typeface="Arial" charset="0"/>
            </a:endParaRPr>
          </a:p>
          <a:p>
            <a:endParaRPr lang="en-US" kern="1200" dirty="0">
              <a:solidFill>
                <a:schemeClr val="tx1"/>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8D224FF4-BEF5-467C-AF58-E6D944136ADE}" type="slidenum">
              <a:rPr lang="en-US" smtClean="0"/>
              <a:pPr>
                <a:defRPr/>
              </a:pPr>
              <a:t>9</a:t>
            </a:fld>
            <a:endParaRPr lang="en-US"/>
          </a:p>
        </p:txBody>
      </p:sp>
    </p:spTree>
    <p:extLst>
      <p:ext uri="{BB962C8B-B14F-4D97-AF65-F5344CB8AC3E}">
        <p14:creationId xmlns:p14="http://schemas.microsoft.com/office/powerpoint/2010/main" val="1587545334"/>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hs final template 2">
  <a:themeElements>
    <a:clrScheme name="ohs final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s final template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hs final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s final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s final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s final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s final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s final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s final 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s final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s final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s final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s final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s final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HS FINAL TEMPLATE 1">
  <a:themeElements>
    <a:clrScheme name="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S FINAL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S FINAL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S FINAL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S FINAL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S FINAL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S FINAL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S FINAL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S FINAL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S FINAL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S FINAL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S FINAL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HS FINAL TEMPLATE 1">
  <a:themeElements>
    <a:clrScheme name="1_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HS FINAL TEMPLATE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HS FINAL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HS FINAL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HS FINAL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HS FINAL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HS FINAL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HS FINAL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HS FINAL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HS FINAL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HS FINAL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HS FINAL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HS FINAL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Calibri">
    <a:majorFont>
      <a:latin typeface="Trebuchet MS"/>
      <a:ea typeface=""/>
      <a:cs typeface=""/>
    </a:majorFont>
    <a:minorFont>
      <a:latin typeface="Calibri"/>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HS and Class for Migrant Conference</Template>
  <TotalTime>14944</TotalTime>
  <Words>1503</Words>
  <Application>Microsoft Office PowerPoint</Application>
  <PresentationFormat>On-screen Show (4:3)</PresentationFormat>
  <Paragraphs>254</Paragraphs>
  <Slides>37</Slides>
  <Notes>18</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ohs final template 2</vt:lpstr>
      <vt:lpstr>OHS FINAL TEMPLATE 1</vt:lpstr>
      <vt:lpstr>1_OHS FINAL TEMPLATE 1</vt:lpstr>
      <vt:lpstr>PowerPoint Presentation</vt:lpstr>
      <vt:lpstr>Overview</vt:lpstr>
      <vt:lpstr>Questions</vt:lpstr>
      <vt:lpstr>Early Childhood Programs1, 2</vt:lpstr>
      <vt:lpstr>Early Disparities1, 2</vt:lpstr>
      <vt:lpstr>Changing Demographics1</vt:lpstr>
      <vt:lpstr>PowerPoint Presentation</vt:lpstr>
      <vt:lpstr>Low-income Children2</vt:lpstr>
      <vt:lpstr>Health Disparities 3-7</vt:lpstr>
      <vt:lpstr>Health Disparities 3-7</vt:lpstr>
      <vt:lpstr>PowerPoint Presentation</vt:lpstr>
      <vt:lpstr>PowerPoint Presentation</vt:lpstr>
      <vt:lpstr>1965 Dr. Robert Cooke Memo </vt:lpstr>
      <vt:lpstr>PowerPoint Presentation</vt:lpstr>
      <vt:lpstr>Vision</vt:lpstr>
      <vt:lpstr>Head Start Programs are…</vt:lpstr>
      <vt:lpstr>PowerPoint Presentation</vt:lpstr>
      <vt:lpstr>Early Head Start serves…</vt:lpstr>
      <vt:lpstr>PowerPoint Presentation</vt:lpstr>
      <vt:lpstr>American Indians and Alaska Natives</vt:lpstr>
      <vt:lpstr>Children with Disabilities </vt:lpstr>
      <vt:lpstr>Trauma and Head Start Children and Families</vt:lpstr>
      <vt:lpstr>Child Development and Health</vt:lpstr>
      <vt:lpstr>Physical Development and Health </vt:lpstr>
      <vt:lpstr>Head Start Program Performance Standards </vt:lpstr>
      <vt:lpstr>Minimum Health Requirements </vt:lpstr>
      <vt:lpstr>PowerPoint Presentation</vt:lpstr>
      <vt:lpstr>FY 2012 Program Statistics</vt:lpstr>
      <vt:lpstr>Enrollment by Age in 2012</vt:lpstr>
      <vt:lpstr>PowerPoint Presentation</vt:lpstr>
      <vt:lpstr>Primary Languages Spoken* </vt:lpstr>
      <vt:lpstr>Health Services</vt:lpstr>
      <vt:lpstr>Head Start Health Services Research</vt:lpstr>
      <vt:lpstr>Head Start Impact Study</vt:lpstr>
      <vt:lpstr>Programs Still Struggle </vt:lpstr>
      <vt:lpstr>Notes</vt:lpstr>
      <vt:lpstr>PowerPoint Presentation</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Designation Renewal</dc:title>
  <dc:subject>19th National Health Equity Research Webcast, 6/4/2013</dc:subject>
  <dc:creator>USER;Yvette Sanchez Fuentes</dc:creator>
  <dc:description>www.minority.unc.edu/institute/2013/</dc:description>
  <cp:lastModifiedBy>Schoenbach, Victor J</cp:lastModifiedBy>
  <cp:revision>539</cp:revision>
  <dcterms:created xsi:type="dcterms:W3CDTF">2010-04-12T16:43:11Z</dcterms:created>
  <dcterms:modified xsi:type="dcterms:W3CDTF">2013-05-31T20:37:29Z</dcterms:modified>
</cp:coreProperties>
</file>