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60"/>
  </p:notesMasterIdLst>
  <p:sldIdLst>
    <p:sldId id="256" r:id="rId2"/>
    <p:sldId id="360" r:id="rId3"/>
    <p:sldId id="367" r:id="rId4"/>
    <p:sldId id="368" r:id="rId5"/>
    <p:sldId id="257" r:id="rId6"/>
    <p:sldId id="313" r:id="rId7"/>
    <p:sldId id="312" r:id="rId8"/>
    <p:sldId id="311" r:id="rId9"/>
    <p:sldId id="315" r:id="rId10"/>
    <p:sldId id="361" r:id="rId11"/>
    <p:sldId id="310" r:id="rId12"/>
    <p:sldId id="365" r:id="rId13"/>
    <p:sldId id="258" r:id="rId14"/>
    <p:sldId id="341" r:id="rId15"/>
    <p:sldId id="277" r:id="rId16"/>
    <p:sldId id="342" r:id="rId17"/>
    <p:sldId id="343" r:id="rId18"/>
    <p:sldId id="344" r:id="rId19"/>
    <p:sldId id="345" r:id="rId20"/>
    <p:sldId id="347" r:id="rId21"/>
    <p:sldId id="348" r:id="rId22"/>
    <p:sldId id="349" r:id="rId23"/>
    <p:sldId id="351" r:id="rId24"/>
    <p:sldId id="369" r:id="rId25"/>
    <p:sldId id="318" r:id="rId26"/>
    <p:sldId id="260" r:id="rId27"/>
    <p:sldId id="370" r:id="rId28"/>
    <p:sldId id="382" r:id="rId29"/>
    <p:sldId id="383" r:id="rId30"/>
    <p:sldId id="386" r:id="rId31"/>
    <p:sldId id="385" r:id="rId32"/>
    <p:sldId id="379" r:id="rId33"/>
    <p:sldId id="381" r:id="rId34"/>
    <p:sldId id="287" r:id="rId35"/>
    <p:sldId id="298" r:id="rId36"/>
    <p:sldId id="375" r:id="rId37"/>
    <p:sldId id="376" r:id="rId38"/>
    <p:sldId id="377" r:id="rId39"/>
    <p:sldId id="299" r:id="rId40"/>
    <p:sldId id="288" r:id="rId41"/>
    <p:sldId id="289" r:id="rId42"/>
    <p:sldId id="290" r:id="rId43"/>
    <p:sldId id="291" r:id="rId44"/>
    <p:sldId id="292" r:id="rId45"/>
    <p:sldId id="296" r:id="rId46"/>
    <p:sldId id="300" r:id="rId47"/>
    <p:sldId id="378" r:id="rId48"/>
    <p:sldId id="384" r:id="rId49"/>
    <p:sldId id="302" r:id="rId50"/>
    <p:sldId id="373" r:id="rId51"/>
    <p:sldId id="270" r:id="rId52"/>
    <p:sldId id="271" r:id="rId53"/>
    <p:sldId id="272" r:id="rId54"/>
    <p:sldId id="273" r:id="rId55"/>
    <p:sldId id="274" r:id="rId56"/>
    <p:sldId id="259" r:id="rId57"/>
    <p:sldId id="372" r:id="rId58"/>
    <p:sldId id="275"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628" autoAdjust="0"/>
  </p:normalViewPr>
  <p:slideViewPr>
    <p:cSldViewPr snapToGrid="0" snapToObjects="1">
      <p:cViewPr>
        <p:scale>
          <a:sx n="100" d="100"/>
          <a:sy n="100" d="100"/>
        </p:scale>
        <p:origin x="-226" y="1243"/>
      </p:cViewPr>
      <p:guideLst>
        <p:guide orient="horz" pos="2160"/>
        <p:guide pos="2880"/>
      </p:guideLst>
    </p:cSldViewPr>
  </p:slideViewPr>
  <p:notesTextViewPr>
    <p:cViewPr>
      <p:scale>
        <a:sx n="100" d="100"/>
        <a:sy n="100" d="100"/>
      </p:scale>
      <p:origin x="0" y="0"/>
    </p:cViewPr>
  </p:notesTextViewPr>
  <p:sorterViewPr>
    <p:cViewPr>
      <p:scale>
        <a:sx n="75" d="100"/>
        <a:sy n="75" d="100"/>
      </p:scale>
      <p:origin x="0" y="312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753AB4-8CCF-584A-8EA1-974D4160DC83}" type="doc">
      <dgm:prSet loTypeId="urn:microsoft.com/office/officeart/2005/8/layout/hList6" loCatId="list" qsTypeId="urn:microsoft.com/office/officeart/2005/8/quickstyle/simple4" qsCatId="simple" csTypeId="urn:microsoft.com/office/officeart/2005/8/colors/colorful2" csCatId="colorful" phldr="1"/>
      <dgm:spPr/>
      <dgm:t>
        <a:bodyPr/>
        <a:lstStyle/>
        <a:p>
          <a:endParaRPr lang="en-US"/>
        </a:p>
      </dgm:t>
    </dgm:pt>
    <dgm:pt modelId="{9E5B9B0B-311A-E04E-8091-3DAB12D70A5F}">
      <dgm:prSet phldrT="[Text]"/>
      <dgm:spPr/>
      <dgm:t>
        <a:bodyPr/>
        <a:lstStyle/>
        <a:p>
          <a:r>
            <a:rPr lang="en-US" sz="2200" b="1" dirty="0" smtClean="0"/>
            <a:t>Coloniality-Modernity</a:t>
          </a:r>
          <a:endParaRPr lang="en-US" sz="2200" b="1" dirty="0"/>
        </a:p>
      </dgm:t>
    </dgm:pt>
    <dgm:pt modelId="{659B0D40-7B22-9D41-9D4C-2A105888AEF2}" type="parTrans" cxnId="{82D05AC8-9AA2-8C4E-8459-CD2C4349D36E}">
      <dgm:prSet/>
      <dgm:spPr/>
      <dgm:t>
        <a:bodyPr/>
        <a:lstStyle/>
        <a:p>
          <a:endParaRPr lang="en-US"/>
        </a:p>
      </dgm:t>
    </dgm:pt>
    <dgm:pt modelId="{BCA5B786-3D46-6942-B69D-604FCA098D88}" type="sibTrans" cxnId="{82D05AC8-9AA2-8C4E-8459-CD2C4349D36E}">
      <dgm:prSet/>
      <dgm:spPr/>
      <dgm:t>
        <a:bodyPr/>
        <a:lstStyle/>
        <a:p>
          <a:endParaRPr lang="en-US"/>
        </a:p>
      </dgm:t>
    </dgm:pt>
    <dgm:pt modelId="{9ABA6731-BD73-164F-8F91-8F8AB0AC4A7A}">
      <dgm:prSet phldrT="[Text]" custT="1"/>
      <dgm:spPr/>
      <dgm:t>
        <a:bodyPr/>
        <a:lstStyle/>
        <a:p>
          <a:r>
            <a:rPr lang="en-US" sz="2000" dirty="0" smtClean="0"/>
            <a:t>Rooted in rhetoric of salvation and progress</a:t>
          </a:r>
          <a:endParaRPr lang="en-US" sz="2000" dirty="0"/>
        </a:p>
      </dgm:t>
    </dgm:pt>
    <dgm:pt modelId="{522C7C11-6C02-1048-8548-DDA2760A8A6F}" type="parTrans" cxnId="{E829EBB7-7B4E-F143-BC6D-799139D8FB77}">
      <dgm:prSet/>
      <dgm:spPr/>
      <dgm:t>
        <a:bodyPr/>
        <a:lstStyle/>
        <a:p>
          <a:endParaRPr lang="en-US"/>
        </a:p>
      </dgm:t>
    </dgm:pt>
    <dgm:pt modelId="{56259024-EEB3-2C41-BB1A-245DC032370F}" type="sibTrans" cxnId="{E829EBB7-7B4E-F143-BC6D-799139D8FB77}">
      <dgm:prSet/>
      <dgm:spPr/>
      <dgm:t>
        <a:bodyPr/>
        <a:lstStyle/>
        <a:p>
          <a:endParaRPr lang="en-US"/>
        </a:p>
      </dgm:t>
    </dgm:pt>
    <dgm:pt modelId="{BFB2EBF1-879F-BB45-972F-2A2C70320DBE}">
      <dgm:prSet phldrT="[Text]" custT="1"/>
      <dgm:spPr/>
      <dgm:t>
        <a:bodyPr/>
        <a:lstStyle/>
        <a:p>
          <a:r>
            <a:rPr lang="en-US" sz="2000" dirty="0" smtClean="0"/>
            <a:t>By necessity creates condemnatory logic, savage, primitive, marginalized</a:t>
          </a:r>
          <a:endParaRPr lang="en-US" sz="2000" dirty="0"/>
        </a:p>
      </dgm:t>
    </dgm:pt>
    <dgm:pt modelId="{F099E893-2CA4-7049-8C33-E48F00C1C18A}" type="parTrans" cxnId="{08F17D0A-1670-3F4D-A5CD-D9E42BF6F390}">
      <dgm:prSet/>
      <dgm:spPr/>
      <dgm:t>
        <a:bodyPr/>
        <a:lstStyle/>
        <a:p>
          <a:endParaRPr lang="en-US"/>
        </a:p>
      </dgm:t>
    </dgm:pt>
    <dgm:pt modelId="{44A65DC2-6D5A-5846-A71F-3F2C964F2C38}" type="sibTrans" cxnId="{08F17D0A-1670-3F4D-A5CD-D9E42BF6F390}">
      <dgm:prSet/>
      <dgm:spPr/>
      <dgm:t>
        <a:bodyPr/>
        <a:lstStyle/>
        <a:p>
          <a:endParaRPr lang="en-US"/>
        </a:p>
      </dgm:t>
    </dgm:pt>
    <dgm:pt modelId="{2CA34938-8B6C-8545-8347-AB610A5CFF52}">
      <dgm:prSet phldrT="[Text]"/>
      <dgm:spPr/>
      <dgm:t>
        <a:bodyPr/>
        <a:lstStyle/>
        <a:p>
          <a:r>
            <a:rPr lang="en-US" b="1" dirty="0" smtClean="0"/>
            <a:t>Post-Coloniality</a:t>
          </a:r>
          <a:endParaRPr lang="en-US" b="1" dirty="0"/>
        </a:p>
      </dgm:t>
    </dgm:pt>
    <dgm:pt modelId="{BAEF428A-0291-5E48-89C2-0D6DC3007084}" type="parTrans" cxnId="{3FCAD534-AA17-9547-8D9E-7D4B81C22521}">
      <dgm:prSet/>
      <dgm:spPr/>
      <dgm:t>
        <a:bodyPr/>
        <a:lstStyle/>
        <a:p>
          <a:endParaRPr lang="en-US"/>
        </a:p>
      </dgm:t>
    </dgm:pt>
    <dgm:pt modelId="{6397C67F-8029-224A-A31D-78454EAE34F3}" type="sibTrans" cxnId="{3FCAD534-AA17-9547-8D9E-7D4B81C22521}">
      <dgm:prSet/>
      <dgm:spPr/>
      <dgm:t>
        <a:bodyPr/>
        <a:lstStyle/>
        <a:p>
          <a:endParaRPr lang="en-US"/>
        </a:p>
      </dgm:t>
    </dgm:pt>
    <dgm:pt modelId="{CFBBDB11-4311-954D-8F26-1934C9F9B850}">
      <dgm:prSet phldrT="[Text]"/>
      <dgm:spPr/>
      <dgm:t>
        <a:bodyPr/>
        <a:lstStyle/>
        <a:p>
          <a:r>
            <a:rPr lang="en-US" dirty="0" smtClean="0"/>
            <a:t>Starts in Greece and Rome</a:t>
          </a:r>
          <a:endParaRPr lang="en-US" dirty="0"/>
        </a:p>
      </dgm:t>
    </dgm:pt>
    <dgm:pt modelId="{EACD322E-F37F-764A-ADEE-E45415FC6C35}" type="parTrans" cxnId="{CE9D2668-EBA5-B146-A8A6-B591228BFFCD}">
      <dgm:prSet/>
      <dgm:spPr/>
      <dgm:t>
        <a:bodyPr/>
        <a:lstStyle/>
        <a:p>
          <a:endParaRPr lang="en-US"/>
        </a:p>
      </dgm:t>
    </dgm:pt>
    <dgm:pt modelId="{FEAD6B54-669E-E342-9378-374684A98E91}" type="sibTrans" cxnId="{CE9D2668-EBA5-B146-A8A6-B591228BFFCD}">
      <dgm:prSet/>
      <dgm:spPr/>
      <dgm:t>
        <a:bodyPr/>
        <a:lstStyle/>
        <a:p>
          <a:endParaRPr lang="en-US"/>
        </a:p>
      </dgm:t>
    </dgm:pt>
    <dgm:pt modelId="{DD88141E-9776-A443-86C7-B0385BD5488B}">
      <dgm:prSet phldrT="[Text]" custT="1"/>
      <dgm:spPr/>
      <dgm:t>
        <a:bodyPr/>
        <a:lstStyle/>
        <a:p>
          <a:r>
            <a:rPr lang="en-US" sz="2200" b="1" dirty="0" smtClean="0"/>
            <a:t>Indigenous Episteme</a:t>
          </a:r>
          <a:endParaRPr lang="en-US" sz="2200" b="1" dirty="0"/>
        </a:p>
      </dgm:t>
    </dgm:pt>
    <dgm:pt modelId="{B45E2543-EACE-F04C-B33E-5A6BC304720A}" type="parTrans" cxnId="{B595205F-8989-5346-920F-2517AD7A2CD1}">
      <dgm:prSet/>
      <dgm:spPr/>
      <dgm:t>
        <a:bodyPr/>
        <a:lstStyle/>
        <a:p>
          <a:endParaRPr lang="en-US"/>
        </a:p>
      </dgm:t>
    </dgm:pt>
    <dgm:pt modelId="{2EB6D775-9E4F-414C-898B-4F6A43A35846}" type="sibTrans" cxnId="{B595205F-8989-5346-920F-2517AD7A2CD1}">
      <dgm:prSet/>
      <dgm:spPr/>
      <dgm:t>
        <a:bodyPr/>
        <a:lstStyle/>
        <a:p>
          <a:endParaRPr lang="en-US"/>
        </a:p>
      </dgm:t>
    </dgm:pt>
    <dgm:pt modelId="{A54F2534-437B-5E45-8465-775AF0ACCABB}">
      <dgm:prSet phldrT="[Text]" custT="1"/>
      <dgm:spPr/>
      <dgm:t>
        <a:bodyPr/>
        <a:lstStyle/>
        <a:p>
          <a:r>
            <a:rPr lang="en-US" sz="1600" dirty="0" smtClean="0">
              <a:solidFill>
                <a:srgbClr val="FFFFFF"/>
              </a:solidFill>
            </a:rPr>
            <a:t>Starts with a critique of the limits of Eurocentric knowledge hegemony of “science” as truth: Provincialism as Universalism</a:t>
          </a:r>
          <a:endParaRPr lang="en-US" sz="1600" dirty="0">
            <a:solidFill>
              <a:srgbClr val="FFFFFF"/>
            </a:solidFill>
          </a:endParaRPr>
        </a:p>
      </dgm:t>
    </dgm:pt>
    <dgm:pt modelId="{2180024B-A4F9-5049-A60A-F6A275799090}" type="parTrans" cxnId="{DC608420-9B76-0B4E-8581-2581E6601010}">
      <dgm:prSet/>
      <dgm:spPr/>
      <dgm:t>
        <a:bodyPr/>
        <a:lstStyle/>
        <a:p>
          <a:endParaRPr lang="en-US"/>
        </a:p>
      </dgm:t>
    </dgm:pt>
    <dgm:pt modelId="{14ECAF8E-E207-564F-A21B-AD7B2BF8D4DD}" type="sibTrans" cxnId="{DC608420-9B76-0B4E-8581-2581E6601010}">
      <dgm:prSet/>
      <dgm:spPr/>
      <dgm:t>
        <a:bodyPr/>
        <a:lstStyle/>
        <a:p>
          <a:endParaRPr lang="en-US"/>
        </a:p>
      </dgm:t>
    </dgm:pt>
    <dgm:pt modelId="{38F9B95D-80DE-8B42-B0F3-9CC690F769A2}">
      <dgm:prSet phldrT="[Text]" custT="1"/>
      <dgm:spPr/>
      <dgm:t>
        <a:bodyPr/>
        <a:lstStyle/>
        <a:p>
          <a:r>
            <a:rPr lang="en-US" sz="1600" dirty="0" smtClean="0">
              <a:solidFill>
                <a:srgbClr val="FFFFFF"/>
              </a:solidFill>
            </a:rPr>
            <a:t>Shifts the geographies of reason</a:t>
          </a:r>
          <a:endParaRPr lang="en-US" sz="1600" dirty="0">
            <a:solidFill>
              <a:srgbClr val="FFFFFF"/>
            </a:solidFill>
          </a:endParaRPr>
        </a:p>
      </dgm:t>
    </dgm:pt>
    <dgm:pt modelId="{DD3C5049-10A9-094B-9B87-68F5DC24876C}" type="parTrans" cxnId="{387D43E7-95C0-614B-8D28-CDEF3F281D34}">
      <dgm:prSet/>
      <dgm:spPr/>
      <dgm:t>
        <a:bodyPr/>
        <a:lstStyle/>
        <a:p>
          <a:endParaRPr lang="en-US"/>
        </a:p>
      </dgm:t>
    </dgm:pt>
    <dgm:pt modelId="{B1A7E741-C273-DB46-972C-E8EF0F6F2A02}" type="sibTrans" cxnId="{387D43E7-95C0-614B-8D28-CDEF3F281D34}">
      <dgm:prSet/>
      <dgm:spPr/>
      <dgm:t>
        <a:bodyPr/>
        <a:lstStyle/>
        <a:p>
          <a:endParaRPr lang="en-US"/>
        </a:p>
      </dgm:t>
    </dgm:pt>
    <dgm:pt modelId="{EAA99558-BBBC-CD4B-9AD4-9787744D2F45}">
      <dgm:prSet phldrT="[Text]"/>
      <dgm:spPr/>
      <dgm:t>
        <a:bodyPr/>
        <a:lstStyle/>
        <a:p>
          <a:endParaRPr lang="en-US" sz="1700" dirty="0"/>
        </a:p>
      </dgm:t>
    </dgm:pt>
    <dgm:pt modelId="{42B4E994-2B8E-2941-BA3E-B98EE3072517}" type="parTrans" cxnId="{1D651A2F-F067-9045-AA56-2EAE0085C161}">
      <dgm:prSet/>
      <dgm:spPr/>
      <dgm:t>
        <a:bodyPr/>
        <a:lstStyle/>
        <a:p>
          <a:endParaRPr lang="en-US"/>
        </a:p>
      </dgm:t>
    </dgm:pt>
    <dgm:pt modelId="{671AF4AE-EE04-E944-B10D-BD25889F0D56}" type="sibTrans" cxnId="{1D651A2F-F067-9045-AA56-2EAE0085C161}">
      <dgm:prSet/>
      <dgm:spPr/>
      <dgm:t>
        <a:bodyPr/>
        <a:lstStyle/>
        <a:p>
          <a:endParaRPr lang="en-US"/>
        </a:p>
      </dgm:t>
    </dgm:pt>
    <dgm:pt modelId="{8E39D686-F607-A247-8ADA-44CF79C0971F}">
      <dgm:prSet phldrT="[Text]"/>
      <dgm:spPr/>
      <dgm:t>
        <a:bodyPr/>
        <a:lstStyle/>
        <a:p>
          <a:endParaRPr lang="en-US" sz="1300" dirty="0"/>
        </a:p>
      </dgm:t>
    </dgm:pt>
    <dgm:pt modelId="{7E69BB4C-81F1-DD4C-AB75-CB5801E98A27}" type="parTrans" cxnId="{3BABAAD8-64A3-2A4F-A99A-6D563953439B}">
      <dgm:prSet/>
      <dgm:spPr/>
      <dgm:t>
        <a:bodyPr/>
        <a:lstStyle/>
        <a:p>
          <a:endParaRPr lang="en-US"/>
        </a:p>
      </dgm:t>
    </dgm:pt>
    <dgm:pt modelId="{3BC8D47B-2E7F-7044-85FA-4F3360762FFE}" type="sibTrans" cxnId="{3BABAAD8-64A3-2A4F-A99A-6D563953439B}">
      <dgm:prSet/>
      <dgm:spPr/>
      <dgm:t>
        <a:bodyPr/>
        <a:lstStyle/>
        <a:p>
          <a:endParaRPr lang="en-US"/>
        </a:p>
      </dgm:t>
    </dgm:pt>
    <dgm:pt modelId="{21CFCEDE-8052-2C4A-915B-2CF7AF14E96B}">
      <dgm:prSet phldrT="[Text]" custT="1"/>
      <dgm:spPr/>
      <dgm:t>
        <a:bodyPr/>
        <a:lstStyle/>
        <a:p>
          <a:r>
            <a:rPr lang="en-US" sz="1600" dirty="0" smtClean="0">
              <a:solidFill>
                <a:srgbClr val="FFFFFF"/>
              </a:solidFill>
            </a:rPr>
            <a:t>Language and concepts as only one  vehicle to </a:t>
          </a:r>
          <a:r>
            <a:rPr lang="en-US" sz="1600" b="1" dirty="0" smtClean="0">
              <a:solidFill>
                <a:schemeClr val="tx1"/>
              </a:solidFill>
            </a:rPr>
            <a:t>understand and express “reality”</a:t>
          </a:r>
          <a:endParaRPr lang="en-US" sz="1600" b="1" dirty="0">
            <a:solidFill>
              <a:schemeClr val="tx1"/>
            </a:solidFill>
          </a:endParaRPr>
        </a:p>
      </dgm:t>
    </dgm:pt>
    <dgm:pt modelId="{0CC7DE24-87A2-9544-9611-81DE76E757E4}" type="parTrans" cxnId="{98973222-6771-2E4B-ABB7-8E105AB157E1}">
      <dgm:prSet/>
      <dgm:spPr/>
      <dgm:t>
        <a:bodyPr/>
        <a:lstStyle/>
        <a:p>
          <a:endParaRPr lang="en-US"/>
        </a:p>
      </dgm:t>
    </dgm:pt>
    <dgm:pt modelId="{7D07106B-38AA-6D47-9C10-D365C8F47908}" type="sibTrans" cxnId="{98973222-6771-2E4B-ABB7-8E105AB157E1}">
      <dgm:prSet/>
      <dgm:spPr/>
      <dgm:t>
        <a:bodyPr/>
        <a:lstStyle/>
        <a:p>
          <a:endParaRPr lang="en-US"/>
        </a:p>
      </dgm:t>
    </dgm:pt>
    <dgm:pt modelId="{5021121D-9B9C-BE4A-A6CD-B9EF27AF1623}">
      <dgm:prSet phldrT="[Text]" custT="1"/>
      <dgm:spPr/>
      <dgm:t>
        <a:bodyPr/>
        <a:lstStyle/>
        <a:p>
          <a:r>
            <a:rPr lang="en-US" sz="2000" dirty="0" smtClean="0"/>
            <a:t>Starts in Greece and Rome</a:t>
          </a:r>
          <a:endParaRPr lang="en-US" sz="2000" dirty="0"/>
        </a:p>
      </dgm:t>
    </dgm:pt>
    <dgm:pt modelId="{AEA626D5-6121-984F-BFE9-565D8A1EF8B4}" type="parTrans" cxnId="{EC0DA69F-F630-A54F-A5AA-4F54B51179F7}">
      <dgm:prSet/>
      <dgm:spPr/>
      <dgm:t>
        <a:bodyPr/>
        <a:lstStyle/>
        <a:p>
          <a:endParaRPr lang="en-US"/>
        </a:p>
      </dgm:t>
    </dgm:pt>
    <dgm:pt modelId="{DE6611BE-3E80-B648-BA9B-9D436B639328}" type="sibTrans" cxnId="{EC0DA69F-F630-A54F-A5AA-4F54B51179F7}">
      <dgm:prSet/>
      <dgm:spPr/>
      <dgm:t>
        <a:bodyPr/>
        <a:lstStyle/>
        <a:p>
          <a:endParaRPr lang="en-US"/>
        </a:p>
      </dgm:t>
    </dgm:pt>
    <dgm:pt modelId="{120E36DD-C1C3-0F48-9CA0-E23C0596ACC7}">
      <dgm:prSet phldrT="[Text]"/>
      <dgm:spPr/>
      <dgm:t>
        <a:bodyPr/>
        <a:lstStyle/>
        <a:p>
          <a:r>
            <a:rPr lang="en-US" dirty="0" smtClean="0"/>
            <a:t>Privileges “newness” in the archaeology/chronological history of european ideals</a:t>
          </a:r>
          <a:endParaRPr lang="en-US" dirty="0"/>
        </a:p>
      </dgm:t>
    </dgm:pt>
    <dgm:pt modelId="{C4463617-CFA7-4B40-81ED-CA03CB72C782}" type="parTrans" cxnId="{D7E3B7C3-ED90-3442-82C2-9298BE7D4AD5}">
      <dgm:prSet/>
      <dgm:spPr/>
      <dgm:t>
        <a:bodyPr/>
        <a:lstStyle/>
        <a:p>
          <a:endParaRPr lang="en-US"/>
        </a:p>
      </dgm:t>
    </dgm:pt>
    <dgm:pt modelId="{CBA995B8-FB4B-214F-B383-BEE66E3E2A43}" type="sibTrans" cxnId="{D7E3B7C3-ED90-3442-82C2-9298BE7D4AD5}">
      <dgm:prSet/>
      <dgm:spPr/>
      <dgm:t>
        <a:bodyPr/>
        <a:lstStyle/>
        <a:p>
          <a:endParaRPr lang="en-US"/>
        </a:p>
      </dgm:t>
    </dgm:pt>
    <dgm:pt modelId="{660C77BB-0AE8-374C-B3D7-22BFDAF1CF8B}">
      <dgm:prSet phldrT="[Text]" custT="1"/>
      <dgm:spPr/>
      <dgm:t>
        <a:bodyPr/>
        <a:lstStyle/>
        <a:p>
          <a:r>
            <a:rPr lang="en-US" sz="1600" dirty="0" smtClean="0">
              <a:solidFill>
                <a:srgbClr val="FFFFFF"/>
              </a:solidFill>
            </a:rPr>
            <a:t>Epistemic disobedience as a set of projects that focus on the common effects of the experience of colonialism</a:t>
          </a:r>
          <a:endParaRPr lang="en-US" sz="1600" dirty="0">
            <a:solidFill>
              <a:srgbClr val="FFFFFF"/>
            </a:solidFill>
          </a:endParaRPr>
        </a:p>
      </dgm:t>
    </dgm:pt>
    <dgm:pt modelId="{1BC58CF9-FAA5-4546-A1DC-31F1962C3A9C}" type="parTrans" cxnId="{23962E7C-AAFA-8A4C-81A3-02002586D578}">
      <dgm:prSet/>
      <dgm:spPr/>
      <dgm:t>
        <a:bodyPr/>
        <a:lstStyle/>
        <a:p>
          <a:endParaRPr lang="en-US"/>
        </a:p>
      </dgm:t>
    </dgm:pt>
    <dgm:pt modelId="{71B77D11-F268-EB4D-962C-F203ADF55919}" type="sibTrans" cxnId="{23962E7C-AAFA-8A4C-81A3-02002586D578}">
      <dgm:prSet/>
      <dgm:spPr/>
      <dgm:t>
        <a:bodyPr/>
        <a:lstStyle/>
        <a:p>
          <a:endParaRPr lang="en-US"/>
        </a:p>
      </dgm:t>
    </dgm:pt>
    <dgm:pt modelId="{E002F857-CCE2-664D-AF61-7E83CAF01D57}">
      <dgm:prSet phldrT="[Text]"/>
      <dgm:spPr/>
      <dgm:t>
        <a:bodyPr/>
        <a:lstStyle/>
        <a:p>
          <a:r>
            <a:rPr lang="en-US" dirty="0" smtClean="0"/>
            <a:t>Subjectivities created in language and history</a:t>
          </a:r>
          <a:endParaRPr lang="en-US" dirty="0"/>
        </a:p>
      </dgm:t>
    </dgm:pt>
    <dgm:pt modelId="{9B2443BB-ABB3-F141-8475-97EB1E95CA01}" type="parTrans" cxnId="{9AEEF312-31ED-2F45-8F88-459DED310D94}">
      <dgm:prSet/>
      <dgm:spPr/>
      <dgm:t>
        <a:bodyPr/>
        <a:lstStyle/>
        <a:p>
          <a:endParaRPr lang="en-US"/>
        </a:p>
      </dgm:t>
    </dgm:pt>
    <dgm:pt modelId="{D24BB560-87AD-6948-AFFB-4E49C5AED323}" type="sibTrans" cxnId="{9AEEF312-31ED-2F45-8F88-459DED310D94}">
      <dgm:prSet/>
      <dgm:spPr/>
      <dgm:t>
        <a:bodyPr/>
        <a:lstStyle/>
        <a:p>
          <a:endParaRPr lang="en-US"/>
        </a:p>
      </dgm:t>
    </dgm:pt>
    <dgm:pt modelId="{30763EE6-7BBA-5845-8D5E-45A13420BC97}" type="pres">
      <dgm:prSet presAssocID="{54753AB4-8CCF-584A-8EA1-974D4160DC83}" presName="Name0" presStyleCnt="0">
        <dgm:presLayoutVars>
          <dgm:dir/>
          <dgm:resizeHandles val="exact"/>
        </dgm:presLayoutVars>
      </dgm:prSet>
      <dgm:spPr/>
      <dgm:t>
        <a:bodyPr/>
        <a:lstStyle/>
        <a:p>
          <a:endParaRPr lang="en-US"/>
        </a:p>
      </dgm:t>
    </dgm:pt>
    <dgm:pt modelId="{424300C7-0D2F-FC4D-9443-8CD2033BADC3}" type="pres">
      <dgm:prSet presAssocID="{9E5B9B0B-311A-E04E-8091-3DAB12D70A5F}" presName="node" presStyleLbl="node1" presStyleIdx="0" presStyleCnt="3" custScaleX="105797">
        <dgm:presLayoutVars>
          <dgm:bulletEnabled val="1"/>
        </dgm:presLayoutVars>
      </dgm:prSet>
      <dgm:spPr/>
      <dgm:t>
        <a:bodyPr/>
        <a:lstStyle/>
        <a:p>
          <a:endParaRPr lang="en-US"/>
        </a:p>
      </dgm:t>
    </dgm:pt>
    <dgm:pt modelId="{551FCC26-3DE2-EC47-88F7-D98BEA2F3F06}" type="pres">
      <dgm:prSet presAssocID="{BCA5B786-3D46-6942-B69D-604FCA098D88}" presName="sibTrans" presStyleCnt="0"/>
      <dgm:spPr/>
      <dgm:t>
        <a:bodyPr/>
        <a:lstStyle/>
        <a:p>
          <a:endParaRPr lang="en-US"/>
        </a:p>
      </dgm:t>
    </dgm:pt>
    <dgm:pt modelId="{21BE5342-A34C-2E44-99DE-D834ABE94259}" type="pres">
      <dgm:prSet presAssocID="{2CA34938-8B6C-8545-8347-AB610A5CFF52}" presName="node" presStyleLbl="node1" presStyleIdx="1" presStyleCnt="3" custLinFactNeighborX="0">
        <dgm:presLayoutVars>
          <dgm:bulletEnabled val="1"/>
        </dgm:presLayoutVars>
      </dgm:prSet>
      <dgm:spPr/>
      <dgm:t>
        <a:bodyPr/>
        <a:lstStyle/>
        <a:p>
          <a:endParaRPr lang="en-US"/>
        </a:p>
      </dgm:t>
    </dgm:pt>
    <dgm:pt modelId="{751CBDBB-1BA0-664F-B01C-CB84D7377A0D}" type="pres">
      <dgm:prSet presAssocID="{6397C67F-8029-224A-A31D-78454EAE34F3}" presName="sibTrans" presStyleCnt="0"/>
      <dgm:spPr/>
      <dgm:t>
        <a:bodyPr/>
        <a:lstStyle/>
        <a:p>
          <a:endParaRPr lang="en-US"/>
        </a:p>
      </dgm:t>
    </dgm:pt>
    <dgm:pt modelId="{0E25F1B9-7D59-754E-AD0D-1A0157B18A1F}" type="pres">
      <dgm:prSet presAssocID="{DD88141E-9776-A443-86C7-B0385BD5488B}" presName="node" presStyleLbl="node1" presStyleIdx="2" presStyleCnt="3" custScaleX="109841">
        <dgm:presLayoutVars>
          <dgm:bulletEnabled val="1"/>
        </dgm:presLayoutVars>
      </dgm:prSet>
      <dgm:spPr/>
      <dgm:t>
        <a:bodyPr/>
        <a:lstStyle/>
        <a:p>
          <a:endParaRPr lang="en-US"/>
        </a:p>
      </dgm:t>
    </dgm:pt>
  </dgm:ptLst>
  <dgm:cxnLst>
    <dgm:cxn modelId="{06F8898A-A9EA-1C45-8982-127CFFF9F9E6}" type="presOf" srcId="{8E39D686-F607-A247-8ADA-44CF79C0971F}" destId="{0E25F1B9-7D59-754E-AD0D-1A0157B18A1F}" srcOrd="0" destOrd="5" presId="urn:microsoft.com/office/officeart/2005/8/layout/hList6"/>
    <dgm:cxn modelId="{CE9D2668-EBA5-B146-A8A6-B591228BFFCD}" srcId="{2CA34938-8B6C-8545-8347-AB610A5CFF52}" destId="{CFBBDB11-4311-954D-8F26-1934C9F9B850}" srcOrd="0" destOrd="0" parTransId="{EACD322E-F37F-764A-ADEE-E45415FC6C35}" sibTransId="{FEAD6B54-669E-E342-9378-374684A98E91}"/>
    <dgm:cxn modelId="{1D651A2F-F067-9045-AA56-2EAE0085C161}" srcId="{9E5B9B0B-311A-E04E-8091-3DAB12D70A5F}" destId="{EAA99558-BBBC-CD4B-9AD4-9787744D2F45}" srcOrd="3" destOrd="0" parTransId="{42B4E994-2B8E-2941-BA3E-B98EE3072517}" sibTransId="{671AF4AE-EE04-E944-B10D-BD25889F0D56}"/>
    <dgm:cxn modelId="{B595205F-8989-5346-920F-2517AD7A2CD1}" srcId="{54753AB4-8CCF-584A-8EA1-974D4160DC83}" destId="{DD88141E-9776-A443-86C7-B0385BD5488B}" srcOrd="2" destOrd="0" parTransId="{B45E2543-EACE-F04C-B33E-5A6BC304720A}" sibTransId="{2EB6D775-9E4F-414C-898B-4F6A43A35846}"/>
    <dgm:cxn modelId="{EC0DA69F-F630-A54F-A5AA-4F54B51179F7}" srcId="{9E5B9B0B-311A-E04E-8091-3DAB12D70A5F}" destId="{5021121D-9B9C-BE4A-A6CD-B9EF27AF1623}" srcOrd="0" destOrd="0" parTransId="{AEA626D5-6121-984F-BFE9-565D8A1EF8B4}" sibTransId="{DE6611BE-3E80-B648-BA9B-9D436B639328}"/>
    <dgm:cxn modelId="{218F29BC-88D3-C740-ADE3-0FC7AFAC3D7E}" type="presOf" srcId="{E002F857-CCE2-664D-AF61-7E83CAF01D57}" destId="{21BE5342-A34C-2E44-99DE-D834ABE94259}" srcOrd="0" destOrd="3" presId="urn:microsoft.com/office/officeart/2005/8/layout/hList6"/>
    <dgm:cxn modelId="{848D1F5F-BC91-1846-9B9D-26CDCBD8738C}" type="presOf" srcId="{EAA99558-BBBC-CD4B-9AD4-9787744D2F45}" destId="{424300C7-0D2F-FC4D-9443-8CD2033BADC3}" srcOrd="0" destOrd="4" presId="urn:microsoft.com/office/officeart/2005/8/layout/hList6"/>
    <dgm:cxn modelId="{9AEEF312-31ED-2F45-8F88-459DED310D94}" srcId="{2CA34938-8B6C-8545-8347-AB610A5CFF52}" destId="{E002F857-CCE2-664D-AF61-7E83CAF01D57}" srcOrd="2" destOrd="0" parTransId="{9B2443BB-ABB3-F141-8475-97EB1E95CA01}" sibTransId="{D24BB560-87AD-6948-AFFB-4E49C5AED323}"/>
    <dgm:cxn modelId="{81B00F01-04A7-D04F-BA83-C10FBE889475}" type="presOf" srcId="{120E36DD-C1C3-0F48-9CA0-E23C0596ACC7}" destId="{21BE5342-A34C-2E44-99DE-D834ABE94259}" srcOrd="0" destOrd="2" presId="urn:microsoft.com/office/officeart/2005/8/layout/hList6"/>
    <dgm:cxn modelId="{E829EBB7-7B4E-F143-BC6D-799139D8FB77}" srcId="{9E5B9B0B-311A-E04E-8091-3DAB12D70A5F}" destId="{9ABA6731-BD73-164F-8F91-8F8AB0AC4A7A}" srcOrd="1" destOrd="0" parTransId="{522C7C11-6C02-1048-8548-DDA2760A8A6F}" sibTransId="{56259024-EEB3-2C41-BB1A-245DC032370F}"/>
    <dgm:cxn modelId="{ED906620-25C2-7A46-80CF-F3B027B05308}" type="presOf" srcId="{9ABA6731-BD73-164F-8F91-8F8AB0AC4A7A}" destId="{424300C7-0D2F-FC4D-9443-8CD2033BADC3}" srcOrd="0" destOrd="2" presId="urn:microsoft.com/office/officeart/2005/8/layout/hList6"/>
    <dgm:cxn modelId="{5E522E40-6EA7-5F4E-B60B-65C8C759ED54}" type="presOf" srcId="{660C77BB-0AE8-374C-B3D7-22BFDAF1CF8B}" destId="{0E25F1B9-7D59-754E-AD0D-1A0157B18A1F}" srcOrd="0" destOrd="2" presId="urn:microsoft.com/office/officeart/2005/8/layout/hList6"/>
    <dgm:cxn modelId="{3FCAD534-AA17-9547-8D9E-7D4B81C22521}" srcId="{54753AB4-8CCF-584A-8EA1-974D4160DC83}" destId="{2CA34938-8B6C-8545-8347-AB610A5CFF52}" srcOrd="1" destOrd="0" parTransId="{BAEF428A-0291-5E48-89C2-0D6DC3007084}" sibTransId="{6397C67F-8029-224A-A31D-78454EAE34F3}"/>
    <dgm:cxn modelId="{D5C6F87A-9853-8B4A-8FB0-B5B53C3DAA8D}" type="presOf" srcId="{38F9B95D-80DE-8B42-B0F3-9CC690F769A2}" destId="{0E25F1B9-7D59-754E-AD0D-1A0157B18A1F}" srcOrd="0" destOrd="3" presId="urn:microsoft.com/office/officeart/2005/8/layout/hList6"/>
    <dgm:cxn modelId="{7B01EECF-3160-6A41-B1DA-D084EF5FCA3F}" type="presOf" srcId="{5021121D-9B9C-BE4A-A6CD-B9EF27AF1623}" destId="{424300C7-0D2F-FC4D-9443-8CD2033BADC3}" srcOrd="0" destOrd="1" presId="urn:microsoft.com/office/officeart/2005/8/layout/hList6"/>
    <dgm:cxn modelId="{E5AE0BD2-1883-F041-8B62-CD599BE3A1A2}" type="presOf" srcId="{A54F2534-437B-5E45-8465-775AF0ACCABB}" destId="{0E25F1B9-7D59-754E-AD0D-1A0157B18A1F}" srcOrd="0" destOrd="1" presId="urn:microsoft.com/office/officeart/2005/8/layout/hList6"/>
    <dgm:cxn modelId="{2F57DB1A-06A0-BA44-97C2-DA9DD8D049CD}" type="presOf" srcId="{21CFCEDE-8052-2C4A-915B-2CF7AF14E96B}" destId="{0E25F1B9-7D59-754E-AD0D-1A0157B18A1F}" srcOrd="0" destOrd="4" presId="urn:microsoft.com/office/officeart/2005/8/layout/hList6"/>
    <dgm:cxn modelId="{8039FDF3-8585-DF4C-B334-2960CDF4A0B3}" type="presOf" srcId="{2CA34938-8B6C-8545-8347-AB610A5CFF52}" destId="{21BE5342-A34C-2E44-99DE-D834ABE94259}" srcOrd="0" destOrd="0" presId="urn:microsoft.com/office/officeart/2005/8/layout/hList6"/>
    <dgm:cxn modelId="{98973222-6771-2E4B-ABB7-8E105AB157E1}" srcId="{DD88141E-9776-A443-86C7-B0385BD5488B}" destId="{21CFCEDE-8052-2C4A-915B-2CF7AF14E96B}" srcOrd="3" destOrd="0" parTransId="{0CC7DE24-87A2-9544-9611-81DE76E757E4}" sibTransId="{7D07106B-38AA-6D47-9C10-D365C8F47908}"/>
    <dgm:cxn modelId="{08F17D0A-1670-3F4D-A5CD-D9E42BF6F390}" srcId="{9E5B9B0B-311A-E04E-8091-3DAB12D70A5F}" destId="{BFB2EBF1-879F-BB45-972F-2A2C70320DBE}" srcOrd="2" destOrd="0" parTransId="{F099E893-2CA4-7049-8C33-E48F00C1C18A}" sibTransId="{44A65DC2-6D5A-5846-A71F-3F2C964F2C38}"/>
    <dgm:cxn modelId="{387D43E7-95C0-614B-8D28-CDEF3F281D34}" srcId="{DD88141E-9776-A443-86C7-B0385BD5488B}" destId="{38F9B95D-80DE-8B42-B0F3-9CC690F769A2}" srcOrd="2" destOrd="0" parTransId="{DD3C5049-10A9-094B-9B87-68F5DC24876C}" sibTransId="{B1A7E741-C273-DB46-972C-E8EF0F6F2A02}"/>
    <dgm:cxn modelId="{23962E7C-AAFA-8A4C-81A3-02002586D578}" srcId="{DD88141E-9776-A443-86C7-B0385BD5488B}" destId="{660C77BB-0AE8-374C-B3D7-22BFDAF1CF8B}" srcOrd="1" destOrd="0" parTransId="{1BC58CF9-FAA5-4546-A1DC-31F1962C3A9C}" sibTransId="{71B77D11-F268-EB4D-962C-F203ADF55919}"/>
    <dgm:cxn modelId="{E9BC3C96-B7D1-CD4B-8A14-BD5FEF2205D0}" type="presOf" srcId="{BFB2EBF1-879F-BB45-972F-2A2C70320DBE}" destId="{424300C7-0D2F-FC4D-9443-8CD2033BADC3}" srcOrd="0" destOrd="3" presId="urn:microsoft.com/office/officeart/2005/8/layout/hList6"/>
    <dgm:cxn modelId="{3BABAAD8-64A3-2A4F-A99A-6D563953439B}" srcId="{DD88141E-9776-A443-86C7-B0385BD5488B}" destId="{8E39D686-F607-A247-8ADA-44CF79C0971F}" srcOrd="4" destOrd="0" parTransId="{7E69BB4C-81F1-DD4C-AB75-CB5801E98A27}" sibTransId="{3BC8D47B-2E7F-7044-85FA-4F3360762FFE}"/>
    <dgm:cxn modelId="{CD026203-F692-C64A-AD6C-679F8865020E}" type="presOf" srcId="{CFBBDB11-4311-954D-8F26-1934C9F9B850}" destId="{21BE5342-A34C-2E44-99DE-D834ABE94259}" srcOrd="0" destOrd="1" presId="urn:microsoft.com/office/officeart/2005/8/layout/hList6"/>
    <dgm:cxn modelId="{82D05AC8-9AA2-8C4E-8459-CD2C4349D36E}" srcId="{54753AB4-8CCF-584A-8EA1-974D4160DC83}" destId="{9E5B9B0B-311A-E04E-8091-3DAB12D70A5F}" srcOrd="0" destOrd="0" parTransId="{659B0D40-7B22-9D41-9D4C-2A105888AEF2}" sibTransId="{BCA5B786-3D46-6942-B69D-604FCA098D88}"/>
    <dgm:cxn modelId="{44C2CB6D-80D0-6840-9828-CA36889656EA}" type="presOf" srcId="{54753AB4-8CCF-584A-8EA1-974D4160DC83}" destId="{30763EE6-7BBA-5845-8D5E-45A13420BC97}" srcOrd="0" destOrd="0" presId="urn:microsoft.com/office/officeart/2005/8/layout/hList6"/>
    <dgm:cxn modelId="{1F6801A0-7CAB-C442-BCC1-A9610AE8EB45}" type="presOf" srcId="{DD88141E-9776-A443-86C7-B0385BD5488B}" destId="{0E25F1B9-7D59-754E-AD0D-1A0157B18A1F}" srcOrd="0" destOrd="0" presId="urn:microsoft.com/office/officeart/2005/8/layout/hList6"/>
    <dgm:cxn modelId="{A92F5193-C519-B04B-B9C4-B34FEF91A99F}" type="presOf" srcId="{9E5B9B0B-311A-E04E-8091-3DAB12D70A5F}" destId="{424300C7-0D2F-FC4D-9443-8CD2033BADC3}" srcOrd="0" destOrd="0" presId="urn:microsoft.com/office/officeart/2005/8/layout/hList6"/>
    <dgm:cxn modelId="{D7E3B7C3-ED90-3442-82C2-9298BE7D4AD5}" srcId="{2CA34938-8B6C-8545-8347-AB610A5CFF52}" destId="{120E36DD-C1C3-0F48-9CA0-E23C0596ACC7}" srcOrd="1" destOrd="0" parTransId="{C4463617-CFA7-4B40-81ED-CA03CB72C782}" sibTransId="{CBA995B8-FB4B-214F-B383-BEE66E3E2A43}"/>
    <dgm:cxn modelId="{DC608420-9B76-0B4E-8581-2581E6601010}" srcId="{DD88141E-9776-A443-86C7-B0385BD5488B}" destId="{A54F2534-437B-5E45-8465-775AF0ACCABB}" srcOrd="0" destOrd="0" parTransId="{2180024B-A4F9-5049-A60A-F6A275799090}" sibTransId="{14ECAF8E-E207-564F-A21B-AD7B2BF8D4DD}"/>
    <dgm:cxn modelId="{158B851D-740B-1440-B00B-958701A48905}" type="presParOf" srcId="{30763EE6-7BBA-5845-8D5E-45A13420BC97}" destId="{424300C7-0D2F-FC4D-9443-8CD2033BADC3}" srcOrd="0" destOrd="0" presId="urn:microsoft.com/office/officeart/2005/8/layout/hList6"/>
    <dgm:cxn modelId="{96436FEA-1A45-DC40-B91A-CB6A05CBD285}" type="presParOf" srcId="{30763EE6-7BBA-5845-8D5E-45A13420BC97}" destId="{551FCC26-3DE2-EC47-88F7-D98BEA2F3F06}" srcOrd="1" destOrd="0" presId="urn:microsoft.com/office/officeart/2005/8/layout/hList6"/>
    <dgm:cxn modelId="{6766E868-A29E-FF4F-BEE3-8BF6ADC17EBB}" type="presParOf" srcId="{30763EE6-7BBA-5845-8D5E-45A13420BC97}" destId="{21BE5342-A34C-2E44-99DE-D834ABE94259}" srcOrd="2" destOrd="0" presId="urn:microsoft.com/office/officeart/2005/8/layout/hList6"/>
    <dgm:cxn modelId="{2B80A1E2-3C2E-0C48-9DB0-B42A8CE1FF06}" type="presParOf" srcId="{30763EE6-7BBA-5845-8D5E-45A13420BC97}" destId="{751CBDBB-1BA0-664F-B01C-CB84D7377A0D}" srcOrd="3" destOrd="0" presId="urn:microsoft.com/office/officeart/2005/8/layout/hList6"/>
    <dgm:cxn modelId="{29177DFB-C825-5848-8A8F-D0B055D00694}" type="presParOf" srcId="{30763EE6-7BBA-5845-8D5E-45A13420BC97}" destId="{0E25F1B9-7D59-754E-AD0D-1A0157B18A1F}" srcOrd="4"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4300C7-0D2F-FC4D-9443-8CD2033BADC3}">
      <dsp:nvSpPr>
        <dsp:cNvPr id="0" name=""/>
        <dsp:cNvSpPr/>
      </dsp:nvSpPr>
      <dsp:spPr>
        <a:xfrm rot="16200000">
          <a:off x="-1072795" y="1075698"/>
          <a:ext cx="4965700" cy="2814303"/>
        </a:xfrm>
        <a:prstGeom prst="flowChartManualOperation">
          <a:avLst/>
        </a:prstGeom>
        <a:gradFill rotWithShape="0">
          <a:gsLst>
            <a:gs pos="0">
              <a:schemeClr val="accent2">
                <a:hueOff val="0"/>
                <a:satOff val="0"/>
                <a:lumOff val="0"/>
                <a:alphaOff val="0"/>
                <a:shade val="47500"/>
                <a:satMod val="137000"/>
              </a:schemeClr>
            </a:gs>
            <a:gs pos="55000">
              <a:schemeClr val="accent2">
                <a:hueOff val="0"/>
                <a:satOff val="0"/>
                <a:lumOff val="0"/>
                <a:alphaOff val="0"/>
                <a:shade val="69000"/>
                <a:satMod val="137000"/>
              </a:schemeClr>
            </a:gs>
            <a:gs pos="100000">
              <a:schemeClr val="accent2">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t" anchorCtr="0">
          <a:noAutofit/>
        </a:bodyPr>
        <a:lstStyle/>
        <a:p>
          <a:pPr lvl="0" algn="l" defTabSz="977900">
            <a:lnSpc>
              <a:spcPct val="90000"/>
            </a:lnSpc>
            <a:spcBef>
              <a:spcPct val="0"/>
            </a:spcBef>
            <a:spcAft>
              <a:spcPct val="35000"/>
            </a:spcAft>
          </a:pPr>
          <a:r>
            <a:rPr lang="en-US" sz="2200" b="1" kern="1200" dirty="0" smtClean="0"/>
            <a:t>Coloniality-Modernity</a:t>
          </a:r>
          <a:endParaRPr lang="en-US" sz="2200" b="1" kern="1200" dirty="0"/>
        </a:p>
        <a:p>
          <a:pPr marL="228600" lvl="1" indent="-228600" algn="l" defTabSz="889000">
            <a:lnSpc>
              <a:spcPct val="90000"/>
            </a:lnSpc>
            <a:spcBef>
              <a:spcPct val="0"/>
            </a:spcBef>
            <a:spcAft>
              <a:spcPct val="15000"/>
            </a:spcAft>
            <a:buChar char="••"/>
          </a:pPr>
          <a:r>
            <a:rPr lang="en-US" sz="2000" kern="1200" dirty="0" smtClean="0"/>
            <a:t>Starts in Greece and Rome</a:t>
          </a:r>
          <a:endParaRPr lang="en-US" sz="2000" kern="1200" dirty="0"/>
        </a:p>
        <a:p>
          <a:pPr marL="228600" lvl="1" indent="-228600" algn="l" defTabSz="889000">
            <a:lnSpc>
              <a:spcPct val="90000"/>
            </a:lnSpc>
            <a:spcBef>
              <a:spcPct val="0"/>
            </a:spcBef>
            <a:spcAft>
              <a:spcPct val="15000"/>
            </a:spcAft>
            <a:buChar char="••"/>
          </a:pPr>
          <a:r>
            <a:rPr lang="en-US" sz="2000" kern="1200" dirty="0" smtClean="0"/>
            <a:t>Rooted in rhetoric of salvation and progress</a:t>
          </a:r>
          <a:endParaRPr lang="en-US" sz="2000" kern="1200" dirty="0"/>
        </a:p>
        <a:p>
          <a:pPr marL="228600" lvl="1" indent="-228600" algn="l" defTabSz="889000">
            <a:lnSpc>
              <a:spcPct val="90000"/>
            </a:lnSpc>
            <a:spcBef>
              <a:spcPct val="0"/>
            </a:spcBef>
            <a:spcAft>
              <a:spcPct val="15000"/>
            </a:spcAft>
            <a:buChar char="••"/>
          </a:pPr>
          <a:r>
            <a:rPr lang="en-US" sz="2000" kern="1200" dirty="0" smtClean="0"/>
            <a:t>By necessity creates condemnatory logic, savage, primitive, marginalized</a:t>
          </a:r>
          <a:endParaRPr lang="en-US" sz="2000" kern="1200" dirty="0"/>
        </a:p>
        <a:p>
          <a:pPr marL="171450" lvl="1" indent="-171450" algn="l" defTabSz="755650">
            <a:lnSpc>
              <a:spcPct val="90000"/>
            </a:lnSpc>
            <a:spcBef>
              <a:spcPct val="0"/>
            </a:spcBef>
            <a:spcAft>
              <a:spcPct val="15000"/>
            </a:spcAft>
            <a:buChar char="••"/>
          </a:pPr>
          <a:endParaRPr lang="en-US" sz="1700" kern="1200" dirty="0"/>
        </a:p>
      </dsp:txBody>
      <dsp:txXfrm rot="16200000">
        <a:off x="-1072795" y="1075698"/>
        <a:ext cx="4965700" cy="2814303"/>
      </dsp:txXfrm>
    </dsp:sp>
    <dsp:sp modelId="{21BE5342-A34C-2E44-99DE-D834ABE94259}">
      <dsp:nvSpPr>
        <dsp:cNvPr id="0" name=""/>
        <dsp:cNvSpPr/>
      </dsp:nvSpPr>
      <dsp:spPr>
        <a:xfrm rot="16200000">
          <a:off x="1863912" y="1152800"/>
          <a:ext cx="4965700" cy="2660098"/>
        </a:xfrm>
        <a:prstGeom prst="flowChartManualOperation">
          <a:avLst/>
        </a:prstGeom>
        <a:gradFill rotWithShape="0">
          <a:gsLst>
            <a:gs pos="0">
              <a:schemeClr val="accent2">
                <a:hueOff val="4765848"/>
                <a:satOff val="9751"/>
                <a:lumOff val="3725"/>
                <a:alphaOff val="0"/>
                <a:shade val="47500"/>
                <a:satMod val="137000"/>
              </a:schemeClr>
            </a:gs>
            <a:gs pos="55000">
              <a:schemeClr val="accent2">
                <a:hueOff val="4765848"/>
                <a:satOff val="9751"/>
                <a:lumOff val="3725"/>
                <a:alphaOff val="0"/>
                <a:shade val="69000"/>
                <a:satMod val="137000"/>
              </a:schemeClr>
            </a:gs>
            <a:gs pos="100000">
              <a:schemeClr val="accent2">
                <a:hueOff val="4765848"/>
                <a:satOff val="9751"/>
                <a:lumOff val="3725"/>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0" tIns="0" rIns="129418" bIns="0" numCol="1" spcCol="1270" anchor="t" anchorCtr="0">
          <a:noAutofit/>
        </a:bodyPr>
        <a:lstStyle/>
        <a:p>
          <a:pPr lvl="0" algn="l" defTabSz="889000">
            <a:lnSpc>
              <a:spcPct val="90000"/>
            </a:lnSpc>
            <a:spcBef>
              <a:spcPct val="0"/>
            </a:spcBef>
            <a:spcAft>
              <a:spcPct val="35000"/>
            </a:spcAft>
          </a:pPr>
          <a:r>
            <a:rPr lang="en-US" sz="2000" b="1" kern="1200" dirty="0" smtClean="0"/>
            <a:t>Post-Coloniality</a:t>
          </a:r>
          <a:endParaRPr lang="en-US" sz="2000" b="1" kern="1200" dirty="0"/>
        </a:p>
        <a:p>
          <a:pPr marL="171450" lvl="1" indent="-171450" algn="l" defTabSz="711200">
            <a:lnSpc>
              <a:spcPct val="90000"/>
            </a:lnSpc>
            <a:spcBef>
              <a:spcPct val="0"/>
            </a:spcBef>
            <a:spcAft>
              <a:spcPct val="15000"/>
            </a:spcAft>
            <a:buChar char="••"/>
          </a:pPr>
          <a:r>
            <a:rPr lang="en-US" sz="1600" kern="1200" dirty="0" smtClean="0"/>
            <a:t>Starts in Greece and Rome</a:t>
          </a:r>
          <a:endParaRPr lang="en-US" sz="1600" kern="1200" dirty="0"/>
        </a:p>
        <a:p>
          <a:pPr marL="171450" lvl="1" indent="-171450" algn="l" defTabSz="711200">
            <a:lnSpc>
              <a:spcPct val="90000"/>
            </a:lnSpc>
            <a:spcBef>
              <a:spcPct val="0"/>
            </a:spcBef>
            <a:spcAft>
              <a:spcPct val="15000"/>
            </a:spcAft>
            <a:buChar char="••"/>
          </a:pPr>
          <a:r>
            <a:rPr lang="en-US" sz="1600" kern="1200" dirty="0" smtClean="0"/>
            <a:t>Privileges “newness” in the archaeology/chronological history of european ideals</a:t>
          </a:r>
          <a:endParaRPr lang="en-US" sz="1600" kern="1200" dirty="0"/>
        </a:p>
        <a:p>
          <a:pPr marL="171450" lvl="1" indent="-171450" algn="l" defTabSz="711200">
            <a:lnSpc>
              <a:spcPct val="90000"/>
            </a:lnSpc>
            <a:spcBef>
              <a:spcPct val="0"/>
            </a:spcBef>
            <a:spcAft>
              <a:spcPct val="15000"/>
            </a:spcAft>
            <a:buChar char="••"/>
          </a:pPr>
          <a:r>
            <a:rPr lang="en-US" sz="1600" kern="1200" dirty="0" smtClean="0"/>
            <a:t>Subjectivities created in language and history</a:t>
          </a:r>
          <a:endParaRPr lang="en-US" sz="1600" kern="1200" dirty="0"/>
        </a:p>
      </dsp:txBody>
      <dsp:txXfrm rot="16200000">
        <a:off x="1863912" y="1152800"/>
        <a:ext cx="4965700" cy="2660098"/>
      </dsp:txXfrm>
    </dsp:sp>
    <dsp:sp modelId="{0E25F1B9-7D59-754E-AD0D-1A0157B18A1F}">
      <dsp:nvSpPr>
        <dsp:cNvPr id="0" name=""/>
        <dsp:cNvSpPr/>
      </dsp:nvSpPr>
      <dsp:spPr>
        <a:xfrm rot="16200000">
          <a:off x="4854408" y="1021910"/>
          <a:ext cx="4965700" cy="2921878"/>
        </a:xfrm>
        <a:prstGeom prst="flowChartManualOperation">
          <a:avLst/>
        </a:prstGeom>
        <a:gradFill rotWithShape="0">
          <a:gsLst>
            <a:gs pos="0">
              <a:schemeClr val="accent2">
                <a:hueOff val="9531695"/>
                <a:satOff val="19501"/>
                <a:lumOff val="7451"/>
                <a:alphaOff val="0"/>
                <a:shade val="47500"/>
                <a:satMod val="137000"/>
              </a:schemeClr>
            </a:gs>
            <a:gs pos="55000">
              <a:schemeClr val="accent2">
                <a:hueOff val="9531695"/>
                <a:satOff val="19501"/>
                <a:lumOff val="7451"/>
                <a:alphaOff val="0"/>
                <a:shade val="69000"/>
                <a:satMod val="137000"/>
              </a:schemeClr>
            </a:gs>
            <a:gs pos="100000">
              <a:schemeClr val="accent2">
                <a:hueOff val="9531695"/>
                <a:satOff val="19501"/>
                <a:lumOff val="7451"/>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0" tIns="0" rIns="139700" bIns="0" numCol="1" spcCol="1270" anchor="t" anchorCtr="0">
          <a:noAutofit/>
        </a:bodyPr>
        <a:lstStyle/>
        <a:p>
          <a:pPr lvl="0" algn="l" defTabSz="977900">
            <a:lnSpc>
              <a:spcPct val="90000"/>
            </a:lnSpc>
            <a:spcBef>
              <a:spcPct val="0"/>
            </a:spcBef>
            <a:spcAft>
              <a:spcPct val="35000"/>
            </a:spcAft>
          </a:pPr>
          <a:r>
            <a:rPr lang="en-US" sz="2200" b="1" kern="1200" dirty="0" smtClean="0"/>
            <a:t>Indigenous Episteme</a:t>
          </a:r>
          <a:endParaRPr lang="en-US" sz="2200" b="1" kern="1200" dirty="0"/>
        </a:p>
        <a:p>
          <a:pPr marL="171450" lvl="1" indent="-171450" algn="l" defTabSz="711200">
            <a:lnSpc>
              <a:spcPct val="90000"/>
            </a:lnSpc>
            <a:spcBef>
              <a:spcPct val="0"/>
            </a:spcBef>
            <a:spcAft>
              <a:spcPct val="15000"/>
            </a:spcAft>
            <a:buChar char="••"/>
          </a:pPr>
          <a:r>
            <a:rPr lang="en-US" sz="1600" kern="1200" dirty="0" smtClean="0">
              <a:solidFill>
                <a:srgbClr val="FFFFFF"/>
              </a:solidFill>
            </a:rPr>
            <a:t>Starts with a critique of the limits of Eurocentric knowledge hegemony of “science” as truth: Provincialism as Universalism</a:t>
          </a:r>
          <a:endParaRPr lang="en-US" sz="1600" kern="1200" dirty="0">
            <a:solidFill>
              <a:srgbClr val="FFFFFF"/>
            </a:solidFill>
          </a:endParaRPr>
        </a:p>
        <a:p>
          <a:pPr marL="171450" lvl="1" indent="-171450" algn="l" defTabSz="711200">
            <a:lnSpc>
              <a:spcPct val="90000"/>
            </a:lnSpc>
            <a:spcBef>
              <a:spcPct val="0"/>
            </a:spcBef>
            <a:spcAft>
              <a:spcPct val="15000"/>
            </a:spcAft>
            <a:buChar char="••"/>
          </a:pPr>
          <a:r>
            <a:rPr lang="en-US" sz="1600" kern="1200" dirty="0" smtClean="0">
              <a:solidFill>
                <a:srgbClr val="FFFFFF"/>
              </a:solidFill>
            </a:rPr>
            <a:t>Epistemic disobedience as a set of projects that focus on the common effects of the experience of colonialism</a:t>
          </a:r>
          <a:endParaRPr lang="en-US" sz="1600" kern="1200" dirty="0">
            <a:solidFill>
              <a:srgbClr val="FFFFFF"/>
            </a:solidFill>
          </a:endParaRPr>
        </a:p>
        <a:p>
          <a:pPr marL="171450" lvl="1" indent="-171450" algn="l" defTabSz="711200">
            <a:lnSpc>
              <a:spcPct val="90000"/>
            </a:lnSpc>
            <a:spcBef>
              <a:spcPct val="0"/>
            </a:spcBef>
            <a:spcAft>
              <a:spcPct val="15000"/>
            </a:spcAft>
            <a:buChar char="••"/>
          </a:pPr>
          <a:r>
            <a:rPr lang="en-US" sz="1600" kern="1200" dirty="0" smtClean="0">
              <a:solidFill>
                <a:srgbClr val="FFFFFF"/>
              </a:solidFill>
            </a:rPr>
            <a:t>Shifts the geographies of reason</a:t>
          </a:r>
          <a:endParaRPr lang="en-US" sz="1600" kern="1200" dirty="0">
            <a:solidFill>
              <a:srgbClr val="FFFFFF"/>
            </a:solidFill>
          </a:endParaRPr>
        </a:p>
        <a:p>
          <a:pPr marL="171450" lvl="1" indent="-171450" algn="l" defTabSz="711200">
            <a:lnSpc>
              <a:spcPct val="90000"/>
            </a:lnSpc>
            <a:spcBef>
              <a:spcPct val="0"/>
            </a:spcBef>
            <a:spcAft>
              <a:spcPct val="15000"/>
            </a:spcAft>
            <a:buChar char="••"/>
          </a:pPr>
          <a:r>
            <a:rPr lang="en-US" sz="1600" kern="1200" dirty="0" smtClean="0">
              <a:solidFill>
                <a:srgbClr val="FFFFFF"/>
              </a:solidFill>
            </a:rPr>
            <a:t>Language and concepts as only one  vehicle to </a:t>
          </a:r>
          <a:r>
            <a:rPr lang="en-US" sz="1600" b="1" kern="1200" dirty="0" smtClean="0">
              <a:solidFill>
                <a:schemeClr val="tx1"/>
              </a:solidFill>
            </a:rPr>
            <a:t>understand and express “reality”</a:t>
          </a:r>
          <a:endParaRPr lang="en-US" sz="1600" b="1" kern="1200" dirty="0">
            <a:solidFill>
              <a:schemeClr val="tx1"/>
            </a:solidFill>
          </a:endParaRPr>
        </a:p>
        <a:p>
          <a:pPr marL="114300" lvl="1" indent="-114300" algn="l" defTabSz="577850">
            <a:lnSpc>
              <a:spcPct val="90000"/>
            </a:lnSpc>
            <a:spcBef>
              <a:spcPct val="0"/>
            </a:spcBef>
            <a:spcAft>
              <a:spcPct val="15000"/>
            </a:spcAft>
            <a:buChar char="••"/>
          </a:pPr>
          <a:endParaRPr lang="en-US" sz="1300" kern="1200" dirty="0"/>
        </a:p>
      </dsp:txBody>
      <dsp:txXfrm rot="16200000">
        <a:off x="4854408" y="1021910"/>
        <a:ext cx="4965700" cy="2921878"/>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05D577-D2BD-9140-8694-7B0E88F14EF2}" type="datetimeFigureOut">
              <a:rPr lang="en-US" smtClean="0"/>
              <a:pPr/>
              <a:t>2/25/2011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BD91CD-3BA6-6A49-A0BD-B5CA0F5742B0}"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D05610-6833-3F4D-B57A-E8D8C7A1D789}" type="slidenum">
              <a:rPr lang="en-US">
                <a:ea typeface="ヒラギノ角ゴ Pro W3" pitchFamily="-110" charset="-128"/>
                <a:cs typeface="ヒラギノ角ゴ Pro W3" pitchFamily="-110" charset="-128"/>
              </a:rPr>
              <a:pPr fontAlgn="base">
                <a:spcBef>
                  <a:spcPct val="0"/>
                </a:spcBef>
                <a:spcAft>
                  <a:spcPct val="0"/>
                </a:spcAft>
              </a:pPr>
              <a:t>2</a:t>
            </a:fld>
            <a:endParaRPr lang="en-US" dirty="0">
              <a:ea typeface="ヒラギノ角ゴ Pro W3" pitchFamily="-110" charset="-128"/>
              <a:cs typeface="ヒラギノ角ゴ Pro W3" pitchFamily="-110" charset="-128"/>
            </a:endParaRPr>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Arial" pitchFamily="-110" charset="0"/>
                <a:ea typeface="ＭＳ Ｐゴシック" pitchFamily="-110" charset="-128"/>
                <a:cs typeface="ＭＳ Ｐゴシック" pitchFamily="-110" charset="-128"/>
              </a:rPr>
              <a:t>Navajo Nation IRB-- Seattle,</a:t>
            </a:r>
            <a:r>
              <a:rPr lang="en-US" baseline="0" dirty="0" smtClean="0">
                <a:latin typeface="Arial" pitchFamily="-110" charset="0"/>
                <a:ea typeface="ＭＳ Ｐゴシック" pitchFamily="-110" charset="-128"/>
                <a:cs typeface="ＭＳ Ｐゴシック" pitchFamily="-110" charset="-128"/>
              </a:rPr>
              <a:t> IWRI, Bridget SPH, Health Services Dept.  </a:t>
            </a:r>
            <a:r>
              <a:rPr lang="en-US" dirty="0" smtClean="0">
                <a:latin typeface="Arial" pitchFamily="-110" charset="0"/>
                <a:ea typeface="ＭＳ Ｐゴシック" pitchFamily="-110" charset="-128"/>
                <a:cs typeface="ＭＳ Ｐゴシック" pitchFamily="-110" charset="-128"/>
              </a:rPr>
              <a:t>New </a:t>
            </a:r>
            <a:r>
              <a:rPr lang="en-US" dirty="0" err="1" smtClean="0">
                <a:latin typeface="Arial" pitchFamily="-110" charset="0"/>
                <a:ea typeface="ＭＳ Ｐゴシック" pitchFamily="-110" charset="-128"/>
                <a:cs typeface="ＭＳ Ｐゴシック" pitchFamily="-110" charset="-128"/>
              </a:rPr>
              <a:t>mexico</a:t>
            </a:r>
            <a:r>
              <a:rPr lang="en-US" dirty="0" smtClean="0">
                <a:latin typeface="Arial" pitchFamily="-110" charset="0"/>
                <a:ea typeface="ＭＳ Ｐゴシック" pitchFamily="-110" charset="-128"/>
                <a:cs typeface="ＭＳ Ｐゴシック" pitchFamily="-110" charset="-128"/>
              </a:rPr>
              <a:t>-MPH, Center</a:t>
            </a:r>
            <a:r>
              <a:rPr lang="en-US" baseline="0" dirty="0" smtClean="0">
                <a:latin typeface="Arial" pitchFamily="-110" charset="0"/>
                <a:ea typeface="ＭＳ Ｐゴシック" pitchFamily="-110" charset="-128"/>
                <a:cs typeface="ＭＳ Ｐゴシック" pitchFamily="-110" charset="-128"/>
              </a:rPr>
              <a:t> for native </a:t>
            </a:r>
            <a:r>
              <a:rPr lang="en-US" baseline="0" dirty="0" err="1" smtClean="0">
                <a:latin typeface="Arial" pitchFamily="-110" charset="0"/>
                <a:ea typeface="ＭＳ Ｐゴシック" pitchFamily="-110" charset="-128"/>
                <a:cs typeface="ＭＳ Ｐゴシック" pitchFamily="-110" charset="-128"/>
              </a:rPr>
              <a:t>american</a:t>
            </a:r>
            <a:r>
              <a:rPr lang="en-US" baseline="0" dirty="0" smtClean="0">
                <a:latin typeface="Arial" pitchFamily="-110" charset="0"/>
                <a:ea typeface="ＭＳ Ｐゴシック" pitchFamily="-110" charset="-128"/>
                <a:cs typeface="ＭＳ Ｐゴシック" pitchFamily="-110" charset="-128"/>
              </a:rPr>
              <a:t> health</a:t>
            </a:r>
            <a:r>
              <a:rPr lang="en-US" dirty="0" smtClean="0">
                <a:latin typeface="Arial" pitchFamily="-110" charset="0"/>
                <a:ea typeface="ＭＳ Ｐゴシック" pitchFamily="-110" charset="-128"/>
                <a:cs typeface="ＭＳ Ｐゴシック" pitchFamily="-110" charset="-128"/>
              </a:rPr>
              <a:t>, </a:t>
            </a:r>
            <a:r>
              <a:rPr lang="en-US" dirty="0" err="1" smtClean="0">
                <a:latin typeface="Arial" pitchFamily="-110" charset="0"/>
                <a:ea typeface="ＭＳ Ｐゴシック" pitchFamily="-110" charset="-128"/>
                <a:cs typeface="ＭＳ Ｐゴシック" pitchFamily="-110" charset="-128"/>
              </a:rPr>
              <a:t>Sangha</a:t>
            </a:r>
            <a:r>
              <a:rPr lang="en-US" dirty="0" smtClean="0">
                <a:latin typeface="Arial" pitchFamily="-110" charset="0"/>
                <a:ea typeface="ＭＳ Ｐゴシック" pitchFamily="-110" charset="-128"/>
                <a:cs typeface="ＭＳ Ｐゴシック" pitchFamily="-110" charset="-128"/>
              </a:rPr>
              <a:t>, Sarah, Nina,</a:t>
            </a:r>
            <a:r>
              <a:rPr lang="en-US" baseline="0" dirty="0" smtClean="0">
                <a:latin typeface="Arial" pitchFamily="-110" charset="0"/>
                <a:ea typeface="ＭＳ Ｐゴシック" pitchFamily="-110" charset="-128"/>
                <a:cs typeface="ＭＳ Ｐゴシック" pitchFamily="-110" charset="-128"/>
              </a:rPr>
              <a:t> decolonizing scholarship….Minkler, </a:t>
            </a:r>
            <a:r>
              <a:rPr lang="en-US" baseline="0" dirty="0" err="1" smtClean="0">
                <a:latin typeface="Arial" pitchFamily="-110" charset="0"/>
                <a:ea typeface="ＭＳ Ｐゴシック" pitchFamily="-110" charset="-128"/>
                <a:cs typeface="ＭＳ Ｐゴシック" pitchFamily="-110" charset="-128"/>
              </a:rPr>
              <a:t>Wallack</a:t>
            </a:r>
            <a:endParaRPr lang="en-US" baseline="0" dirty="0" smtClean="0">
              <a:latin typeface="Arial" pitchFamily="-110" charset="0"/>
              <a:ea typeface="ＭＳ Ｐゴシック" pitchFamily="-110" charset="-128"/>
              <a:cs typeface="ＭＳ Ｐゴシック" pitchFamily="-110" charset="-128"/>
            </a:endParaRPr>
          </a:p>
          <a:p>
            <a:pPr>
              <a:spcBef>
                <a:spcPct val="0"/>
              </a:spcBef>
            </a:pPr>
            <a:endParaRPr lang="en-US" baseline="0" dirty="0" smtClean="0">
              <a:latin typeface="Arial" pitchFamily="-110" charset="0"/>
              <a:ea typeface="ＭＳ Ｐゴシック" pitchFamily="-110" charset="-128"/>
              <a:cs typeface="ＭＳ Ｐゴシック" pitchFamily="-110" charset="-128"/>
            </a:endParaRPr>
          </a:p>
          <a:p>
            <a:pPr>
              <a:spcBef>
                <a:spcPct val="0"/>
              </a:spcBef>
            </a:pPr>
            <a:r>
              <a:rPr lang="en-US" baseline="0" dirty="0" smtClean="0">
                <a:latin typeface="Arial" pitchFamily="-110" charset="0"/>
                <a:ea typeface="ＭＳ Ｐゴシック" pitchFamily="-110" charset="-128"/>
                <a:cs typeface="ＭＳ Ｐゴシック" pitchFamily="-110" charset="-128"/>
              </a:rPr>
              <a:t>Caleb and Jared Dunlap– </a:t>
            </a:r>
            <a:r>
              <a:rPr lang="en-US" baseline="0" dirty="0" err="1" smtClean="0">
                <a:latin typeface="Arial" pitchFamily="-110" charset="0"/>
                <a:ea typeface="ＭＳ Ｐゴシック" pitchFamily="-110" charset="-128"/>
                <a:cs typeface="ＭＳ Ｐゴシック" pitchFamily="-110" charset="-128"/>
              </a:rPr>
              <a:t>Ojibewe</a:t>
            </a:r>
            <a:r>
              <a:rPr lang="en-US" baseline="0" dirty="0" smtClean="0">
                <a:latin typeface="Arial" pitchFamily="-110" charset="0"/>
                <a:ea typeface="ＭＳ Ｐゴシック" pitchFamily="-110" charset="-128"/>
                <a:cs typeface="ＭＳ Ｐゴシック" pitchFamily="-110" charset="-128"/>
              </a:rPr>
              <a:t> twins, Jared will be entering Colombia and Caleb has been turned down by </a:t>
            </a:r>
            <a:r>
              <a:rPr lang="en-US" baseline="0" dirty="0" err="1" smtClean="0">
                <a:latin typeface="Arial" pitchFamily="-110" charset="0"/>
                <a:ea typeface="ＭＳ Ｐゴシック" pitchFamily="-110" charset="-128"/>
                <a:cs typeface="ＭＳ Ｐゴシック" pitchFamily="-110" charset="-128"/>
              </a:rPr>
              <a:t>prestigous</a:t>
            </a:r>
            <a:r>
              <a:rPr lang="en-US" baseline="0" dirty="0" smtClean="0">
                <a:latin typeface="Arial" pitchFamily="-110" charset="0"/>
                <a:ea typeface="ＭＳ Ｐゴシック" pitchFamily="-110" charset="-128"/>
                <a:cs typeface="ＭＳ Ｐゴシック" pitchFamily="-110" charset="-128"/>
              </a:rPr>
              <a:t> schools and is waiting to hear._____? I predict will be giving this lecture in 15 years…</a:t>
            </a:r>
          </a:p>
          <a:p>
            <a:pPr>
              <a:spcBef>
                <a:spcPct val="0"/>
              </a:spcBef>
            </a:pPr>
            <a:endParaRPr lang="en-US" baseline="0" dirty="0" smtClean="0">
              <a:latin typeface="Arial" pitchFamily="-110" charset="0"/>
              <a:ea typeface="ＭＳ Ｐゴシック" pitchFamily="-110" charset="-128"/>
              <a:cs typeface="ＭＳ Ｐゴシック" pitchFamily="-110" charset="-128"/>
            </a:endParaRPr>
          </a:p>
          <a:p>
            <a:pPr>
              <a:spcBef>
                <a:spcPct val="0"/>
              </a:spcBef>
            </a:pPr>
            <a:r>
              <a:rPr lang="en-US" sz="1200" kern="1200" dirty="0" smtClean="0">
                <a:solidFill>
                  <a:schemeClr val="tx1"/>
                </a:solidFill>
                <a:latin typeface="+mn-lt"/>
                <a:ea typeface="+mn-ea"/>
                <a:cs typeface="+mn-cs"/>
              </a:rPr>
              <a:t>Shout</a:t>
            </a:r>
            <a:r>
              <a:rPr lang="en-US" sz="1200" kern="1200" baseline="0" dirty="0" smtClean="0">
                <a:solidFill>
                  <a:schemeClr val="tx1"/>
                </a:solidFill>
                <a:latin typeface="+mn-lt"/>
                <a:ea typeface="+mn-ea"/>
                <a:cs typeface="+mn-cs"/>
              </a:rPr>
              <a:t> out to </a:t>
            </a:r>
            <a:r>
              <a:rPr lang="en-US" sz="1200" kern="1200" dirty="0" smtClean="0">
                <a:solidFill>
                  <a:schemeClr val="tx1"/>
                </a:solidFill>
                <a:latin typeface="+mn-lt"/>
                <a:ea typeface="+mn-ea"/>
                <a:cs typeface="+mn-cs"/>
              </a:rPr>
              <a:t>Shannon </a:t>
            </a:r>
            <a:r>
              <a:rPr lang="en-US" sz="1200" kern="1200" dirty="0" err="1" smtClean="0">
                <a:solidFill>
                  <a:schemeClr val="tx1"/>
                </a:solidFill>
                <a:latin typeface="+mn-lt"/>
                <a:ea typeface="+mn-ea"/>
                <a:cs typeface="+mn-cs"/>
              </a:rPr>
              <a:t>Fleg</a:t>
            </a:r>
            <a:r>
              <a:rPr lang="en-US" sz="1200" kern="1200" dirty="0" smtClean="0">
                <a:solidFill>
                  <a:schemeClr val="tx1"/>
                </a:solidFill>
                <a:latin typeface="+mn-lt"/>
                <a:ea typeface="+mn-ea"/>
                <a:cs typeface="+mn-cs"/>
              </a:rPr>
              <a:t> and the group at the </a:t>
            </a:r>
            <a:r>
              <a:rPr lang="en-US" sz="1200" kern="1200" dirty="0" err="1" smtClean="0">
                <a:solidFill>
                  <a:schemeClr val="tx1"/>
                </a:solidFill>
                <a:latin typeface="+mn-lt"/>
                <a:ea typeface="+mn-ea"/>
                <a:cs typeface="+mn-cs"/>
              </a:rPr>
              <a:t>Dominici</a:t>
            </a:r>
            <a:r>
              <a:rPr lang="en-US" sz="1200" kern="1200" baseline="0" dirty="0" smtClean="0">
                <a:solidFill>
                  <a:schemeClr val="tx1"/>
                </a:solidFill>
                <a:latin typeface="+mn-lt"/>
                <a:ea typeface="+mn-ea"/>
                <a:cs typeface="+mn-cs"/>
              </a:rPr>
              <a:t> center at UNM and the First , </a:t>
            </a:r>
            <a:endParaRPr lang="en-US" dirty="0">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357418-D631-E44E-A9CC-65C82E2AD492}" type="slidenum">
              <a:rPr lang="en-US">
                <a:latin typeface="Arial" charset="0"/>
                <a:ea typeface="ＭＳ Ｐゴシック" charset="-128"/>
                <a:cs typeface="ＭＳ Ｐゴシック" charset="-128"/>
              </a:rPr>
              <a:pPr fontAlgn="base">
                <a:spcBef>
                  <a:spcPct val="0"/>
                </a:spcBef>
                <a:spcAft>
                  <a:spcPct val="0"/>
                </a:spcAft>
              </a:pPr>
              <a:t>18</a:t>
            </a:fld>
            <a:endParaRPr lang="en-US" dirty="0">
              <a:latin typeface="Arial" charset="0"/>
              <a:ea typeface="ＭＳ Ｐゴシック" charset="-128"/>
              <a:cs typeface="ＭＳ Ｐゴシック" charset="-128"/>
            </a:endParaRPr>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8AFEE2F-425A-BD4C-833F-8E41DD00A352}" type="slidenum">
              <a:rPr lang="en-US">
                <a:latin typeface="Arial" charset="0"/>
                <a:ea typeface="ＭＳ Ｐゴシック" charset="-128"/>
                <a:cs typeface="ＭＳ Ｐゴシック" charset="-128"/>
              </a:rPr>
              <a:pPr fontAlgn="base">
                <a:spcBef>
                  <a:spcPct val="0"/>
                </a:spcBef>
                <a:spcAft>
                  <a:spcPct val="0"/>
                </a:spcAft>
              </a:pPr>
              <a:t>19</a:t>
            </a:fld>
            <a:endParaRPr lang="en-US" dirty="0">
              <a:latin typeface="Arial" charset="0"/>
              <a:ea typeface="ＭＳ Ｐゴシック" charset="-128"/>
              <a:cs typeface="ＭＳ Ｐゴシック" charset="-128"/>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F5A73B-F724-DF4E-8EE9-9D1EA0C1400A}" type="slidenum">
              <a:rPr lang="en-US">
                <a:latin typeface="Arial" charset="0"/>
                <a:ea typeface="ＭＳ Ｐゴシック" charset="-128"/>
                <a:cs typeface="ＭＳ Ｐゴシック" charset="-128"/>
              </a:rPr>
              <a:pPr fontAlgn="base">
                <a:spcBef>
                  <a:spcPct val="0"/>
                </a:spcBef>
                <a:spcAft>
                  <a:spcPct val="0"/>
                </a:spcAft>
              </a:pPr>
              <a:t>20</a:t>
            </a:fld>
            <a:endParaRPr lang="en-US" dirty="0">
              <a:latin typeface="Arial" charset="0"/>
              <a:ea typeface="ＭＳ Ｐゴシック" charset="-128"/>
              <a:cs typeface="ＭＳ Ｐゴシック" charset="-128"/>
            </a:endParaRPr>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697F86-EE34-1449-8EFB-7EFBABA8170F}" type="slidenum">
              <a:rPr lang="en-US">
                <a:latin typeface="Arial" charset="0"/>
                <a:ea typeface="ＭＳ Ｐゴシック" charset="-128"/>
                <a:cs typeface="ＭＳ Ｐゴシック" charset="-128"/>
              </a:rPr>
              <a:pPr fontAlgn="base">
                <a:spcBef>
                  <a:spcPct val="0"/>
                </a:spcBef>
                <a:spcAft>
                  <a:spcPct val="0"/>
                </a:spcAft>
              </a:pPr>
              <a:t>21</a:t>
            </a:fld>
            <a:endParaRPr lang="en-US" dirty="0">
              <a:latin typeface="Arial" charset="0"/>
              <a:ea typeface="ＭＳ Ｐゴシック" charset="-128"/>
              <a:cs typeface="ＭＳ Ｐゴシック" charset="-128"/>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1B5C3C-C73A-6543-85EA-1D0AAA5AE31C}" type="slidenum">
              <a:rPr lang="en-US">
                <a:latin typeface="Arial" charset="0"/>
                <a:ea typeface="ＭＳ Ｐゴシック" charset="-128"/>
                <a:cs typeface="ＭＳ Ｐゴシック" charset="-128"/>
              </a:rPr>
              <a:pPr fontAlgn="base">
                <a:spcBef>
                  <a:spcPct val="0"/>
                </a:spcBef>
                <a:spcAft>
                  <a:spcPct val="0"/>
                </a:spcAft>
              </a:pPr>
              <a:t>22</a:t>
            </a:fld>
            <a:endParaRPr lang="en-US" dirty="0">
              <a:latin typeface="Arial" charset="0"/>
              <a:ea typeface="ＭＳ Ｐゴシック" charset="-128"/>
              <a:cs typeface="ＭＳ Ｐゴシック" charset="-128"/>
            </a:endParaRPr>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157E0A-DE0E-F840-A148-631711289475}" type="slidenum">
              <a:rPr lang="en-US">
                <a:ea typeface="ヒラギノ角ゴ Pro W3" pitchFamily="-110" charset="-128"/>
                <a:cs typeface="ヒラギノ角ゴ Pro W3" pitchFamily="-110" charset="-128"/>
              </a:rPr>
              <a:pPr fontAlgn="base">
                <a:spcBef>
                  <a:spcPct val="0"/>
                </a:spcBef>
                <a:spcAft>
                  <a:spcPct val="0"/>
                </a:spcAft>
                <a:defRPr/>
              </a:pPr>
              <a:t>23</a:t>
            </a:fld>
            <a:endParaRPr lang="en-US" dirty="0">
              <a:ea typeface="ヒラギノ角ゴ Pro W3" pitchFamily="-110" charset="-128"/>
              <a:cs typeface="ヒラギノ角ゴ Pro W3" pitchFamily="-110" charset="-128"/>
            </a:endParaRPr>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F5CB67-9648-8E4F-B239-33E8425F14ED}" type="slidenum">
              <a:rPr lang="en-US">
                <a:ea typeface="ＭＳ Ｐゴシック" charset="-128"/>
                <a:cs typeface="ＭＳ Ｐゴシック" charset="-128"/>
              </a:rPr>
              <a:pPr fontAlgn="base">
                <a:spcBef>
                  <a:spcPct val="0"/>
                </a:spcBef>
                <a:spcAft>
                  <a:spcPct val="0"/>
                </a:spcAft>
                <a:defRPr/>
              </a:pPr>
              <a:t>24</a:t>
            </a:fld>
            <a:endParaRPr lang="en-US" dirty="0">
              <a:ea typeface="ＭＳ Ｐゴシック" charset="-128"/>
              <a:cs typeface="ＭＳ Ｐゴシック" charset="-128"/>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EBE268B1-8A1D-6646-B20B-1CDE4D0152F9}" type="slidenum">
              <a:rPr lang="en-US"/>
              <a:pPr/>
              <a:t>25</a:t>
            </a:fld>
            <a:endParaRPr lang="en-US" dirty="0"/>
          </a:p>
        </p:txBody>
      </p:sp>
      <p:sp>
        <p:nvSpPr>
          <p:cNvPr id="102403"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02404"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pPr eaLnBrk="1" hangingPunct="1"/>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alternative to exchange, as</a:t>
            </a:r>
            <a:r>
              <a:rPr lang="en-US" baseline="0" dirty="0" smtClean="0"/>
              <a:t> against a market based society</a:t>
            </a:r>
            <a:endParaRPr lang="en-US" dirty="0"/>
          </a:p>
        </p:txBody>
      </p:sp>
      <p:sp>
        <p:nvSpPr>
          <p:cNvPr id="4" name="Slide Number Placeholder 3"/>
          <p:cNvSpPr>
            <a:spLocks noGrp="1"/>
          </p:cNvSpPr>
          <p:nvPr>
            <p:ph type="sldNum" sz="quarter" idx="10"/>
          </p:nvPr>
        </p:nvSpPr>
        <p:spPr/>
        <p:txBody>
          <a:bodyPr/>
          <a:lstStyle/>
          <a:p>
            <a:fld id="{0DBD91CD-3BA6-6A49-A0BD-B5CA0F5742B0}" type="slidenum">
              <a:rPr lang="en-US" smtClean="0"/>
              <a:pPr/>
              <a:t>27</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latin typeface="Times New Roman" charset="0"/>
            </a:endParaRPr>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943294-4B3B-7C49-B8F5-E75E9011B208}" type="slidenum">
              <a:rPr lang="en-US">
                <a:solidFill>
                  <a:srgbClr val="000000"/>
                </a:solidFill>
                <a:ea typeface="ＭＳ Ｐゴシック" charset="-128"/>
                <a:cs typeface="ＭＳ Ｐゴシック" charset="-128"/>
              </a:rPr>
              <a:pPr fontAlgn="base">
                <a:spcBef>
                  <a:spcPct val="0"/>
                </a:spcBef>
                <a:spcAft>
                  <a:spcPct val="0"/>
                </a:spcAft>
              </a:pPr>
              <a:t>31</a:t>
            </a:fld>
            <a:endParaRPr lang="en-US" dirty="0">
              <a:solidFill>
                <a:srgbClr val="000000"/>
              </a:solidFill>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25099C-5352-2A49-B10A-A16C736FCCB8}" type="slidenum">
              <a:rPr lang="en-US">
                <a:ea typeface="Arial" charset="0"/>
                <a:cs typeface="Arial" charset="0"/>
              </a:rPr>
              <a:pPr fontAlgn="base">
                <a:spcBef>
                  <a:spcPct val="0"/>
                </a:spcBef>
                <a:spcAft>
                  <a:spcPct val="0"/>
                </a:spcAft>
                <a:defRPr/>
              </a:pPr>
              <a:t>3</a:t>
            </a:fld>
            <a:endParaRPr lang="en-US" dirty="0">
              <a:ea typeface="Arial"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Bill Freeman</a:t>
            </a:r>
            <a:endParaRPr lang="en-US" dirty="0"/>
          </a:p>
        </p:txBody>
      </p:sp>
      <p:sp>
        <p:nvSpPr>
          <p:cNvPr id="4" name="Slide Number Placeholder 3"/>
          <p:cNvSpPr>
            <a:spLocks noGrp="1"/>
          </p:cNvSpPr>
          <p:nvPr>
            <p:ph type="sldNum" sz="quarter" idx="10"/>
          </p:nvPr>
        </p:nvSpPr>
        <p:spPr/>
        <p:txBody>
          <a:bodyPr/>
          <a:lstStyle/>
          <a:p>
            <a:fld id="{0DBD91CD-3BA6-6A49-A0BD-B5CA0F5742B0}" type="slidenum">
              <a:rPr lang="en-US" smtClean="0"/>
              <a:pPr/>
              <a:t>33</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r>
              <a:rPr lang="en-US">
                <a:latin typeface="Arial" charset="0"/>
                <a:ea typeface="Arial" charset="0"/>
                <a:cs typeface="Arial" charset="0"/>
              </a:rPr>
              <a:t>Our Center was established because of the wisdom of our leadership.  As NCAI leadership reflected on the challenges they faced in making policy that benefits Indian people, and they realized they needed a new resource- a Center that would focus on anticipating the hot policy issues that would impact tribes, work with tribes to prioritize the opportunities, and develop the information and data that tribes would need to make informed policy decisions on behalf of their communities.</a:t>
            </a:r>
          </a:p>
          <a:p>
            <a:endParaRPr lang="en-US">
              <a:latin typeface="Arial" charset="0"/>
              <a:ea typeface="Arial" charset="0"/>
              <a:cs typeface="Arial" charset="0"/>
            </a:endParaRPr>
          </a:p>
          <a:p>
            <a:r>
              <a:rPr lang="en-US">
                <a:latin typeface="Arial" charset="0"/>
                <a:ea typeface="Arial" charset="0"/>
                <a:cs typeface="Arial" charset="0"/>
              </a:rPr>
              <a:t>Our Center was established in 2003 as a national tribal policy research center that would focus only on issues facing tribal communities.  Our focus is on forward-thinking, deliberate, proactive Indian policy development opportunities and the development of timely, credible information to equip tribal leaders to make good decisions for their communities.   </a:t>
            </a:r>
          </a:p>
        </p:txBody>
      </p:sp>
      <p:sp>
        <p:nvSpPr>
          <p:cNvPr id="40964" name="Slide Number Placeholder 3"/>
          <p:cNvSpPr>
            <a:spLocks noGrp="1"/>
          </p:cNvSpPr>
          <p:nvPr>
            <p:ph type="sldNum" sz="quarter" idx="5"/>
          </p:nvPr>
        </p:nvSpPr>
        <p:spPr>
          <a:noFill/>
        </p:spPr>
        <p:txBody>
          <a:bodyPr/>
          <a:lstStyle/>
          <a:p>
            <a:fld id="{F586C61A-9EC9-CF4D-B349-5D0F8A28E9F4}" type="slidenum">
              <a:rPr lang="en-US">
                <a:latin typeface="Arial" charset="0"/>
                <a:ea typeface="ＭＳ Ｐゴシック" charset="-128"/>
                <a:cs typeface="ＭＳ Ｐゴシック" charset="-128"/>
              </a:rPr>
              <a:pPr/>
              <a:t>37</a:t>
            </a:fld>
            <a:endParaRPr lang="en-US">
              <a:latin typeface="Arial" charset="0"/>
              <a:ea typeface="ＭＳ Ｐゴシック" charset="-128"/>
              <a:cs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5E9415D-256F-444E-82E8-9C32ADF533A2}" type="slidenum">
              <a:rPr lang="en-US">
                <a:latin typeface="Arial" charset="0"/>
                <a:ea typeface="ＭＳ Ｐゴシック" charset="-128"/>
                <a:cs typeface="ＭＳ Ｐゴシック" charset="-128"/>
              </a:rPr>
              <a:pPr/>
              <a:t>38</a:t>
            </a:fld>
            <a:endParaRPr lang="en-US">
              <a:latin typeface="Arial" charset="0"/>
              <a:ea typeface="ＭＳ Ｐゴシック" charset="-128"/>
              <a:cs typeface="ＭＳ Ｐゴシック" charset="-128"/>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spcBef>
                <a:spcPct val="0"/>
              </a:spcBef>
            </a:pPr>
            <a:r>
              <a:rPr lang="en-US">
                <a:latin typeface="Arial" charset="0"/>
                <a:ea typeface="Arial" charset="0"/>
                <a:cs typeface="Arial" charset="0"/>
              </a:rPr>
              <a:t>I also wanted to share with you a few of our core values.  This will give you a sense of the philosophy of the Center and the way we do our work.  </a:t>
            </a:r>
          </a:p>
          <a:p>
            <a:pPr eaLnBrk="1" hangingPunct="1">
              <a:spcBef>
                <a:spcPct val="0"/>
              </a:spcBef>
            </a:pPr>
            <a:r>
              <a:rPr lang="en-US">
                <a:latin typeface="Arial" charset="0"/>
                <a:ea typeface="Arial" charset="0"/>
                <a:cs typeface="Arial" charset="0"/>
              </a:rPr>
              <a:t>You will see from this slide and the next, that Native communities are at the heart of what we do. Research is not the destination, it is a vehicle to help tribal leaders guide their communities to the destination that they choose. Research for its own sake is not something that fits with the vision and mission of the Policy Research Center.</a:t>
            </a:r>
          </a:p>
          <a:p>
            <a:pPr eaLnBrk="1" hangingPunct="1"/>
            <a:endParaRPr lang="en-US">
              <a:latin typeface="Arial" charset="0"/>
              <a:ea typeface="Arial" charset="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AC1E2B-4694-A64B-90F3-6A055FF3C419}" type="slidenum">
              <a:rPr lang="en-US"/>
              <a:pPr/>
              <a:t>50</a:t>
            </a:fld>
            <a:endParaRPr lang="en-US" dirty="0"/>
          </a:p>
        </p:txBody>
      </p:sp>
      <p:sp>
        <p:nvSpPr>
          <p:cNvPr id="867330" name="Rectangle 2"/>
          <p:cNvSpPr>
            <a:spLocks noGrp="1" noRot="1" noChangeAspect="1" noChangeArrowheads="1" noTextEdit="1"/>
          </p:cNvSpPr>
          <p:nvPr>
            <p:ph type="sldImg"/>
          </p:nvPr>
        </p:nvSpPr>
        <p:spPr>
          <a:ln/>
        </p:spPr>
      </p:sp>
      <p:sp>
        <p:nvSpPr>
          <p:cNvPr id="8673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D8790F-FA18-8542-AA48-84DBBD10368B}" type="slidenum">
              <a:rPr lang="en-US">
                <a:ea typeface="ＭＳ Ｐゴシック" charset="-128"/>
                <a:cs typeface="ＭＳ Ｐゴシック" charset="-128"/>
              </a:rPr>
              <a:pPr fontAlgn="base">
                <a:spcBef>
                  <a:spcPct val="0"/>
                </a:spcBef>
                <a:spcAft>
                  <a:spcPct val="0"/>
                </a:spcAft>
              </a:pPr>
              <a:t>57</a:t>
            </a:fld>
            <a:endParaRPr lang="en-US" dirty="0">
              <a:ea typeface="ＭＳ Ｐゴシック" charset="-128"/>
              <a:cs typeface="ＭＳ Ｐゴシック" charset="-128"/>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911CE0-0227-DE4A-AF03-859A26BCF078}" type="slidenum">
              <a:rPr lang="en-US">
                <a:ea typeface="ＭＳ Ｐゴシック" charset="-128"/>
                <a:cs typeface="ＭＳ Ｐゴシック" charset="-128"/>
              </a:rPr>
              <a:pPr fontAlgn="base">
                <a:spcBef>
                  <a:spcPct val="0"/>
                </a:spcBef>
                <a:spcAft>
                  <a:spcPct val="0"/>
                </a:spcAft>
              </a:pPr>
              <a:t>58</a:t>
            </a:fld>
            <a:endParaRPr lang="en-US" dirty="0">
              <a:ea typeface="ＭＳ Ｐゴシック" charset="-128"/>
              <a:cs typeface="ＭＳ Ｐゴシック" charset="-128"/>
            </a:endParaRPr>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BD91CD-3BA6-6A49-A0BD-B5CA0F5742B0}" type="slidenum">
              <a:rPr lang="en-US" smtClean="0"/>
              <a:pPr/>
              <a:t>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mn-lt"/>
                <a:ea typeface="+mn-ea"/>
                <a:cs typeface="+mn-cs"/>
              </a:rPr>
              <a:t>EMANCIPATION: The institutional framework \subjects all members of society to the same Freedoms and repressions,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[Immanent critique involves testing the claims of science that it makes for itself, without using any 'outside' sources -- it is a demonstration of the sort of self criticism that science needs to do]. Another tactic, more suitable in Anglo-Saxon circles is to confront science with its own history, as in Kuhn or </a:t>
            </a:r>
            <a:r>
              <a:rPr lang="en-US" sz="1200" kern="1200" dirty="0" err="1" smtClean="0">
                <a:solidFill>
                  <a:schemeClr val="tx1"/>
                </a:solidFill>
                <a:latin typeface="+mn-lt"/>
                <a:ea typeface="+mn-ea"/>
                <a:cs typeface="+mn-cs"/>
              </a:rPr>
              <a:t>Lakatos</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Habermas's</a:t>
            </a:r>
            <a:r>
              <a:rPr lang="en-US" sz="1200" kern="1200" dirty="0" smtClean="0">
                <a:solidFill>
                  <a:schemeClr val="tx1"/>
                </a:solidFill>
                <a:latin typeface="+mn-lt"/>
                <a:ea typeface="+mn-ea"/>
                <a:cs typeface="+mn-cs"/>
              </a:rPr>
              <a:t> aim was to </a:t>
            </a:r>
            <a:r>
              <a:rPr lang="en-US" sz="1200" kern="1200" dirty="0" err="1" smtClean="0">
                <a:solidFill>
                  <a:schemeClr val="tx1"/>
                </a:solidFill>
                <a:latin typeface="+mn-lt"/>
                <a:ea typeface="+mn-ea"/>
                <a:cs typeface="+mn-cs"/>
              </a:rPr>
              <a:t>criticise</a:t>
            </a:r>
            <a:r>
              <a:rPr lang="en-US" sz="1200" kern="1200" dirty="0" smtClean="0">
                <a:solidFill>
                  <a:schemeClr val="tx1"/>
                </a:solidFill>
                <a:latin typeface="+mn-lt"/>
                <a:ea typeface="+mn-ea"/>
                <a:cs typeface="+mn-cs"/>
              </a:rPr>
              <a:t> scientism. Briefly, operating with a notion of objects upon which one is not allowed to reflect, leads to an abstract focus on methodology.</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Reflection in science is limited -- for example it is not common to think about the dynamics of the scientific community. This community and science itself tends to be </a:t>
            </a:r>
            <a:r>
              <a:rPr lang="en-US" sz="1200" kern="1200" dirty="0" err="1" smtClean="0">
                <a:solidFill>
                  <a:schemeClr val="tx1"/>
                </a:solidFill>
                <a:latin typeface="+mn-lt"/>
                <a:ea typeface="+mn-ea"/>
                <a:cs typeface="+mn-cs"/>
              </a:rPr>
              <a:t>objectivated</a:t>
            </a:r>
            <a:r>
              <a:rPr lang="en-US" sz="1200" kern="1200" dirty="0" smtClean="0">
                <a:solidFill>
                  <a:schemeClr val="tx1"/>
                </a:solidFill>
                <a:latin typeface="+mn-lt"/>
                <a:ea typeface="+mn-ea"/>
                <a:cs typeface="+mn-cs"/>
              </a:rPr>
              <a:t>. Discussions of method attempts to end whatever reflection takes place. This is achieved </a:t>
            </a:r>
            <a:r>
              <a:rPr lang="en-US" sz="1200" kern="1200" dirty="0" err="1" smtClean="0">
                <a:solidFill>
                  <a:schemeClr val="tx1"/>
                </a:solidFill>
                <a:latin typeface="+mn-lt"/>
                <a:ea typeface="+mn-ea"/>
                <a:cs typeface="+mn-cs"/>
              </a:rPr>
              <a:t>by</a:t>
            </a:r>
            <a:r>
              <a:rPr lang="en-US" sz="1200" b="1" kern="1200" dirty="0" err="1" smtClean="0">
                <a:solidFill>
                  <a:schemeClr val="tx1"/>
                </a:solidFill>
                <a:latin typeface="+mn-lt"/>
                <a:ea typeface="+mn-ea"/>
                <a:cs typeface="+mn-cs"/>
              </a:rPr>
              <a:t>:(a</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Reductionism, of intentions or motives and into subjective relations, and of social relations themselves. </a:t>
            </a:r>
            <a:r>
              <a:rPr lang="en-US" sz="1200" kern="1200" dirty="0" err="1" smtClean="0">
                <a:solidFill>
                  <a:schemeClr val="tx1"/>
                </a:solidFill>
                <a:latin typeface="+mn-lt"/>
                <a:ea typeface="+mn-ea"/>
                <a:cs typeface="+mn-cs"/>
              </a:rPr>
              <a:t>Behaviourism</a:t>
            </a:r>
            <a:r>
              <a:rPr lang="en-US" sz="1200" kern="1200" dirty="0" smtClean="0">
                <a:solidFill>
                  <a:schemeClr val="tx1"/>
                </a:solidFill>
                <a:latin typeface="+mn-lt"/>
                <a:ea typeface="+mn-ea"/>
                <a:cs typeface="+mn-cs"/>
              </a:rPr>
              <a:t> and cybernetics accomplished this reduction (page 356). However, the study of '</a:t>
            </a:r>
            <a:r>
              <a:rPr lang="en-US" sz="1200" kern="1200" dirty="0" err="1" smtClean="0">
                <a:solidFill>
                  <a:schemeClr val="tx1"/>
                </a:solidFill>
                <a:latin typeface="+mn-lt"/>
                <a:ea typeface="+mn-ea"/>
                <a:cs typeface="+mn-cs"/>
              </a:rPr>
              <a:t>paradigms'show</a:t>
            </a:r>
            <a:r>
              <a:rPr lang="en-US" sz="1200" kern="1200" dirty="0" smtClean="0">
                <a:solidFill>
                  <a:schemeClr val="tx1"/>
                </a:solidFill>
                <a:latin typeface="+mn-lt"/>
                <a:ea typeface="+mn-ea"/>
                <a:cs typeface="+mn-cs"/>
              </a:rPr>
              <a:t> how even the categories of these approaches depend on the </a:t>
            </a:r>
            <a:r>
              <a:rPr lang="en-US" sz="1200" kern="1200" dirty="0" err="1" smtClean="0">
                <a:solidFill>
                  <a:schemeClr val="tx1"/>
                </a:solidFill>
                <a:latin typeface="+mn-lt"/>
                <a:ea typeface="+mn-ea"/>
                <a:cs typeface="+mn-cs"/>
              </a:rPr>
              <a:t>subjective</a:t>
            </a:r>
            <a:r>
              <a:rPr lang="en-US" sz="1200" b="1" kern="1200" dirty="0" err="1" smtClean="0">
                <a:solidFill>
                  <a:schemeClr val="tx1"/>
                </a:solidFill>
                <a:latin typeface="+mn-lt"/>
                <a:ea typeface="+mn-ea"/>
                <a:cs typeface="+mn-cs"/>
              </a:rPr>
              <a:t>.(b</a:t>
            </a:r>
            <a:r>
              <a:rPr lang="en-US" sz="1200" b="1"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Displacement of the subjective by a 'theory language' (</a:t>
            </a:r>
            <a:r>
              <a:rPr lang="en-US" sz="1200" kern="1200" dirty="0" err="1" smtClean="0">
                <a:solidFill>
                  <a:schemeClr val="tx1"/>
                </a:solidFill>
                <a:latin typeface="+mn-lt"/>
                <a:ea typeface="+mn-ea"/>
                <a:cs typeface="+mn-cs"/>
              </a:rPr>
              <a:t>Feyerabend</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Rorty</a:t>
            </a:r>
            <a:r>
              <a:rPr lang="en-US" sz="1200" kern="1200" dirty="0" smtClean="0">
                <a:solidFill>
                  <a:schemeClr val="tx1"/>
                </a:solidFill>
                <a:latin typeface="+mn-lt"/>
                <a:ea typeface="+mn-ea"/>
                <a:cs typeface="+mn-cs"/>
              </a:rPr>
              <a:t> are among the advocates of this). Perhaps a linguistic tradition rather than a </a:t>
            </a:r>
            <a:r>
              <a:rPr lang="en-US" sz="1200" kern="1200" dirty="0" err="1" smtClean="0">
                <a:solidFill>
                  <a:schemeClr val="tx1"/>
                </a:solidFill>
                <a:latin typeface="+mn-lt"/>
                <a:ea typeface="+mn-ea"/>
                <a:cs typeface="+mn-cs"/>
              </a:rPr>
              <a:t>behaviourist</a:t>
            </a:r>
            <a:r>
              <a:rPr lang="en-US" sz="1200" kern="1200" dirty="0" smtClean="0">
                <a:solidFill>
                  <a:schemeClr val="tx1"/>
                </a:solidFill>
                <a:latin typeface="+mn-lt"/>
                <a:ea typeface="+mn-ea"/>
                <a:cs typeface="+mn-cs"/>
              </a:rPr>
              <a:t> approach is better able to reconstruct the history of science and to be critical rather than </a:t>
            </a:r>
            <a:r>
              <a:rPr lang="en-US" sz="1200" kern="1200" dirty="0" err="1" smtClean="0">
                <a:solidFill>
                  <a:schemeClr val="tx1"/>
                </a:solidFill>
                <a:latin typeface="+mn-lt"/>
                <a:ea typeface="+mn-ea"/>
                <a:cs typeface="+mn-cs"/>
              </a:rPr>
              <a:t>objectivating</a:t>
            </a:r>
            <a:r>
              <a:rPr lang="en-US" sz="1200" kern="1200" dirty="0" smtClean="0">
                <a:solidFill>
                  <a:schemeClr val="tx1"/>
                </a:solidFill>
                <a:latin typeface="+mn-lt"/>
                <a:ea typeface="+mn-ea"/>
                <a:cs typeface="+mn-cs"/>
              </a:rPr>
              <a:t>, but, in </a:t>
            </a:r>
            <a:r>
              <a:rPr lang="en-US" sz="1200" kern="1200" dirty="0" err="1" smtClean="0">
                <a:solidFill>
                  <a:schemeClr val="tx1"/>
                </a:solidFill>
                <a:latin typeface="+mn-lt"/>
                <a:ea typeface="+mn-ea"/>
                <a:cs typeface="+mn-cs"/>
              </a:rPr>
              <a:t>Feyerabend</a:t>
            </a:r>
            <a:r>
              <a:rPr lang="en-US" sz="1200" kern="1200" dirty="0" smtClean="0">
                <a:solidFill>
                  <a:schemeClr val="tx1"/>
                </a:solidFill>
                <a:latin typeface="+mn-lt"/>
                <a:ea typeface="+mn-ea"/>
                <a:cs typeface="+mn-cs"/>
              </a:rPr>
              <a:t> at least, relativism and the proliferation of languages results. This leaves him unable to explain scientific progress, or indeed, unable to demarcate science from </a:t>
            </a:r>
            <a:r>
              <a:rPr lang="en-US" sz="1200" kern="1200" dirty="0" err="1" smtClean="0">
                <a:solidFill>
                  <a:schemeClr val="tx1"/>
                </a:solidFill>
                <a:latin typeface="+mn-lt"/>
                <a:ea typeface="+mn-ea"/>
                <a:cs typeface="+mn-cs"/>
              </a:rPr>
              <a:t>witchcraft.</a:t>
            </a:r>
            <a:r>
              <a:rPr lang="en-US" sz="1200" b="1" kern="1200" dirty="0" err="1" smtClean="0">
                <a:solidFill>
                  <a:schemeClr val="tx1"/>
                </a:solidFill>
                <a:latin typeface="+mn-lt"/>
                <a:ea typeface="+mn-ea"/>
                <a:cs typeface="+mn-cs"/>
              </a:rPr>
              <a:t>(c</a:t>
            </a:r>
            <a:r>
              <a:rPr lang="en-US" sz="1200" b="1"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The reduction of everything to physics, which claims to offer universal categories: in this sense, physics is both a theoretical and a </a:t>
            </a:r>
            <a:r>
              <a:rPr lang="en-US" sz="1200" kern="1200" dirty="0" err="1" smtClean="0">
                <a:solidFill>
                  <a:schemeClr val="tx1"/>
                </a:solidFill>
                <a:latin typeface="+mn-lt"/>
                <a:ea typeface="+mn-ea"/>
                <a:cs typeface="+mn-cs"/>
              </a:rPr>
              <a:t>metatheoretical</a:t>
            </a:r>
            <a:r>
              <a:rPr lang="en-US" sz="1200" kern="1200" dirty="0" smtClean="0">
                <a:solidFill>
                  <a:schemeClr val="tx1"/>
                </a:solidFill>
                <a:latin typeface="+mn-lt"/>
                <a:ea typeface="+mn-ea"/>
                <a:cs typeface="+mn-cs"/>
              </a:rPr>
              <a:t> discipline. [In other words, physics is claiming to be the  proper and more fundamental theory of objects that are also studied by other theories or academic subjects. This kind of imperialism is also found in advocates of cybernetics or mathematics]. In fact, of course, it is only human language that meets this requirement). These are not new claims, and they affected both Kant and Darwin. Yet it is clear that [academic] subjects create their own objects ..</a:t>
            </a:r>
            <a:endParaRPr lang="en-US" dirty="0"/>
          </a:p>
        </p:txBody>
      </p:sp>
      <p:sp>
        <p:nvSpPr>
          <p:cNvPr id="4" name="Slide Number Placeholder 3"/>
          <p:cNvSpPr>
            <a:spLocks noGrp="1"/>
          </p:cNvSpPr>
          <p:nvPr>
            <p:ph type="sldNum" sz="quarter" idx="10"/>
          </p:nvPr>
        </p:nvSpPr>
        <p:spPr/>
        <p:txBody>
          <a:bodyPr/>
          <a:lstStyle/>
          <a:p>
            <a:fld id="{0DBD91CD-3BA6-6A49-A0BD-B5CA0F5742B0}" type="slidenum">
              <a:rPr lang="en-US" smtClean="0"/>
              <a:pPr/>
              <a:t>10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the risk of being</a:t>
            </a:r>
            <a:r>
              <a:rPr lang="en-US" baseline="0" dirty="0" smtClean="0"/>
              <a:t> essentialist….</a:t>
            </a:r>
            <a:endParaRPr lang="en-US" dirty="0"/>
          </a:p>
        </p:txBody>
      </p:sp>
      <p:sp>
        <p:nvSpPr>
          <p:cNvPr id="4" name="Slide Number Placeholder 3"/>
          <p:cNvSpPr>
            <a:spLocks noGrp="1"/>
          </p:cNvSpPr>
          <p:nvPr>
            <p:ph type="sldNum" sz="quarter" idx="10"/>
          </p:nvPr>
        </p:nvSpPr>
        <p:spPr/>
        <p:txBody>
          <a:bodyPr/>
          <a:lstStyle/>
          <a:p>
            <a:fld id="{0DBD91CD-3BA6-6A49-A0BD-B5CA0F5742B0}" type="slidenum">
              <a:rPr lang="en-US" smtClean="0"/>
              <a:pPr/>
              <a:t>11</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Goes a step further and traces</a:t>
            </a:r>
            <a:r>
              <a:rPr lang="en-US" baseline="0" dirty="0" smtClean="0"/>
              <a:t> </a:t>
            </a:r>
            <a:r>
              <a:rPr lang="en-US" baseline="0" dirty="0" err="1" smtClean="0"/>
              <a:t>episte</a:t>
            </a:r>
            <a:r>
              <a:rPr lang="en-US" baseline="0" dirty="0" smtClean="0"/>
              <a:t> in the discourses that produce and make it up… The </a:t>
            </a:r>
            <a:r>
              <a:rPr lang="en-US" baseline="0" dirty="0" err="1" smtClean="0"/>
              <a:t>episteme’s</a:t>
            </a:r>
            <a:r>
              <a:rPr lang="en-US" baseline="0" dirty="0" smtClean="0"/>
              <a:t> create </a:t>
            </a:r>
            <a:r>
              <a:rPr lang="en-US" baseline="0" dirty="0" err="1" smtClean="0"/>
              <a:t>knoweldges</a:t>
            </a:r>
            <a:r>
              <a:rPr lang="en-US" baseline="0" dirty="0" smtClean="0"/>
              <a:t> that serve a particular purpose.. </a:t>
            </a:r>
            <a:endParaRPr lang="en-US" dirty="0"/>
          </a:p>
        </p:txBody>
      </p:sp>
      <p:sp>
        <p:nvSpPr>
          <p:cNvPr id="4" name="Slide Number Placeholder 3"/>
          <p:cNvSpPr>
            <a:spLocks noGrp="1"/>
          </p:cNvSpPr>
          <p:nvPr>
            <p:ph type="sldNum" sz="quarter" idx="10"/>
          </p:nvPr>
        </p:nvSpPr>
        <p:spPr/>
        <p:txBody>
          <a:bodyPr/>
          <a:lstStyle/>
          <a:p>
            <a:fld id="{0DBD91CD-3BA6-6A49-A0BD-B5CA0F5742B0}" type="slidenum">
              <a:rPr lang="en-US" smtClean="0"/>
              <a:pPr/>
              <a:t>13</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527DB6F-A501-4245-BFDD-A9E42D6F9761}" type="slidenum">
              <a:rPr lang="en-US">
                <a:ea typeface="ヒラギノ角ゴ Pro W3" pitchFamily="-110" charset="-128"/>
                <a:cs typeface="ヒラギノ角ゴ Pro W3" pitchFamily="-110" charset="-128"/>
              </a:rPr>
              <a:pPr fontAlgn="base">
                <a:spcBef>
                  <a:spcPct val="0"/>
                </a:spcBef>
                <a:spcAft>
                  <a:spcPct val="0"/>
                </a:spcAft>
              </a:pPr>
              <a:t>14</a:t>
            </a:fld>
            <a:endParaRPr lang="en-US" dirty="0">
              <a:ea typeface="ヒラギノ角ゴ Pro W3" pitchFamily="-110" charset="-128"/>
              <a:cs typeface="ヒラギノ角ゴ Pro W3" pitchFamily="-110" charset="-128"/>
            </a:endParaRPr>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F09878-36CA-1844-AB7A-015966F902C2}" type="slidenum">
              <a:rPr lang="en-US">
                <a:ea typeface="ヒラギノ角ゴ Pro W3" pitchFamily="-110" charset="-128"/>
                <a:cs typeface="ヒラギノ角ゴ Pro W3" pitchFamily="-110" charset="-128"/>
              </a:rPr>
              <a:pPr fontAlgn="base">
                <a:spcBef>
                  <a:spcPct val="0"/>
                </a:spcBef>
                <a:spcAft>
                  <a:spcPct val="0"/>
                </a:spcAft>
              </a:pPr>
              <a:t>16</a:t>
            </a:fld>
            <a:endParaRPr lang="en-US" dirty="0">
              <a:ea typeface="ヒラギノ角ゴ Pro W3" pitchFamily="-110" charset="-128"/>
              <a:cs typeface="ヒラギノ角ゴ Pro W3" pitchFamily="-110" charset="-128"/>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4A9970-530E-9F47-A43F-CD4188567B83}" type="slidenum">
              <a:rPr lang="en-US">
                <a:latin typeface="Arial" charset="0"/>
                <a:ea typeface="ＭＳ Ｐゴシック" charset="-128"/>
                <a:cs typeface="ＭＳ Ｐゴシック" charset="-128"/>
              </a:rPr>
              <a:pPr fontAlgn="base">
                <a:spcBef>
                  <a:spcPct val="0"/>
                </a:spcBef>
                <a:spcAft>
                  <a:spcPct val="0"/>
                </a:spcAft>
              </a:pPr>
              <a:t>17</a:t>
            </a:fld>
            <a:endParaRPr lang="en-US" dirty="0">
              <a:latin typeface="Arial" charset="0"/>
              <a:ea typeface="ＭＳ Ｐゴシック" charset="-128"/>
              <a:cs typeface="ＭＳ Ｐゴシック" charset="-128"/>
            </a:endParaRPr>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398E88DE-076E-B94C-A345-5F98CB0901D5}" type="datetimeFigureOut">
              <a:rPr lang="en-US" smtClean="0"/>
              <a:pPr/>
              <a:t>2/25/2011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4258DD-5197-0640-9DEA-7702FE882FA4}"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98E88DE-076E-B94C-A345-5F98CB0901D5}" type="datetimeFigureOut">
              <a:rPr lang="en-US" smtClean="0"/>
              <a:pPr/>
              <a:t>2/25/2011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4258DD-5197-0640-9DEA-7702FE882FA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98E88DE-076E-B94C-A345-5F98CB0901D5}" type="datetimeFigureOut">
              <a:rPr lang="en-US" smtClean="0"/>
              <a:pPr/>
              <a:t>2/25/2011</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784258DD-5197-0640-9DEA-7702FE882FA4}"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990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828800"/>
            <a:ext cx="38100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5800" y="4076700"/>
            <a:ext cx="38100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8288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smtClean="0"/>
            </a:lvl1pPr>
          </a:lstStyle>
          <a:p>
            <a:pPr>
              <a:defRPr/>
            </a:pPr>
            <a:fld id="{80A97888-0167-0A40-B6D3-5020309C88BF}" type="datetime1">
              <a:rPr lang="en-US"/>
              <a:pPr>
                <a:defRPr/>
              </a:pPr>
              <a:t>2/25/2011</a:t>
            </a:fld>
            <a:endParaRPr lang="en-US" dirty="0"/>
          </a:p>
        </p:txBody>
      </p:sp>
      <p:sp>
        <p:nvSpPr>
          <p:cNvPr id="7" name="Rectangle 5"/>
          <p:cNvSpPr>
            <a:spLocks noGrp="1" noChangeArrowheads="1"/>
          </p:cNvSpPr>
          <p:nvPr>
            <p:ph type="ftr" sz="quarter" idx="11"/>
          </p:nvPr>
        </p:nvSpPr>
        <p:spPr/>
        <p:txBody>
          <a:bodyPr/>
          <a:lstStyle>
            <a:lvl1pPr>
              <a:defRPr smtClean="0"/>
            </a:lvl1pPr>
          </a:lstStyle>
          <a:p>
            <a:pPr>
              <a:defRPr/>
            </a:pPr>
            <a:r>
              <a:rPr lang="en-US" dirty="0"/>
              <a:t>B. Duran</a:t>
            </a:r>
          </a:p>
        </p:txBody>
      </p:sp>
      <p:sp>
        <p:nvSpPr>
          <p:cNvPr id="8" name="Rectangle 6"/>
          <p:cNvSpPr>
            <a:spLocks noGrp="1" noChangeArrowheads="1"/>
          </p:cNvSpPr>
          <p:nvPr>
            <p:ph type="sldNum" sz="quarter" idx="12"/>
          </p:nvPr>
        </p:nvSpPr>
        <p:spPr/>
        <p:txBody>
          <a:bodyPr/>
          <a:lstStyle>
            <a:lvl1pPr>
              <a:defRPr/>
            </a:lvl1pPr>
          </a:lstStyle>
          <a:p>
            <a:pPr>
              <a:defRPr/>
            </a:pPr>
            <a:fld id="{DBD37E6E-DD98-4F42-89FB-9FD9F4A7D1A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8288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70625"/>
            <a:ext cx="1905000" cy="457200"/>
          </a:xfrm>
        </p:spPr>
        <p:txBody>
          <a:bodyPr/>
          <a:lstStyle>
            <a:lvl1pPr>
              <a:defRPr/>
            </a:lvl1pPr>
          </a:lstStyle>
          <a:p>
            <a:pPr>
              <a:defRPr/>
            </a:pPr>
            <a:endParaRPr lang="en-US" dirty="0"/>
          </a:p>
        </p:txBody>
      </p:sp>
      <p:sp>
        <p:nvSpPr>
          <p:cNvPr id="6" name="Footer Placeholder 5"/>
          <p:cNvSpPr>
            <a:spLocks noGrp="1"/>
          </p:cNvSpPr>
          <p:nvPr>
            <p:ph type="ftr" sz="quarter" idx="11"/>
          </p:nvPr>
        </p:nvSpPr>
        <p:spPr>
          <a:xfrm>
            <a:off x="3124200" y="6270625"/>
            <a:ext cx="2895600" cy="457200"/>
          </a:xfrm>
        </p:spPr>
        <p:txBody>
          <a:bodyPr/>
          <a:lstStyle>
            <a:lvl1pPr>
              <a:defRPr/>
            </a:lvl1pPr>
          </a:lstStyle>
          <a:p>
            <a:pPr>
              <a:defRPr/>
            </a:pPr>
            <a:r>
              <a:rPr lang="en-US" dirty="0"/>
              <a:t>B. Duran</a:t>
            </a:r>
          </a:p>
        </p:txBody>
      </p:sp>
      <p:sp>
        <p:nvSpPr>
          <p:cNvPr id="7" name="Slide Number Placeholder 6"/>
          <p:cNvSpPr>
            <a:spLocks noGrp="1"/>
          </p:cNvSpPr>
          <p:nvPr>
            <p:ph type="sldNum" sz="quarter" idx="12"/>
          </p:nvPr>
        </p:nvSpPr>
        <p:spPr>
          <a:xfrm>
            <a:off x="6553200" y="6270625"/>
            <a:ext cx="1905000" cy="457200"/>
          </a:xfrm>
        </p:spPr>
        <p:txBody>
          <a:bodyPr/>
          <a:lstStyle>
            <a:lvl1pPr>
              <a:defRPr/>
            </a:lvl1pPr>
          </a:lstStyle>
          <a:p>
            <a:pPr>
              <a:defRPr/>
            </a:pPr>
            <a:fld id="{74D0FF7F-9548-1F47-9767-F4CD12A4C090}"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77724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076700"/>
            <a:ext cx="77724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70625"/>
            <a:ext cx="1905000" cy="457200"/>
          </a:xfrm>
        </p:spPr>
        <p:txBody>
          <a:bodyPr/>
          <a:lstStyle>
            <a:lvl1pPr>
              <a:defRPr/>
            </a:lvl1pPr>
          </a:lstStyle>
          <a:p>
            <a:pPr>
              <a:defRPr/>
            </a:pPr>
            <a:endParaRPr lang="en-US" dirty="0"/>
          </a:p>
        </p:txBody>
      </p:sp>
      <p:sp>
        <p:nvSpPr>
          <p:cNvPr id="6" name="Footer Placeholder 5"/>
          <p:cNvSpPr>
            <a:spLocks noGrp="1"/>
          </p:cNvSpPr>
          <p:nvPr>
            <p:ph type="ftr" sz="quarter" idx="11"/>
          </p:nvPr>
        </p:nvSpPr>
        <p:spPr>
          <a:xfrm>
            <a:off x="3124200" y="6270625"/>
            <a:ext cx="2895600" cy="457200"/>
          </a:xfrm>
        </p:spPr>
        <p:txBody>
          <a:bodyPr/>
          <a:lstStyle>
            <a:lvl1pPr>
              <a:defRPr/>
            </a:lvl1pPr>
          </a:lstStyle>
          <a:p>
            <a:pPr>
              <a:defRPr/>
            </a:pPr>
            <a:r>
              <a:rPr lang="en-US" dirty="0"/>
              <a:t>B. Duran</a:t>
            </a:r>
          </a:p>
        </p:txBody>
      </p:sp>
      <p:sp>
        <p:nvSpPr>
          <p:cNvPr id="7" name="Slide Number Placeholder 6"/>
          <p:cNvSpPr>
            <a:spLocks noGrp="1"/>
          </p:cNvSpPr>
          <p:nvPr>
            <p:ph type="sldNum" sz="quarter" idx="12"/>
          </p:nvPr>
        </p:nvSpPr>
        <p:spPr>
          <a:xfrm>
            <a:off x="6553200" y="6270625"/>
            <a:ext cx="1905000" cy="457200"/>
          </a:xfrm>
        </p:spPr>
        <p:txBody>
          <a:bodyPr/>
          <a:lstStyle>
            <a:lvl1pPr>
              <a:defRPr/>
            </a:lvl1pPr>
          </a:lstStyle>
          <a:p>
            <a:pPr>
              <a:defRPr/>
            </a:pPr>
            <a:fld id="{53B5EE1F-EC80-5E4D-8ACC-89E4F0948BEC}"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828800"/>
            <a:ext cx="77724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076700"/>
            <a:ext cx="77724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70625"/>
            <a:ext cx="1905000" cy="457200"/>
          </a:xfrm>
        </p:spPr>
        <p:txBody>
          <a:bodyPr/>
          <a:lstStyle>
            <a:lvl1pPr>
              <a:defRPr/>
            </a:lvl1pPr>
          </a:lstStyle>
          <a:p>
            <a:pPr>
              <a:defRPr/>
            </a:pPr>
            <a:endParaRPr lang="en-US" dirty="0"/>
          </a:p>
        </p:txBody>
      </p:sp>
      <p:sp>
        <p:nvSpPr>
          <p:cNvPr id="6" name="Footer Placeholder 5"/>
          <p:cNvSpPr>
            <a:spLocks noGrp="1"/>
          </p:cNvSpPr>
          <p:nvPr>
            <p:ph type="ftr" sz="quarter" idx="11"/>
          </p:nvPr>
        </p:nvSpPr>
        <p:spPr>
          <a:xfrm>
            <a:off x="3124200" y="6270625"/>
            <a:ext cx="2895600" cy="457200"/>
          </a:xfrm>
        </p:spPr>
        <p:txBody>
          <a:bodyPr/>
          <a:lstStyle>
            <a:lvl1pPr>
              <a:defRPr/>
            </a:lvl1pPr>
          </a:lstStyle>
          <a:p>
            <a:pPr>
              <a:defRPr/>
            </a:pPr>
            <a:r>
              <a:rPr lang="en-US" dirty="0"/>
              <a:t>B. Duran</a:t>
            </a:r>
          </a:p>
        </p:txBody>
      </p:sp>
      <p:sp>
        <p:nvSpPr>
          <p:cNvPr id="7" name="Slide Number Placeholder 6"/>
          <p:cNvSpPr>
            <a:spLocks noGrp="1"/>
          </p:cNvSpPr>
          <p:nvPr>
            <p:ph type="sldNum" sz="quarter" idx="12"/>
          </p:nvPr>
        </p:nvSpPr>
        <p:spPr>
          <a:xfrm>
            <a:off x="6553200" y="6270625"/>
            <a:ext cx="1905000" cy="457200"/>
          </a:xfrm>
        </p:spPr>
        <p:txBody>
          <a:bodyPr/>
          <a:lstStyle>
            <a:lvl1pPr>
              <a:defRPr/>
            </a:lvl1pPr>
          </a:lstStyle>
          <a:p>
            <a:pPr>
              <a:defRPr/>
            </a:pPr>
            <a:fld id="{1D351CF4-6198-F442-A464-964A92535F47}"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8288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dirty="0"/>
            </a:lvl1pPr>
          </a:lstStyle>
          <a:p>
            <a:pPr>
              <a:defRPr/>
            </a:pPr>
            <a:endParaRPr lang="en-US" dirty="0"/>
          </a:p>
        </p:txBody>
      </p:sp>
      <p:sp>
        <p:nvSpPr>
          <p:cNvPr id="6" name="Rectangle 5"/>
          <p:cNvSpPr>
            <a:spLocks noGrp="1" noChangeArrowheads="1"/>
          </p:cNvSpPr>
          <p:nvPr>
            <p:ph type="ftr" sz="quarter" idx="11"/>
          </p:nvPr>
        </p:nvSpPr>
        <p:spPr/>
        <p:txBody>
          <a:bodyPr/>
          <a:lstStyle>
            <a:lvl1pPr>
              <a:defRPr dirty="0"/>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5AC23BA1-1183-D24F-9495-581B5017FC76}"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98E88DE-076E-B94C-A345-5F98CB0901D5}" type="datetimeFigureOut">
              <a:rPr lang="en-US" smtClean="0"/>
              <a:pPr/>
              <a:t>2/25/2011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4258DD-5197-0640-9DEA-7702FE882FA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8E88DE-076E-B94C-A345-5F98CB0901D5}" type="datetimeFigureOut">
              <a:rPr lang="en-US" smtClean="0"/>
              <a:pPr/>
              <a:t>2/25/2011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4258DD-5197-0640-9DEA-7702FE882FA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98E88DE-076E-B94C-A345-5F98CB0901D5}" type="datetimeFigureOut">
              <a:rPr lang="en-US" smtClean="0"/>
              <a:pPr/>
              <a:t>2/25/2011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4258DD-5197-0640-9DEA-7702FE882FA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98E88DE-076E-B94C-A345-5F98CB0901D5}" type="datetimeFigureOut">
              <a:rPr lang="en-US" smtClean="0"/>
              <a:pPr/>
              <a:t>2/25/2011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84258DD-5197-0640-9DEA-7702FE882FA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98E88DE-076E-B94C-A345-5F98CB0901D5}" type="datetimeFigureOut">
              <a:rPr lang="en-US" smtClean="0"/>
              <a:pPr/>
              <a:t>2/25/2011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84258DD-5197-0640-9DEA-7702FE882FA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8E88DE-076E-B94C-A345-5F98CB0901D5}" type="datetimeFigureOut">
              <a:rPr lang="en-US" smtClean="0"/>
              <a:pPr/>
              <a:t>2/25/2011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84258DD-5197-0640-9DEA-7702FE882FA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98E88DE-076E-B94C-A345-5F98CB0901D5}" type="datetimeFigureOut">
              <a:rPr lang="en-US" smtClean="0"/>
              <a:pPr/>
              <a:t>2/25/2011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4258DD-5197-0640-9DEA-7702FE882FA4}"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398E88DE-076E-B94C-A345-5F98CB0901D5}" type="datetimeFigureOut">
              <a:rPr lang="en-US" smtClean="0"/>
              <a:pPr/>
              <a:t>2/25/2011</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784258DD-5197-0640-9DEA-7702FE882FA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lstStyle>
          <a:p>
            <a:fld id="{398E88DE-076E-B94C-A345-5F98CB0901D5}" type="datetimeFigureOut">
              <a:rPr lang="en-US" smtClean="0"/>
              <a:pPr/>
              <a:t>2/25/2011</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lstStyle>
          <a:p>
            <a:fld id="{784258DD-5197-0640-9DEA-7702FE882FA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5" r:id="rId13"/>
    <p:sldLayoutId id="2147483676" r:id="rId14"/>
    <p:sldLayoutId id="2147483677" r:id="rId15"/>
    <p:sldLayoutId id="2147483678" r:id="rId16"/>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iwri.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3454" y="273091"/>
            <a:ext cx="8243455" cy="2006601"/>
          </a:xfrm>
        </p:spPr>
        <p:txBody>
          <a:bodyPr>
            <a:normAutofit fontScale="90000"/>
          </a:bodyPr>
          <a:lstStyle/>
          <a:p>
            <a:pPr algn="ctr"/>
            <a:r>
              <a:rPr lang="en-US" dirty="0"/>
              <a:t>Development of Indigenous knowledges in Public Health: </a:t>
            </a:r>
            <a:r>
              <a:rPr lang="en-US" dirty="0" smtClean="0"/>
              <a:t>Epistememic </a:t>
            </a:r>
            <a:r>
              <a:rPr lang="en-US" dirty="0"/>
              <a:t>diversity as an Essential Component of</a:t>
            </a:r>
            <a:r>
              <a:rPr lang="en-US" dirty="0" smtClean="0"/>
              <a:t> </a:t>
            </a:r>
            <a:br>
              <a:rPr lang="en-US" dirty="0" smtClean="0"/>
            </a:br>
            <a:r>
              <a:rPr lang="en-US" dirty="0" smtClean="0"/>
              <a:t>Health </a:t>
            </a:r>
            <a:r>
              <a:rPr lang="en-US" dirty="0"/>
              <a:t>Equity</a:t>
            </a:r>
          </a:p>
        </p:txBody>
      </p:sp>
      <p:sp>
        <p:nvSpPr>
          <p:cNvPr id="3" name="Subtitle 2"/>
          <p:cNvSpPr>
            <a:spLocks noGrp="1"/>
          </p:cNvSpPr>
          <p:nvPr>
            <p:ph type="subTitle" idx="1"/>
          </p:nvPr>
        </p:nvSpPr>
        <p:spPr>
          <a:xfrm>
            <a:off x="1524000" y="3149385"/>
            <a:ext cx="6400800" cy="1752600"/>
          </a:xfrm>
        </p:spPr>
        <p:txBody>
          <a:bodyPr>
            <a:normAutofit/>
          </a:bodyPr>
          <a:lstStyle/>
          <a:p>
            <a:pPr algn="ctr"/>
            <a:r>
              <a:rPr lang="en-US" dirty="0" smtClean="0"/>
              <a:t>32</a:t>
            </a:r>
            <a:r>
              <a:rPr lang="en-US" baseline="30000" dirty="0" smtClean="0"/>
              <a:t>nd</a:t>
            </a:r>
            <a:r>
              <a:rPr lang="en-US" dirty="0" smtClean="0"/>
              <a:t> Annual </a:t>
            </a:r>
            <a:r>
              <a:rPr lang="en-US" dirty="0"/>
              <a:t>Minority Health </a:t>
            </a:r>
            <a:r>
              <a:rPr lang="en-US" dirty="0" smtClean="0"/>
              <a:t>Conference</a:t>
            </a:r>
          </a:p>
          <a:p>
            <a:pPr algn="ctr"/>
            <a:r>
              <a:rPr lang="en-US" dirty="0"/>
              <a:t>UNC Gillings School of Global Public </a:t>
            </a:r>
            <a:r>
              <a:rPr lang="en-US" dirty="0" smtClean="0"/>
              <a:t>Health</a:t>
            </a:r>
          </a:p>
          <a:p>
            <a:pPr algn="ctr"/>
            <a:r>
              <a:rPr lang="en-US" dirty="0" smtClean="0"/>
              <a:t> University of North Carolina, Chapel Hill</a:t>
            </a:r>
          </a:p>
          <a:p>
            <a:pPr algn="ctr"/>
            <a:r>
              <a:rPr lang="en-US" dirty="0" smtClean="0"/>
              <a:t>William T. Small Jr. Keynote Lecture, 2/25/11</a:t>
            </a:r>
            <a:endParaRPr lang="en-US" b="1" dirty="0"/>
          </a:p>
        </p:txBody>
      </p:sp>
      <p:sp>
        <p:nvSpPr>
          <p:cNvPr id="4" name="Subtitle 2"/>
          <p:cNvSpPr txBox="1">
            <a:spLocks/>
          </p:cNvSpPr>
          <p:nvPr/>
        </p:nvSpPr>
        <p:spPr>
          <a:xfrm>
            <a:off x="1524000" y="5202384"/>
            <a:ext cx="6400800" cy="1655615"/>
          </a:xfrm>
          <a:prstGeom prst="rect">
            <a:avLst/>
          </a:prstGeom>
        </p:spPr>
        <p:txBody>
          <a:bodyPr vert="horz" lIns="91440" tIns="45720" rIns="91440" bIns="45720" rtlCol="0">
            <a:normAutofit fontScale="700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4000" b="1" i="0" u="none" strike="noStrike" kern="1200" cap="none" spc="0" normalizeH="0" baseline="0" noProof="0" dirty="0" smtClean="0">
                <a:ln>
                  <a:noFill/>
                </a:ln>
                <a:effectLst/>
                <a:uLnTx/>
                <a:uFillTx/>
                <a:latin typeface="+mn-lt"/>
                <a:ea typeface="+mn-ea"/>
                <a:cs typeface="+mn-cs"/>
              </a:rPr>
              <a:t>Bonnie</a:t>
            </a:r>
            <a:r>
              <a:rPr kumimoji="0" lang="en-US" sz="4000" b="1" i="0" u="none" strike="noStrike" kern="1200" cap="none" spc="0" normalizeH="0" noProof="0" dirty="0" smtClean="0">
                <a:ln>
                  <a:noFill/>
                </a:ln>
                <a:effectLst/>
                <a:uLnTx/>
                <a:uFillTx/>
                <a:latin typeface="+mn-lt"/>
                <a:ea typeface="+mn-ea"/>
                <a:cs typeface="+mn-cs"/>
              </a:rPr>
              <a:t> Duran DrPH</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sz="3200" noProof="0" dirty="0" smtClean="0">
                <a:solidFill>
                  <a:schemeClr val="tx1">
                    <a:lumMod val="75000"/>
                    <a:lumOff val="25000"/>
                  </a:schemeClr>
                </a:solidFill>
              </a:rPr>
              <a:t>Director, Center for Indigenous Health Research Indigenous Wellness Research Institute </a:t>
            </a:r>
            <a:r>
              <a:rPr lang="en-US" sz="3200" noProof="0" dirty="0" smtClean="0">
                <a:solidFill>
                  <a:schemeClr val="tx1">
                    <a:lumMod val="75000"/>
                    <a:lumOff val="25000"/>
                  </a:schemeClr>
                </a:solidFill>
                <a:hlinkClick r:id="rId2"/>
              </a:rPr>
              <a:t>www.iwri.org</a:t>
            </a:r>
            <a:endParaRPr lang="en-US" sz="3200" noProof="0" dirty="0" smtClean="0">
              <a:solidFill>
                <a:schemeClr val="tx1">
                  <a:lumMod val="75000"/>
                  <a:lumOff val="25000"/>
                </a:schemeClr>
              </a:solidFill>
            </a:endParaRPr>
          </a:p>
          <a:p>
            <a:pPr algn="ctr">
              <a:spcBef>
                <a:spcPct val="20000"/>
              </a:spcBef>
            </a:pPr>
            <a:r>
              <a:rPr lang="en-US" sz="3200" dirty="0" smtClean="0">
                <a:solidFill>
                  <a:schemeClr val="tx1">
                    <a:lumMod val="75000"/>
                    <a:lumOff val="25000"/>
                  </a:schemeClr>
                </a:solidFill>
              </a:rPr>
              <a:t>Associate Professor, Department of Health Services School of Public Health, University of Washington  </a:t>
            </a:r>
            <a:endParaRPr lang="en-US" sz="3200" dirty="0">
              <a:solidFill>
                <a:schemeClr val="tx1">
                  <a:lumMod val="75000"/>
                  <a:lumOff val="25000"/>
                </a:schemeClr>
              </a:solidFill>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 Western Modernity/</a:t>
            </a:r>
            <a:br>
              <a:rPr lang="en-US" dirty="0" smtClean="0"/>
            </a:br>
            <a:r>
              <a:rPr lang="en-US" dirty="0" smtClean="0"/>
              <a:t>Coloniality Episteme </a:t>
            </a:r>
            <a:endParaRPr lang="en-US" dirty="0"/>
          </a:p>
        </p:txBody>
      </p:sp>
      <p:sp>
        <p:nvSpPr>
          <p:cNvPr id="4" name="Content Placeholder 3"/>
          <p:cNvSpPr>
            <a:spLocks noGrp="1"/>
          </p:cNvSpPr>
          <p:nvPr>
            <p:ph idx="1"/>
          </p:nvPr>
        </p:nvSpPr>
        <p:spPr>
          <a:xfrm>
            <a:off x="203200" y="1408176"/>
            <a:ext cx="8483600" cy="4625609"/>
          </a:xfrm>
        </p:spPr>
        <p:txBody>
          <a:bodyPr>
            <a:noAutofit/>
          </a:bodyPr>
          <a:lstStyle/>
          <a:p>
            <a:pPr>
              <a:spcAft>
                <a:spcPts val="1200"/>
              </a:spcAft>
            </a:pPr>
            <a:r>
              <a:rPr lang="en-US" sz="2400" i="1" dirty="0" smtClean="0"/>
              <a:t>Genealogy</a:t>
            </a:r>
            <a:r>
              <a:rPr lang="en-US" sz="2400" dirty="0" smtClean="0"/>
              <a:t>: 17</a:t>
            </a:r>
            <a:r>
              <a:rPr lang="en-US" sz="2400" baseline="30000" dirty="0" smtClean="0"/>
              <a:t>th</a:t>
            </a:r>
            <a:r>
              <a:rPr lang="en-US" sz="2400" dirty="0" smtClean="0"/>
              <a:t> Century No. Europe Reformation thought, Enlightenment, French Revolution crystallized  in 18</a:t>
            </a:r>
            <a:r>
              <a:rPr lang="en-US" sz="2400" baseline="30000" dirty="0" smtClean="0"/>
              <a:t>th</a:t>
            </a:r>
            <a:r>
              <a:rPr lang="en-US" sz="2400" dirty="0" smtClean="0"/>
              <a:t> Century into “Modernity/Coloniality”  and consolidated within the Industrial Revolution and motivated, in part, by colonization</a:t>
            </a:r>
          </a:p>
          <a:p>
            <a:pPr>
              <a:spcAft>
                <a:spcPts val="1200"/>
              </a:spcAft>
            </a:pPr>
            <a:r>
              <a:rPr lang="en-US" sz="2400" i="1" dirty="0" smtClean="0"/>
              <a:t>Philosophically, </a:t>
            </a:r>
            <a:r>
              <a:rPr lang="en-US" sz="2400" dirty="0" smtClean="0"/>
              <a:t>emergence of the notion of “Man” as the foundation for all knowledge &amp; order, separate from the natural and the divine </a:t>
            </a:r>
          </a:p>
          <a:p>
            <a:pPr>
              <a:spcAft>
                <a:spcPts val="1200"/>
              </a:spcAft>
            </a:pPr>
            <a:r>
              <a:rPr lang="en-US" sz="2400" i="1" dirty="0" smtClean="0"/>
              <a:t>Culturally</a:t>
            </a:r>
            <a:r>
              <a:rPr lang="en-US" sz="2400" dirty="0" smtClean="0"/>
              <a:t>, Lifeworld is subsumed by forms of expert knowledge linked to capital and state administrative apparatuses  (Foucault's disciplines)</a:t>
            </a:r>
          </a:p>
          <a:p>
            <a:pPr>
              <a:spcAft>
                <a:spcPts val="1200"/>
              </a:spcAft>
            </a:pPr>
            <a:r>
              <a:rPr lang="en-US" sz="2400" i="1" dirty="0" smtClean="0"/>
              <a:t>Sociologically</a:t>
            </a:r>
            <a:r>
              <a:rPr lang="en-US" sz="2400" dirty="0" smtClean="0"/>
              <a:t>, rise of nation-state institution, knowledges for material reproduction</a:t>
            </a:r>
          </a:p>
        </p:txBody>
      </p:sp>
      <p:sp>
        <p:nvSpPr>
          <p:cNvPr id="9" name="TextBox 8"/>
          <p:cNvSpPr txBox="1"/>
          <p:nvPr/>
        </p:nvSpPr>
        <p:spPr>
          <a:xfrm>
            <a:off x="3644900" y="6033785"/>
            <a:ext cx="5499100" cy="584776"/>
          </a:xfrm>
          <a:prstGeom prst="rect">
            <a:avLst/>
          </a:prstGeom>
          <a:noFill/>
        </p:spPr>
        <p:txBody>
          <a:bodyPr wrap="square" rtlCol="0">
            <a:spAutoFit/>
          </a:bodyPr>
          <a:lstStyle/>
          <a:p>
            <a:pPr algn="ctr"/>
            <a:r>
              <a:rPr lang="en-US" sz="1600" b="1" dirty="0" smtClean="0"/>
              <a:t>Indigenous and Subalterns studies scholars in the America’s, India, the Atlantic, Poststructuralists, Critical theorists..</a:t>
            </a:r>
            <a:endParaRPr lang="en-US" sz="16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Characteristics of  Coloniality/Modernity Episteme</a:t>
            </a:r>
            <a:endParaRPr lang="en-US" dirty="0"/>
          </a:p>
        </p:txBody>
      </p:sp>
      <p:sp>
        <p:nvSpPr>
          <p:cNvPr id="3" name="Content Placeholder 2"/>
          <p:cNvSpPr>
            <a:spLocks noGrp="1"/>
          </p:cNvSpPr>
          <p:nvPr>
            <p:ph idx="1"/>
          </p:nvPr>
        </p:nvSpPr>
        <p:spPr>
          <a:xfrm>
            <a:off x="457200" y="1583928"/>
            <a:ext cx="8229600" cy="4843185"/>
          </a:xfrm>
        </p:spPr>
        <p:txBody>
          <a:bodyPr>
            <a:normAutofit fontScale="92500"/>
          </a:bodyPr>
          <a:lstStyle/>
          <a:p>
            <a:pPr>
              <a:spcAft>
                <a:spcPts val="1200"/>
              </a:spcAft>
            </a:pPr>
            <a:r>
              <a:rPr lang="en-US" sz="2400" dirty="0" smtClean="0"/>
              <a:t>Western knowledge contains a worldview that sees human development in terms of a master narrative requiring the congruence of other cultures.</a:t>
            </a:r>
          </a:p>
          <a:p>
            <a:pPr>
              <a:spcAft>
                <a:spcPts val="1200"/>
              </a:spcAft>
            </a:pPr>
            <a:r>
              <a:rPr lang="en-US" sz="2400" dirty="0" smtClean="0"/>
              <a:t>Authority to determine fitness for world citizenship is based on Western knowledge that decides the criteria for what is reasonable and what is not reasonable.</a:t>
            </a:r>
          </a:p>
          <a:p>
            <a:pPr>
              <a:spcAft>
                <a:spcPts val="1200"/>
              </a:spcAft>
            </a:pPr>
            <a:r>
              <a:rPr lang="en-US" sz="2400" dirty="0" smtClean="0"/>
              <a:t>Globalization: all world cultures and societies are reduced to being a manifestation of European history and culture. </a:t>
            </a:r>
          </a:p>
          <a:p>
            <a:pPr>
              <a:spcAft>
                <a:spcPts val="1200"/>
              </a:spcAft>
            </a:pPr>
            <a:r>
              <a:rPr lang="en-US" sz="2400" dirty="0" smtClean="0"/>
              <a:t>Modern reason is emancipatory, but modernity’s “underside,” namely, the imputation of the superiority of European civilization, coupled with the assumption that Europe’s development must be followed unilaterally by every other culture</a:t>
            </a:r>
          </a:p>
          <a:p>
            <a:pPr>
              <a:spcAft>
                <a:spcPts val="600"/>
              </a:spcAft>
            </a:pPr>
            <a:endParaRPr lang="en-US" sz="24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03200" y="1714500"/>
          <a:ext cx="8801100" cy="4965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8"/>
          <p:cNvSpPr>
            <a:spLocks noGrp="1"/>
          </p:cNvSpPr>
          <p:nvPr>
            <p:ph type="title"/>
          </p:nvPr>
        </p:nvSpPr>
        <p:spPr/>
        <p:txBody>
          <a:bodyPr/>
          <a:lstStyle/>
          <a:p>
            <a:pPr algn="ctr"/>
            <a:r>
              <a:rPr lang="en-US" dirty="0" smtClean="0"/>
              <a:t>Foundations of Epistemes*</a:t>
            </a:r>
            <a:endParaRPr lang="en-US" dirty="0"/>
          </a:p>
        </p:txBody>
      </p:sp>
      <p:sp>
        <p:nvSpPr>
          <p:cNvPr id="5" name="TextBox 4"/>
          <p:cNvSpPr txBox="1"/>
          <p:nvPr/>
        </p:nvSpPr>
        <p:spPr>
          <a:xfrm>
            <a:off x="3581400" y="6488668"/>
            <a:ext cx="3911600" cy="369332"/>
          </a:xfrm>
          <a:prstGeom prst="rect">
            <a:avLst/>
          </a:prstGeom>
          <a:noFill/>
        </p:spPr>
        <p:txBody>
          <a:bodyPr wrap="square" rtlCol="0">
            <a:spAutoFit/>
          </a:bodyPr>
          <a:lstStyle/>
          <a:p>
            <a:r>
              <a:rPr lang="en-US" b="1" dirty="0" smtClean="0"/>
              <a:t>* From at least a “post” perspective</a:t>
            </a:r>
            <a:endParaRPr lang="en-US"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Foucault’s Episteme  as power</a:t>
            </a:r>
            <a:endParaRPr lang="en-US" dirty="0"/>
          </a:p>
        </p:txBody>
      </p:sp>
      <p:sp>
        <p:nvSpPr>
          <p:cNvPr id="3" name="Content Placeholder 2"/>
          <p:cNvSpPr>
            <a:spLocks noGrp="1"/>
          </p:cNvSpPr>
          <p:nvPr>
            <p:ph idx="1"/>
          </p:nvPr>
        </p:nvSpPr>
        <p:spPr>
          <a:xfrm>
            <a:off x="165100" y="1476762"/>
            <a:ext cx="8737600" cy="4212838"/>
          </a:xfrm>
        </p:spPr>
        <p:txBody>
          <a:bodyPr>
            <a:normAutofit/>
          </a:bodyPr>
          <a:lstStyle/>
          <a:p>
            <a:r>
              <a:rPr lang="en-US" dirty="0" smtClean="0"/>
              <a:t>..defines episteme historically as the strategic </a:t>
            </a:r>
            <a:r>
              <a:rPr lang="en-US" b="1" i="1" u="sng" dirty="0" smtClean="0"/>
              <a:t>apparatus</a:t>
            </a:r>
            <a:r>
              <a:rPr lang="en-US" dirty="0" smtClean="0"/>
              <a:t> which authorizes  </a:t>
            </a:r>
          </a:p>
          <a:p>
            <a:pPr lvl="1"/>
            <a:r>
              <a:rPr lang="en-US" dirty="0" smtClean="0"/>
              <a:t>separating out from among all the statements which are possible </a:t>
            </a:r>
          </a:p>
          <a:p>
            <a:pPr lvl="1"/>
            <a:r>
              <a:rPr lang="en-US" dirty="0" smtClean="0"/>
              <a:t>those that will be acceptable in a field of </a:t>
            </a:r>
            <a:r>
              <a:rPr lang="en-US" dirty="0" err="1" smtClean="0"/>
              <a:t>scientificity</a:t>
            </a:r>
            <a:r>
              <a:rPr lang="en-US" dirty="0" smtClean="0"/>
              <a:t>, and </a:t>
            </a:r>
          </a:p>
          <a:p>
            <a:pPr lvl="1">
              <a:spcAft>
                <a:spcPts val="1200"/>
              </a:spcAft>
            </a:pPr>
            <a:r>
              <a:rPr lang="en-US" dirty="0" smtClean="0"/>
              <a:t>which it is possible to say are true or false or “</a:t>
            </a:r>
            <a:r>
              <a:rPr lang="en-US" i="1" dirty="0" smtClean="0"/>
              <a:t>meaningless”</a:t>
            </a:r>
            <a:r>
              <a:rPr lang="en-US" dirty="0" smtClean="0"/>
              <a:t> * </a:t>
            </a:r>
          </a:p>
        </p:txBody>
      </p:sp>
      <p:sp>
        <p:nvSpPr>
          <p:cNvPr id="4" name="TextBox 3"/>
          <p:cNvSpPr txBox="1"/>
          <p:nvPr/>
        </p:nvSpPr>
        <p:spPr>
          <a:xfrm>
            <a:off x="4075545" y="5504934"/>
            <a:ext cx="5068455" cy="369332"/>
          </a:xfrm>
          <a:prstGeom prst="rect">
            <a:avLst/>
          </a:prstGeom>
          <a:noFill/>
        </p:spPr>
        <p:txBody>
          <a:bodyPr wrap="square" rtlCol="0">
            <a:spAutoFit/>
          </a:bodyPr>
          <a:lstStyle/>
          <a:p>
            <a:r>
              <a:rPr lang="en-US" b="1" dirty="0" smtClean="0"/>
              <a:t>Michel </a:t>
            </a:r>
            <a:r>
              <a:rPr lang="en-US" b="1" dirty="0"/>
              <a:t>Foucault, </a:t>
            </a:r>
            <a:r>
              <a:rPr lang="en-US" b="1" i="1" dirty="0"/>
              <a:t>Power/Knowledge (1980, p.197)</a:t>
            </a:r>
            <a:endParaRPr lang="en-US" dirty="0"/>
          </a:p>
        </p:txBody>
      </p:sp>
      <p:sp>
        <p:nvSpPr>
          <p:cNvPr id="5" name="TextBox 4"/>
          <p:cNvSpPr txBox="1"/>
          <p:nvPr/>
        </p:nvSpPr>
        <p:spPr>
          <a:xfrm>
            <a:off x="165100" y="6045200"/>
            <a:ext cx="5791200" cy="338554"/>
          </a:xfrm>
          <a:prstGeom prst="rect">
            <a:avLst/>
          </a:prstGeom>
          <a:noFill/>
        </p:spPr>
        <p:txBody>
          <a:bodyPr wrap="square" rtlCol="0">
            <a:spAutoFit/>
          </a:bodyPr>
          <a:lstStyle/>
          <a:p>
            <a:r>
              <a:rPr lang="en-US" sz="1600" b="1" dirty="0" smtClean="0"/>
              <a:t>*My addition - borrowed from Sami Scholar Rauna Kuokkanen</a:t>
            </a:r>
            <a:endParaRPr lang="en-US" sz="16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0" y="2362200"/>
            <a:ext cx="9144000" cy="990600"/>
          </a:xfrm>
          <a:prstGeom prst="rect">
            <a:avLst/>
          </a:prstGeom>
          <a:noFill/>
          <a:ln w="9525">
            <a:noFill/>
            <a:miter lim="800000"/>
            <a:headEnd/>
            <a:tailEnd/>
          </a:ln>
        </p:spPr>
        <p:txBody>
          <a:bodyPr anchor="ctr">
            <a:prstTxWarp prst="textNoShape">
              <a:avLst/>
            </a:prstTxWarp>
          </a:bodyPr>
          <a:lstStyle/>
          <a:p>
            <a:pPr algn="ctr"/>
            <a:r>
              <a:rPr lang="en-US" sz="4000" dirty="0">
                <a:latin typeface="Lucida Sans Unicode" pitchFamily="-110" charset="-52"/>
              </a:rPr>
              <a:t>Colonial Research Practice: Examples of Knowledge/Power Nexus</a:t>
            </a:r>
          </a:p>
        </p:txBody>
      </p:sp>
      <p:sp>
        <p:nvSpPr>
          <p:cNvPr id="6" name="Title 5"/>
          <p:cNvSpPr>
            <a:spLocks noGrp="1"/>
          </p:cNvSpPr>
          <p:nvPr>
            <p:ph type="ctrTitle"/>
          </p:nvPr>
        </p:nvSpPr>
        <p:spPr>
          <a:xfrm>
            <a:off x="685800" y="232127"/>
            <a:ext cx="8077200" cy="1673352"/>
          </a:xfrm>
        </p:spPr>
        <p:txBody>
          <a:bodyPr>
            <a:normAutofit fontScale="90000"/>
          </a:bodyPr>
          <a:lstStyle/>
          <a:p>
            <a:pPr algn="ctr" fontAlgn="auto">
              <a:spcAft>
                <a:spcPts val="0"/>
              </a:spcAft>
              <a:defRPr/>
            </a:pPr>
            <a:r>
              <a:rPr lang="en-US" sz="4000" dirty="0" smtClean="0">
                <a:ea typeface="+mj-ea"/>
                <a:cs typeface="+mj-cs"/>
              </a:rPr>
              <a:t> Western Knowledge Construction and Examples of Colonizing Research </a:t>
            </a:r>
            <a:r>
              <a:rPr lang="en-US" sz="3200" dirty="0" smtClean="0">
                <a:ea typeface="+mj-ea"/>
                <a:cs typeface="+mj-cs"/>
              </a:rPr>
              <a:t/>
            </a:r>
            <a:br>
              <a:rPr lang="en-US" sz="3200" dirty="0" smtClean="0">
                <a:ea typeface="+mj-ea"/>
                <a:cs typeface="+mj-cs"/>
              </a:rPr>
            </a:br>
            <a:endParaRPr lang="en-US" dirty="0">
              <a:ea typeface="+mj-ea"/>
              <a:cs typeface="+mj-cs"/>
            </a:endParaRPr>
          </a:p>
        </p:txBody>
      </p:sp>
      <p:pic>
        <p:nvPicPr>
          <p:cNvPr id="13" name="Picture Placeholder 12" descr="P75-103_S7-184.jpg"/>
          <p:cNvPicPr>
            <a:picLocks noGrp="1" noChangeAspect="1"/>
          </p:cNvPicPr>
          <p:nvPr>
            <p:ph type="pic" idx="4294967295"/>
          </p:nvPr>
        </p:nvPicPr>
        <p:blipFill>
          <a:blip r:embed="rId3" cstate="print"/>
          <a:srcRect l="-21271" r="-21271"/>
          <a:stretch>
            <a:fillRect/>
          </a:stretch>
        </p:blipFill>
        <p:spPr>
          <a:xfrm>
            <a:off x="457200" y="1905479"/>
            <a:ext cx="8686800" cy="42672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ea typeface="+mj-ea"/>
                <a:cs typeface="+mj-cs"/>
              </a:rPr>
              <a:t/>
            </a:r>
            <a:br>
              <a:rPr lang="en-US" dirty="0" smtClean="0">
                <a:solidFill>
                  <a:schemeClr val="accent1">
                    <a:satMod val="150000"/>
                  </a:schemeClr>
                </a:solidFill>
                <a:ea typeface="+mj-ea"/>
                <a:cs typeface="+mj-cs"/>
              </a:rPr>
            </a:br>
            <a:endParaRPr lang="en-US" dirty="0" smtClean="0">
              <a:solidFill>
                <a:schemeClr val="accent1">
                  <a:satMod val="150000"/>
                </a:schemeClr>
              </a:solidFill>
              <a:ea typeface="+mj-ea"/>
              <a:cs typeface="+mj-cs"/>
            </a:endParaRPr>
          </a:p>
        </p:txBody>
      </p:sp>
      <p:sp>
        <p:nvSpPr>
          <p:cNvPr id="19459" name="Text Placeholder 4"/>
          <p:cNvSpPr>
            <a:spLocks noGrp="1"/>
          </p:cNvSpPr>
          <p:nvPr>
            <p:ph type="body" idx="1"/>
          </p:nvPr>
        </p:nvSpPr>
        <p:spPr>
          <a:xfrm>
            <a:off x="280988" y="625231"/>
            <a:ext cx="8482012" cy="1179757"/>
          </a:xfrm>
        </p:spPr>
        <p:txBody>
          <a:bodyPr>
            <a:normAutofit fontScale="92500" lnSpcReduction="20000"/>
          </a:bodyPr>
          <a:lstStyle/>
          <a:p>
            <a:pPr algn="ctr"/>
            <a:r>
              <a:rPr lang="en-US" sz="4800" dirty="0" smtClean="0">
                <a:solidFill>
                  <a:srgbClr val="FFD25D"/>
                </a:solidFill>
              </a:rPr>
              <a:t>Indigenist Critique of Western Episteme’s</a:t>
            </a:r>
          </a:p>
        </p:txBody>
      </p:sp>
      <p:sp>
        <p:nvSpPr>
          <p:cNvPr id="15" name="Slide Number Placeholder 14"/>
          <p:cNvSpPr>
            <a:spLocks noGrp="1"/>
          </p:cNvSpPr>
          <p:nvPr>
            <p:ph type="sldNum" sz="quarter" idx="12"/>
          </p:nvPr>
        </p:nvSpPr>
        <p:spPr/>
        <p:txBody>
          <a:bodyPr/>
          <a:lstStyle/>
          <a:p>
            <a:pPr>
              <a:defRPr/>
            </a:pPr>
            <a:fld id="{6D19FA01-B548-0C48-9E20-48B891B3CC57}" type="slidenum">
              <a:rPr lang="en-US"/>
              <a:pPr>
                <a:defRPr/>
              </a:pPr>
              <a:t>15</a:t>
            </a:fld>
            <a:endParaRPr lang="en-US" dirty="0"/>
          </a:p>
        </p:txBody>
      </p:sp>
      <p:sp>
        <p:nvSpPr>
          <p:cNvPr id="6" name="Content Placeholder 2"/>
          <p:cNvSpPr txBox="1">
            <a:spLocks/>
          </p:cNvSpPr>
          <p:nvPr/>
        </p:nvSpPr>
        <p:spPr>
          <a:xfrm>
            <a:off x="228600" y="2757488"/>
            <a:ext cx="8915400" cy="3843337"/>
          </a:xfrm>
          <a:prstGeom prst="rect">
            <a:avLst/>
          </a:prstGeom>
        </p:spPr>
        <p:txBody>
          <a:bodyPr lIns="54864" tIns="91440">
            <a:normAutofit/>
          </a:bodyPr>
          <a:lstStyle/>
          <a:p>
            <a:pPr marL="320040" indent="-320040" defTabSz="914400" fontAlgn="auto">
              <a:spcBef>
                <a:spcPts val="0"/>
              </a:spcBef>
              <a:spcAft>
                <a:spcPts val="0"/>
              </a:spcAft>
              <a:buClr>
                <a:schemeClr val="accent1"/>
              </a:buClr>
              <a:buSzPct val="80000"/>
              <a:buFont typeface="Wingdings"/>
              <a:buNone/>
              <a:defRPr/>
            </a:pPr>
            <a:endParaRPr lang="en-US" sz="8000" dirty="0">
              <a:latin typeface="+mn-lt"/>
              <a:ea typeface="+mn-ea"/>
              <a:cs typeface="+mn-cs"/>
            </a:endParaRPr>
          </a:p>
          <a:p>
            <a:pPr marL="320040" indent="-320040" algn="ctr" defTabSz="914400" fontAlgn="auto">
              <a:spcBef>
                <a:spcPts val="0"/>
              </a:spcBef>
              <a:spcAft>
                <a:spcPts val="1200"/>
              </a:spcAft>
              <a:buClr>
                <a:schemeClr val="accent1"/>
              </a:buClr>
              <a:buSzPct val="80000"/>
              <a:buFont typeface="Wingdings"/>
              <a:buNone/>
              <a:defRPr/>
            </a:pPr>
            <a:r>
              <a:rPr lang="en-US" sz="6600" dirty="0">
                <a:latin typeface="+mn-lt"/>
                <a:ea typeface="+mn-ea"/>
                <a:cs typeface="+mn-cs"/>
              </a:rPr>
              <a:t>History  is </a:t>
            </a:r>
            <a:r>
              <a:rPr lang="en-US" sz="6600" spc="300" dirty="0">
                <a:latin typeface="+mn-lt"/>
                <a:ea typeface="+mn-ea"/>
                <a:cs typeface="+mn-cs"/>
              </a:rPr>
              <a:t>written</a:t>
            </a:r>
          </a:p>
          <a:p>
            <a:pPr marL="320040" indent="-320040" algn="ctr" defTabSz="914400" fontAlgn="auto">
              <a:spcBef>
                <a:spcPts val="0"/>
              </a:spcBef>
              <a:spcAft>
                <a:spcPts val="1200"/>
              </a:spcAft>
              <a:buClr>
                <a:schemeClr val="accent1"/>
              </a:buClr>
              <a:buSzPct val="80000"/>
              <a:buFont typeface="Wingdings"/>
              <a:buNone/>
              <a:defRPr/>
            </a:pPr>
            <a:r>
              <a:rPr lang="en-US" sz="6600" spc="300" dirty="0">
                <a:latin typeface="+mn-lt"/>
                <a:ea typeface="+mn-ea"/>
                <a:cs typeface="+mn-cs"/>
              </a:rPr>
              <a:t> by people in power</a:t>
            </a:r>
          </a:p>
          <a:p>
            <a:pPr marL="320040" indent="-320040" defTabSz="914400" fontAlgn="auto">
              <a:spcBef>
                <a:spcPts val="0"/>
              </a:spcBef>
              <a:spcAft>
                <a:spcPts val="0"/>
              </a:spcAft>
              <a:buClr>
                <a:schemeClr val="accent1"/>
              </a:buClr>
              <a:buSzPct val="80000"/>
              <a:buFont typeface="Wingdings"/>
              <a:buChar char=""/>
              <a:defRPr/>
            </a:pPr>
            <a:endParaRPr lang="en-US" sz="3600" dirty="0">
              <a:latin typeface="+mn-lt"/>
              <a:ea typeface="+mn-ea"/>
              <a:cs typeface="+mn-cs"/>
            </a:endParaRPr>
          </a:p>
        </p:txBody>
      </p:sp>
      <p:grpSp>
        <p:nvGrpSpPr>
          <p:cNvPr id="2" name="Group 19"/>
          <p:cNvGrpSpPr>
            <a:grpSpLocks/>
          </p:cNvGrpSpPr>
          <p:nvPr/>
        </p:nvGrpSpPr>
        <p:grpSpPr bwMode="auto">
          <a:xfrm>
            <a:off x="1158875" y="4333875"/>
            <a:ext cx="2851150" cy="704850"/>
            <a:chOff x="840768" y="3692364"/>
            <a:chExt cx="2851101" cy="704921"/>
          </a:xfrm>
        </p:grpSpPr>
        <p:sp>
          <p:nvSpPr>
            <p:cNvPr id="8" name="Freeform 7"/>
            <p:cNvSpPr/>
            <p:nvPr/>
          </p:nvSpPr>
          <p:spPr>
            <a:xfrm>
              <a:off x="840768" y="3782861"/>
              <a:ext cx="2709816" cy="579495"/>
            </a:xfrm>
            <a:custGeom>
              <a:avLst/>
              <a:gdLst>
                <a:gd name="connsiteX0" fmla="*/ 2601563 w 2601563"/>
                <a:gd name="connsiteY0" fmla="*/ 0 h 1035635"/>
                <a:gd name="connsiteX1" fmla="*/ 2379629 w 2601563"/>
                <a:gd name="connsiteY1" fmla="*/ 61645 h 1035635"/>
                <a:gd name="connsiteX2" fmla="*/ 2219343 w 2601563"/>
                <a:gd name="connsiteY2" fmla="*/ 160277 h 1035635"/>
                <a:gd name="connsiteX3" fmla="*/ 2108376 w 2601563"/>
                <a:gd name="connsiteY3" fmla="*/ 209593 h 1035635"/>
                <a:gd name="connsiteX4" fmla="*/ 2083716 w 2601563"/>
                <a:gd name="connsiteY4" fmla="*/ 234251 h 1035635"/>
                <a:gd name="connsiteX5" fmla="*/ 1985079 w 2601563"/>
                <a:gd name="connsiteY5" fmla="*/ 258909 h 1035635"/>
                <a:gd name="connsiteX6" fmla="*/ 1935760 w 2601563"/>
                <a:gd name="connsiteY6" fmla="*/ 283567 h 1035635"/>
                <a:gd name="connsiteX7" fmla="*/ 1775474 w 2601563"/>
                <a:gd name="connsiteY7" fmla="*/ 345212 h 1035635"/>
                <a:gd name="connsiteX8" fmla="*/ 1479562 w 2601563"/>
                <a:gd name="connsiteY8" fmla="*/ 456173 h 1035635"/>
                <a:gd name="connsiteX9" fmla="*/ 1319276 w 2601563"/>
                <a:gd name="connsiteY9" fmla="*/ 554805 h 1035635"/>
                <a:gd name="connsiteX10" fmla="*/ 1245298 w 2601563"/>
                <a:gd name="connsiteY10" fmla="*/ 579463 h 1035635"/>
                <a:gd name="connsiteX11" fmla="*/ 1097342 w 2601563"/>
                <a:gd name="connsiteY11" fmla="*/ 628779 h 1035635"/>
                <a:gd name="connsiteX12" fmla="*/ 937056 w 2601563"/>
                <a:gd name="connsiteY12" fmla="*/ 641108 h 1035635"/>
                <a:gd name="connsiteX13" fmla="*/ 850748 w 2601563"/>
                <a:gd name="connsiteY13" fmla="*/ 653437 h 1035635"/>
                <a:gd name="connsiteX14" fmla="*/ 715122 w 2601563"/>
                <a:gd name="connsiteY14" fmla="*/ 665766 h 1035635"/>
                <a:gd name="connsiteX15" fmla="*/ 616484 w 2601563"/>
                <a:gd name="connsiteY15" fmla="*/ 690424 h 1035635"/>
                <a:gd name="connsiteX16" fmla="*/ 468528 w 2601563"/>
                <a:gd name="connsiteY16" fmla="*/ 776727 h 1035635"/>
                <a:gd name="connsiteX17" fmla="*/ 320572 w 2601563"/>
                <a:gd name="connsiteY17" fmla="*/ 875359 h 1035635"/>
                <a:gd name="connsiteX18" fmla="*/ 283583 w 2601563"/>
                <a:gd name="connsiteY18" fmla="*/ 924675 h 1035635"/>
                <a:gd name="connsiteX19" fmla="*/ 234264 w 2601563"/>
                <a:gd name="connsiteY19" fmla="*/ 949333 h 1035635"/>
                <a:gd name="connsiteX20" fmla="*/ 197275 w 2601563"/>
                <a:gd name="connsiteY20" fmla="*/ 973991 h 1035635"/>
                <a:gd name="connsiteX21" fmla="*/ 73978 w 2601563"/>
                <a:gd name="connsiteY21" fmla="*/ 998649 h 1035635"/>
                <a:gd name="connsiteX22" fmla="*/ 0 w 2601563"/>
                <a:gd name="connsiteY22" fmla="*/ 1035635 h 1035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01563" h="1035635">
                  <a:moveTo>
                    <a:pt x="2601563" y="0"/>
                  </a:moveTo>
                  <a:cubicBezTo>
                    <a:pt x="2527585" y="20548"/>
                    <a:pt x="2451870" y="35640"/>
                    <a:pt x="2379629" y="61645"/>
                  </a:cubicBezTo>
                  <a:cubicBezTo>
                    <a:pt x="2321113" y="82710"/>
                    <a:pt x="2273018" y="131001"/>
                    <a:pt x="2219343" y="160277"/>
                  </a:cubicBezTo>
                  <a:cubicBezTo>
                    <a:pt x="2160602" y="192316"/>
                    <a:pt x="2160904" y="174576"/>
                    <a:pt x="2108376" y="209593"/>
                  </a:cubicBezTo>
                  <a:cubicBezTo>
                    <a:pt x="2098704" y="216041"/>
                    <a:pt x="2094509" y="229934"/>
                    <a:pt x="2083716" y="234251"/>
                  </a:cubicBezTo>
                  <a:cubicBezTo>
                    <a:pt x="2052249" y="246837"/>
                    <a:pt x="2017231" y="248192"/>
                    <a:pt x="1985079" y="258909"/>
                  </a:cubicBezTo>
                  <a:cubicBezTo>
                    <a:pt x="1967642" y="264721"/>
                    <a:pt x="1952756" y="276569"/>
                    <a:pt x="1935760" y="283567"/>
                  </a:cubicBezTo>
                  <a:cubicBezTo>
                    <a:pt x="1882827" y="305362"/>
                    <a:pt x="1828487" y="323615"/>
                    <a:pt x="1775474" y="345212"/>
                  </a:cubicBezTo>
                  <a:cubicBezTo>
                    <a:pt x="1521634" y="448623"/>
                    <a:pt x="1691460" y="392607"/>
                    <a:pt x="1479562" y="456173"/>
                  </a:cubicBezTo>
                  <a:cubicBezTo>
                    <a:pt x="1434095" y="486482"/>
                    <a:pt x="1374952" y="532536"/>
                    <a:pt x="1319276" y="554805"/>
                  </a:cubicBezTo>
                  <a:cubicBezTo>
                    <a:pt x="1295142" y="564458"/>
                    <a:pt x="1269957" y="571244"/>
                    <a:pt x="1245298" y="579463"/>
                  </a:cubicBezTo>
                  <a:cubicBezTo>
                    <a:pt x="1195979" y="595902"/>
                    <a:pt x="1149175" y="624792"/>
                    <a:pt x="1097342" y="628779"/>
                  </a:cubicBezTo>
                  <a:cubicBezTo>
                    <a:pt x="1043913" y="632889"/>
                    <a:pt x="990377" y="635776"/>
                    <a:pt x="937056" y="641108"/>
                  </a:cubicBezTo>
                  <a:cubicBezTo>
                    <a:pt x="908139" y="644000"/>
                    <a:pt x="879632" y="650228"/>
                    <a:pt x="850748" y="653437"/>
                  </a:cubicBezTo>
                  <a:cubicBezTo>
                    <a:pt x="805631" y="658450"/>
                    <a:pt x="760331" y="661656"/>
                    <a:pt x="715122" y="665766"/>
                  </a:cubicBezTo>
                  <a:cubicBezTo>
                    <a:pt x="682243" y="673985"/>
                    <a:pt x="645910" y="673610"/>
                    <a:pt x="616484" y="690424"/>
                  </a:cubicBezTo>
                  <a:cubicBezTo>
                    <a:pt x="427780" y="798249"/>
                    <a:pt x="646476" y="747071"/>
                    <a:pt x="468528" y="776727"/>
                  </a:cubicBezTo>
                  <a:cubicBezTo>
                    <a:pt x="410798" y="809714"/>
                    <a:pt x="367251" y="828682"/>
                    <a:pt x="320572" y="875359"/>
                  </a:cubicBezTo>
                  <a:cubicBezTo>
                    <a:pt x="306041" y="889889"/>
                    <a:pt x="299185" y="911303"/>
                    <a:pt x="283583" y="924675"/>
                  </a:cubicBezTo>
                  <a:cubicBezTo>
                    <a:pt x="269628" y="936636"/>
                    <a:pt x="250222" y="940214"/>
                    <a:pt x="234264" y="949333"/>
                  </a:cubicBezTo>
                  <a:cubicBezTo>
                    <a:pt x="221398" y="956685"/>
                    <a:pt x="211333" y="969305"/>
                    <a:pt x="197275" y="973991"/>
                  </a:cubicBezTo>
                  <a:cubicBezTo>
                    <a:pt x="69388" y="1016618"/>
                    <a:pt x="172761" y="961608"/>
                    <a:pt x="73978" y="998649"/>
                  </a:cubicBezTo>
                  <a:cubicBezTo>
                    <a:pt x="73964" y="998654"/>
                    <a:pt x="12336" y="1029467"/>
                    <a:pt x="0" y="1035635"/>
                  </a:cubicBezTo>
                </a:path>
              </a:pathLst>
            </a:custGeom>
            <a:ln w="762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sz="2000" dirty="0"/>
            </a:p>
          </p:txBody>
        </p:sp>
        <p:sp>
          <p:nvSpPr>
            <p:cNvPr id="9" name="Freeform 8"/>
            <p:cNvSpPr/>
            <p:nvPr/>
          </p:nvSpPr>
          <p:spPr>
            <a:xfrm>
              <a:off x="1072539" y="3692364"/>
              <a:ext cx="2619330" cy="704921"/>
            </a:xfrm>
            <a:custGeom>
              <a:avLst/>
              <a:gdLst>
                <a:gd name="connsiteX0" fmla="*/ 0 w 2515255"/>
                <a:gd name="connsiteY0" fmla="*/ 0 h 1257556"/>
                <a:gd name="connsiteX1" fmla="*/ 345231 w 2515255"/>
                <a:gd name="connsiteY1" fmla="*/ 135618 h 1257556"/>
                <a:gd name="connsiteX2" fmla="*/ 628814 w 2515255"/>
                <a:gd name="connsiteY2" fmla="*/ 221921 h 1257556"/>
                <a:gd name="connsiteX3" fmla="*/ 715122 w 2515255"/>
                <a:gd name="connsiteY3" fmla="*/ 246579 h 1257556"/>
                <a:gd name="connsiteX4" fmla="*/ 801430 w 2515255"/>
                <a:gd name="connsiteY4" fmla="*/ 271237 h 1257556"/>
                <a:gd name="connsiteX5" fmla="*/ 961715 w 2515255"/>
                <a:gd name="connsiteY5" fmla="*/ 332882 h 1257556"/>
                <a:gd name="connsiteX6" fmla="*/ 1319276 w 2515255"/>
                <a:gd name="connsiteY6" fmla="*/ 468501 h 1257556"/>
                <a:gd name="connsiteX7" fmla="*/ 1380925 w 2515255"/>
                <a:gd name="connsiteY7" fmla="*/ 702752 h 1257556"/>
                <a:gd name="connsiteX8" fmla="*/ 1430243 w 2515255"/>
                <a:gd name="connsiteY8" fmla="*/ 752068 h 1257556"/>
                <a:gd name="connsiteX9" fmla="*/ 1639848 w 2515255"/>
                <a:gd name="connsiteY9" fmla="*/ 838371 h 1257556"/>
                <a:gd name="connsiteX10" fmla="*/ 1713826 w 2515255"/>
                <a:gd name="connsiteY10" fmla="*/ 900016 h 1257556"/>
                <a:gd name="connsiteX11" fmla="*/ 1960420 w 2515255"/>
                <a:gd name="connsiteY11" fmla="*/ 998648 h 1257556"/>
                <a:gd name="connsiteX12" fmla="*/ 2083716 w 2515255"/>
                <a:gd name="connsiteY12" fmla="*/ 1060293 h 1257556"/>
                <a:gd name="connsiteX13" fmla="*/ 2120706 w 2515255"/>
                <a:gd name="connsiteY13" fmla="*/ 1072622 h 1257556"/>
                <a:gd name="connsiteX14" fmla="*/ 2231673 w 2515255"/>
                <a:gd name="connsiteY14" fmla="*/ 1121938 h 1257556"/>
                <a:gd name="connsiteX15" fmla="*/ 2367299 w 2515255"/>
                <a:gd name="connsiteY15" fmla="*/ 1171254 h 1257556"/>
                <a:gd name="connsiteX16" fmla="*/ 2465937 w 2515255"/>
                <a:gd name="connsiteY16" fmla="*/ 1220569 h 1257556"/>
                <a:gd name="connsiteX17" fmla="*/ 2515255 w 2515255"/>
                <a:gd name="connsiteY17" fmla="*/ 1257556 h 12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15255" h="1257556">
                  <a:moveTo>
                    <a:pt x="0" y="0"/>
                  </a:moveTo>
                  <a:cubicBezTo>
                    <a:pt x="115077" y="45206"/>
                    <a:pt x="228641" y="94471"/>
                    <a:pt x="345231" y="135618"/>
                  </a:cubicBezTo>
                  <a:cubicBezTo>
                    <a:pt x="438407" y="168502"/>
                    <a:pt x="534172" y="193530"/>
                    <a:pt x="628814" y="221921"/>
                  </a:cubicBezTo>
                  <a:cubicBezTo>
                    <a:pt x="657473" y="230518"/>
                    <a:pt x="686353" y="238360"/>
                    <a:pt x="715122" y="246579"/>
                  </a:cubicBezTo>
                  <a:cubicBezTo>
                    <a:pt x="743891" y="254798"/>
                    <a:pt x="773504" y="260497"/>
                    <a:pt x="801430" y="271237"/>
                  </a:cubicBezTo>
                  <a:cubicBezTo>
                    <a:pt x="854858" y="291785"/>
                    <a:pt x="907874" y="313440"/>
                    <a:pt x="961715" y="332882"/>
                  </a:cubicBezTo>
                  <a:cubicBezTo>
                    <a:pt x="1300956" y="455379"/>
                    <a:pt x="1147622" y="382679"/>
                    <a:pt x="1319276" y="468501"/>
                  </a:cubicBezTo>
                  <a:cubicBezTo>
                    <a:pt x="1439125" y="648264"/>
                    <a:pt x="1292541" y="402263"/>
                    <a:pt x="1380925" y="702752"/>
                  </a:cubicBezTo>
                  <a:cubicBezTo>
                    <a:pt x="1387485" y="725055"/>
                    <a:pt x="1411892" y="737795"/>
                    <a:pt x="1430243" y="752068"/>
                  </a:cubicBezTo>
                  <a:cubicBezTo>
                    <a:pt x="1493978" y="801637"/>
                    <a:pt x="1561337" y="812202"/>
                    <a:pt x="1639848" y="838371"/>
                  </a:cubicBezTo>
                  <a:cubicBezTo>
                    <a:pt x="1664507" y="858919"/>
                    <a:pt x="1686159" y="883742"/>
                    <a:pt x="1713826" y="900016"/>
                  </a:cubicBezTo>
                  <a:cubicBezTo>
                    <a:pt x="1817004" y="960705"/>
                    <a:pt x="1855687" y="959375"/>
                    <a:pt x="1960420" y="998648"/>
                  </a:cubicBezTo>
                  <a:cubicBezTo>
                    <a:pt x="2195054" y="1086631"/>
                    <a:pt x="1956909" y="996894"/>
                    <a:pt x="2083716" y="1060293"/>
                  </a:cubicBezTo>
                  <a:cubicBezTo>
                    <a:pt x="2095341" y="1066105"/>
                    <a:pt x="2108760" y="1067503"/>
                    <a:pt x="2120706" y="1072622"/>
                  </a:cubicBezTo>
                  <a:cubicBezTo>
                    <a:pt x="2229251" y="1119139"/>
                    <a:pt x="2105476" y="1076051"/>
                    <a:pt x="2231673" y="1121938"/>
                  </a:cubicBezTo>
                  <a:cubicBezTo>
                    <a:pt x="2292724" y="1144137"/>
                    <a:pt x="2310402" y="1144995"/>
                    <a:pt x="2367299" y="1171254"/>
                  </a:cubicBezTo>
                  <a:cubicBezTo>
                    <a:pt x="2400676" y="1186658"/>
                    <a:pt x="2436529" y="1198514"/>
                    <a:pt x="2465937" y="1220569"/>
                  </a:cubicBezTo>
                  <a:lnTo>
                    <a:pt x="2515255" y="1257556"/>
                  </a:lnTo>
                </a:path>
              </a:pathLst>
            </a:custGeom>
            <a:ln w="762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sz="2000" dirty="0">
                <a:solidFill>
                  <a:srgbClr val="FF0000"/>
                </a:solidFill>
              </a:endParaRPr>
            </a:p>
          </p:txBody>
        </p:sp>
      </p:grpSp>
      <p:sp>
        <p:nvSpPr>
          <p:cNvPr id="10" name="TextBox 9"/>
          <p:cNvSpPr txBox="1"/>
          <p:nvPr/>
        </p:nvSpPr>
        <p:spPr>
          <a:xfrm rot="21226684">
            <a:off x="1078005" y="2926409"/>
            <a:ext cx="3467223" cy="1122156"/>
          </a:xfrm>
          <a:prstGeom prst="rect">
            <a:avLst/>
          </a:prstGeom>
          <a:noFill/>
        </p:spPr>
        <p:txBody>
          <a:bodyPr wrap="none">
            <a:prstTxWarp prst="textSlantUp">
              <a:avLst>
                <a:gd name="adj" fmla="val 50330"/>
              </a:avLst>
            </a:prstTxWarp>
            <a:spAutoFit/>
          </a:bodyPr>
          <a:lstStyle/>
          <a:p>
            <a:pPr fontAlgn="auto">
              <a:spcBef>
                <a:spcPts val="0"/>
              </a:spcBef>
              <a:spcAft>
                <a:spcPts val="0"/>
              </a:spcAft>
              <a:defRPr/>
            </a:pPr>
            <a:r>
              <a:rPr lang="en-US" sz="5400" b="1" spc="600" dirty="0">
                <a:latin typeface="Cambria"/>
                <a:ea typeface="+mn-ea"/>
                <a:cs typeface="Cambria"/>
              </a:rPr>
              <a:t>Research </a:t>
            </a:r>
          </a:p>
        </p:txBody>
      </p:sp>
      <p:sp>
        <p:nvSpPr>
          <p:cNvPr id="11" name="TextBox 10"/>
          <p:cNvSpPr txBox="1"/>
          <p:nvPr/>
        </p:nvSpPr>
        <p:spPr>
          <a:xfrm rot="20899828">
            <a:off x="5070619" y="2904063"/>
            <a:ext cx="3200400" cy="1015918"/>
          </a:xfrm>
          <a:prstGeom prst="rect">
            <a:avLst/>
          </a:prstGeom>
          <a:noFill/>
        </p:spPr>
        <p:txBody>
          <a:bodyPr wrap="none">
            <a:prstTxWarp prst="textSlantUp">
              <a:avLst>
                <a:gd name="adj" fmla="val 45105"/>
              </a:avLst>
            </a:prstTxWarp>
            <a:spAutoFit/>
          </a:bodyPr>
          <a:lstStyle/>
          <a:p>
            <a:pPr algn="dist" fontAlgn="auto">
              <a:spcBef>
                <a:spcPts val="0"/>
              </a:spcBef>
              <a:spcAft>
                <a:spcPts val="0"/>
              </a:spcAft>
              <a:defRPr/>
            </a:pPr>
            <a:r>
              <a:rPr lang="en-US" sz="5400" b="1" spc="600" dirty="0">
                <a:latin typeface="Calibri"/>
                <a:ea typeface="+mn-ea"/>
                <a:cs typeface="Calibri"/>
              </a:rPr>
              <a:t>Controlled</a:t>
            </a:r>
            <a:r>
              <a:rPr lang="en-US" sz="4400" spc="600" dirty="0">
                <a:latin typeface="+mn-lt"/>
                <a:ea typeface="+mn-ea"/>
                <a:cs typeface="Comic Sans MS"/>
              </a:rPr>
              <a:t> </a:t>
            </a:r>
          </a:p>
        </p:txBody>
      </p:sp>
      <p:grpSp>
        <p:nvGrpSpPr>
          <p:cNvPr id="3" name="Group 20"/>
          <p:cNvGrpSpPr>
            <a:grpSpLocks/>
          </p:cNvGrpSpPr>
          <p:nvPr/>
        </p:nvGrpSpPr>
        <p:grpSpPr bwMode="auto">
          <a:xfrm>
            <a:off x="5008563" y="4460875"/>
            <a:ext cx="3025775" cy="577850"/>
            <a:chOff x="4809727" y="3700053"/>
            <a:chExt cx="3026330" cy="576284"/>
          </a:xfrm>
        </p:grpSpPr>
        <p:sp>
          <p:nvSpPr>
            <p:cNvPr id="13" name="Freeform 12"/>
            <p:cNvSpPr/>
            <p:nvPr/>
          </p:nvSpPr>
          <p:spPr>
            <a:xfrm rot="21493041">
              <a:off x="4809727" y="3761798"/>
              <a:ext cx="2875489" cy="473376"/>
            </a:xfrm>
            <a:custGeom>
              <a:avLst/>
              <a:gdLst>
                <a:gd name="connsiteX0" fmla="*/ 2601563 w 2601563"/>
                <a:gd name="connsiteY0" fmla="*/ 0 h 1035635"/>
                <a:gd name="connsiteX1" fmla="*/ 2379629 w 2601563"/>
                <a:gd name="connsiteY1" fmla="*/ 61645 h 1035635"/>
                <a:gd name="connsiteX2" fmla="*/ 2219343 w 2601563"/>
                <a:gd name="connsiteY2" fmla="*/ 160277 h 1035635"/>
                <a:gd name="connsiteX3" fmla="*/ 2108376 w 2601563"/>
                <a:gd name="connsiteY3" fmla="*/ 209593 h 1035635"/>
                <a:gd name="connsiteX4" fmla="*/ 2083716 w 2601563"/>
                <a:gd name="connsiteY4" fmla="*/ 234251 h 1035635"/>
                <a:gd name="connsiteX5" fmla="*/ 1985079 w 2601563"/>
                <a:gd name="connsiteY5" fmla="*/ 258909 h 1035635"/>
                <a:gd name="connsiteX6" fmla="*/ 1935760 w 2601563"/>
                <a:gd name="connsiteY6" fmla="*/ 283567 h 1035635"/>
                <a:gd name="connsiteX7" fmla="*/ 1775474 w 2601563"/>
                <a:gd name="connsiteY7" fmla="*/ 345212 h 1035635"/>
                <a:gd name="connsiteX8" fmla="*/ 1479562 w 2601563"/>
                <a:gd name="connsiteY8" fmla="*/ 456173 h 1035635"/>
                <a:gd name="connsiteX9" fmla="*/ 1319276 w 2601563"/>
                <a:gd name="connsiteY9" fmla="*/ 554805 h 1035635"/>
                <a:gd name="connsiteX10" fmla="*/ 1245298 w 2601563"/>
                <a:gd name="connsiteY10" fmla="*/ 579463 h 1035635"/>
                <a:gd name="connsiteX11" fmla="*/ 1097342 w 2601563"/>
                <a:gd name="connsiteY11" fmla="*/ 628779 h 1035635"/>
                <a:gd name="connsiteX12" fmla="*/ 937056 w 2601563"/>
                <a:gd name="connsiteY12" fmla="*/ 641108 h 1035635"/>
                <a:gd name="connsiteX13" fmla="*/ 850748 w 2601563"/>
                <a:gd name="connsiteY13" fmla="*/ 653437 h 1035635"/>
                <a:gd name="connsiteX14" fmla="*/ 715122 w 2601563"/>
                <a:gd name="connsiteY14" fmla="*/ 665766 h 1035635"/>
                <a:gd name="connsiteX15" fmla="*/ 616484 w 2601563"/>
                <a:gd name="connsiteY15" fmla="*/ 690424 h 1035635"/>
                <a:gd name="connsiteX16" fmla="*/ 468528 w 2601563"/>
                <a:gd name="connsiteY16" fmla="*/ 776727 h 1035635"/>
                <a:gd name="connsiteX17" fmla="*/ 320572 w 2601563"/>
                <a:gd name="connsiteY17" fmla="*/ 875359 h 1035635"/>
                <a:gd name="connsiteX18" fmla="*/ 283583 w 2601563"/>
                <a:gd name="connsiteY18" fmla="*/ 924675 h 1035635"/>
                <a:gd name="connsiteX19" fmla="*/ 234264 w 2601563"/>
                <a:gd name="connsiteY19" fmla="*/ 949333 h 1035635"/>
                <a:gd name="connsiteX20" fmla="*/ 197275 w 2601563"/>
                <a:gd name="connsiteY20" fmla="*/ 973991 h 1035635"/>
                <a:gd name="connsiteX21" fmla="*/ 73978 w 2601563"/>
                <a:gd name="connsiteY21" fmla="*/ 998649 h 1035635"/>
                <a:gd name="connsiteX22" fmla="*/ 0 w 2601563"/>
                <a:gd name="connsiteY22" fmla="*/ 1035635 h 1035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01563" h="1035635">
                  <a:moveTo>
                    <a:pt x="2601563" y="0"/>
                  </a:moveTo>
                  <a:cubicBezTo>
                    <a:pt x="2527585" y="20548"/>
                    <a:pt x="2451870" y="35640"/>
                    <a:pt x="2379629" y="61645"/>
                  </a:cubicBezTo>
                  <a:cubicBezTo>
                    <a:pt x="2321113" y="82710"/>
                    <a:pt x="2273018" y="131001"/>
                    <a:pt x="2219343" y="160277"/>
                  </a:cubicBezTo>
                  <a:cubicBezTo>
                    <a:pt x="2160602" y="192316"/>
                    <a:pt x="2160904" y="174576"/>
                    <a:pt x="2108376" y="209593"/>
                  </a:cubicBezTo>
                  <a:cubicBezTo>
                    <a:pt x="2098704" y="216041"/>
                    <a:pt x="2094509" y="229934"/>
                    <a:pt x="2083716" y="234251"/>
                  </a:cubicBezTo>
                  <a:cubicBezTo>
                    <a:pt x="2052249" y="246837"/>
                    <a:pt x="2017231" y="248192"/>
                    <a:pt x="1985079" y="258909"/>
                  </a:cubicBezTo>
                  <a:cubicBezTo>
                    <a:pt x="1967642" y="264721"/>
                    <a:pt x="1952756" y="276569"/>
                    <a:pt x="1935760" y="283567"/>
                  </a:cubicBezTo>
                  <a:cubicBezTo>
                    <a:pt x="1882827" y="305362"/>
                    <a:pt x="1828487" y="323615"/>
                    <a:pt x="1775474" y="345212"/>
                  </a:cubicBezTo>
                  <a:cubicBezTo>
                    <a:pt x="1521634" y="448623"/>
                    <a:pt x="1691460" y="392607"/>
                    <a:pt x="1479562" y="456173"/>
                  </a:cubicBezTo>
                  <a:cubicBezTo>
                    <a:pt x="1434095" y="486482"/>
                    <a:pt x="1374952" y="532536"/>
                    <a:pt x="1319276" y="554805"/>
                  </a:cubicBezTo>
                  <a:cubicBezTo>
                    <a:pt x="1295142" y="564458"/>
                    <a:pt x="1269957" y="571244"/>
                    <a:pt x="1245298" y="579463"/>
                  </a:cubicBezTo>
                  <a:cubicBezTo>
                    <a:pt x="1195979" y="595902"/>
                    <a:pt x="1149175" y="624792"/>
                    <a:pt x="1097342" y="628779"/>
                  </a:cubicBezTo>
                  <a:cubicBezTo>
                    <a:pt x="1043913" y="632889"/>
                    <a:pt x="990377" y="635776"/>
                    <a:pt x="937056" y="641108"/>
                  </a:cubicBezTo>
                  <a:cubicBezTo>
                    <a:pt x="908139" y="644000"/>
                    <a:pt x="879632" y="650228"/>
                    <a:pt x="850748" y="653437"/>
                  </a:cubicBezTo>
                  <a:cubicBezTo>
                    <a:pt x="805631" y="658450"/>
                    <a:pt x="760331" y="661656"/>
                    <a:pt x="715122" y="665766"/>
                  </a:cubicBezTo>
                  <a:cubicBezTo>
                    <a:pt x="682243" y="673985"/>
                    <a:pt x="645910" y="673610"/>
                    <a:pt x="616484" y="690424"/>
                  </a:cubicBezTo>
                  <a:cubicBezTo>
                    <a:pt x="427780" y="798249"/>
                    <a:pt x="646476" y="747071"/>
                    <a:pt x="468528" y="776727"/>
                  </a:cubicBezTo>
                  <a:cubicBezTo>
                    <a:pt x="410798" y="809714"/>
                    <a:pt x="367251" y="828682"/>
                    <a:pt x="320572" y="875359"/>
                  </a:cubicBezTo>
                  <a:cubicBezTo>
                    <a:pt x="306041" y="889889"/>
                    <a:pt x="299185" y="911303"/>
                    <a:pt x="283583" y="924675"/>
                  </a:cubicBezTo>
                  <a:cubicBezTo>
                    <a:pt x="269628" y="936636"/>
                    <a:pt x="250222" y="940214"/>
                    <a:pt x="234264" y="949333"/>
                  </a:cubicBezTo>
                  <a:cubicBezTo>
                    <a:pt x="221398" y="956685"/>
                    <a:pt x="211333" y="969305"/>
                    <a:pt x="197275" y="973991"/>
                  </a:cubicBezTo>
                  <a:cubicBezTo>
                    <a:pt x="69388" y="1016618"/>
                    <a:pt x="172761" y="961608"/>
                    <a:pt x="73978" y="998649"/>
                  </a:cubicBezTo>
                  <a:cubicBezTo>
                    <a:pt x="73964" y="998654"/>
                    <a:pt x="12336" y="1029467"/>
                    <a:pt x="0" y="1035635"/>
                  </a:cubicBezTo>
                </a:path>
              </a:pathLst>
            </a:custGeom>
            <a:ln w="762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sz="2000" dirty="0"/>
            </a:p>
          </p:txBody>
        </p:sp>
        <p:sp>
          <p:nvSpPr>
            <p:cNvPr id="14" name="Freeform 13"/>
            <p:cNvSpPr/>
            <p:nvPr/>
          </p:nvSpPr>
          <p:spPr>
            <a:xfrm rot="21493041">
              <a:off x="5055834" y="3700053"/>
              <a:ext cx="2780223" cy="576284"/>
            </a:xfrm>
            <a:custGeom>
              <a:avLst/>
              <a:gdLst>
                <a:gd name="connsiteX0" fmla="*/ 0 w 2515255"/>
                <a:gd name="connsiteY0" fmla="*/ 0 h 1257556"/>
                <a:gd name="connsiteX1" fmla="*/ 345231 w 2515255"/>
                <a:gd name="connsiteY1" fmla="*/ 135618 h 1257556"/>
                <a:gd name="connsiteX2" fmla="*/ 628814 w 2515255"/>
                <a:gd name="connsiteY2" fmla="*/ 221921 h 1257556"/>
                <a:gd name="connsiteX3" fmla="*/ 715122 w 2515255"/>
                <a:gd name="connsiteY3" fmla="*/ 246579 h 1257556"/>
                <a:gd name="connsiteX4" fmla="*/ 801430 w 2515255"/>
                <a:gd name="connsiteY4" fmla="*/ 271237 h 1257556"/>
                <a:gd name="connsiteX5" fmla="*/ 961715 w 2515255"/>
                <a:gd name="connsiteY5" fmla="*/ 332882 h 1257556"/>
                <a:gd name="connsiteX6" fmla="*/ 1319276 w 2515255"/>
                <a:gd name="connsiteY6" fmla="*/ 468501 h 1257556"/>
                <a:gd name="connsiteX7" fmla="*/ 1380925 w 2515255"/>
                <a:gd name="connsiteY7" fmla="*/ 702752 h 1257556"/>
                <a:gd name="connsiteX8" fmla="*/ 1430243 w 2515255"/>
                <a:gd name="connsiteY8" fmla="*/ 752068 h 1257556"/>
                <a:gd name="connsiteX9" fmla="*/ 1639848 w 2515255"/>
                <a:gd name="connsiteY9" fmla="*/ 838371 h 1257556"/>
                <a:gd name="connsiteX10" fmla="*/ 1713826 w 2515255"/>
                <a:gd name="connsiteY10" fmla="*/ 900016 h 1257556"/>
                <a:gd name="connsiteX11" fmla="*/ 1960420 w 2515255"/>
                <a:gd name="connsiteY11" fmla="*/ 998648 h 1257556"/>
                <a:gd name="connsiteX12" fmla="*/ 2083716 w 2515255"/>
                <a:gd name="connsiteY12" fmla="*/ 1060293 h 1257556"/>
                <a:gd name="connsiteX13" fmla="*/ 2120706 w 2515255"/>
                <a:gd name="connsiteY13" fmla="*/ 1072622 h 1257556"/>
                <a:gd name="connsiteX14" fmla="*/ 2231673 w 2515255"/>
                <a:gd name="connsiteY14" fmla="*/ 1121938 h 1257556"/>
                <a:gd name="connsiteX15" fmla="*/ 2367299 w 2515255"/>
                <a:gd name="connsiteY15" fmla="*/ 1171254 h 1257556"/>
                <a:gd name="connsiteX16" fmla="*/ 2465937 w 2515255"/>
                <a:gd name="connsiteY16" fmla="*/ 1220569 h 1257556"/>
                <a:gd name="connsiteX17" fmla="*/ 2515255 w 2515255"/>
                <a:gd name="connsiteY17" fmla="*/ 1257556 h 12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15255" h="1257556">
                  <a:moveTo>
                    <a:pt x="0" y="0"/>
                  </a:moveTo>
                  <a:cubicBezTo>
                    <a:pt x="115077" y="45206"/>
                    <a:pt x="228641" y="94471"/>
                    <a:pt x="345231" y="135618"/>
                  </a:cubicBezTo>
                  <a:cubicBezTo>
                    <a:pt x="438407" y="168502"/>
                    <a:pt x="534172" y="193530"/>
                    <a:pt x="628814" y="221921"/>
                  </a:cubicBezTo>
                  <a:cubicBezTo>
                    <a:pt x="657473" y="230518"/>
                    <a:pt x="686353" y="238360"/>
                    <a:pt x="715122" y="246579"/>
                  </a:cubicBezTo>
                  <a:cubicBezTo>
                    <a:pt x="743891" y="254798"/>
                    <a:pt x="773504" y="260497"/>
                    <a:pt x="801430" y="271237"/>
                  </a:cubicBezTo>
                  <a:cubicBezTo>
                    <a:pt x="854858" y="291785"/>
                    <a:pt x="907874" y="313440"/>
                    <a:pt x="961715" y="332882"/>
                  </a:cubicBezTo>
                  <a:cubicBezTo>
                    <a:pt x="1300956" y="455379"/>
                    <a:pt x="1147622" y="382679"/>
                    <a:pt x="1319276" y="468501"/>
                  </a:cubicBezTo>
                  <a:cubicBezTo>
                    <a:pt x="1439125" y="648264"/>
                    <a:pt x="1292541" y="402263"/>
                    <a:pt x="1380925" y="702752"/>
                  </a:cubicBezTo>
                  <a:cubicBezTo>
                    <a:pt x="1387485" y="725055"/>
                    <a:pt x="1411892" y="737795"/>
                    <a:pt x="1430243" y="752068"/>
                  </a:cubicBezTo>
                  <a:cubicBezTo>
                    <a:pt x="1493978" y="801637"/>
                    <a:pt x="1561337" y="812202"/>
                    <a:pt x="1639848" y="838371"/>
                  </a:cubicBezTo>
                  <a:cubicBezTo>
                    <a:pt x="1664507" y="858919"/>
                    <a:pt x="1686159" y="883742"/>
                    <a:pt x="1713826" y="900016"/>
                  </a:cubicBezTo>
                  <a:cubicBezTo>
                    <a:pt x="1817004" y="960705"/>
                    <a:pt x="1855687" y="959375"/>
                    <a:pt x="1960420" y="998648"/>
                  </a:cubicBezTo>
                  <a:cubicBezTo>
                    <a:pt x="2195054" y="1086631"/>
                    <a:pt x="1956909" y="996894"/>
                    <a:pt x="2083716" y="1060293"/>
                  </a:cubicBezTo>
                  <a:cubicBezTo>
                    <a:pt x="2095341" y="1066105"/>
                    <a:pt x="2108760" y="1067503"/>
                    <a:pt x="2120706" y="1072622"/>
                  </a:cubicBezTo>
                  <a:cubicBezTo>
                    <a:pt x="2229251" y="1119139"/>
                    <a:pt x="2105476" y="1076051"/>
                    <a:pt x="2231673" y="1121938"/>
                  </a:cubicBezTo>
                  <a:cubicBezTo>
                    <a:pt x="2292724" y="1144137"/>
                    <a:pt x="2310402" y="1144995"/>
                    <a:pt x="2367299" y="1171254"/>
                  </a:cubicBezTo>
                  <a:cubicBezTo>
                    <a:pt x="2400676" y="1186658"/>
                    <a:pt x="2436529" y="1198514"/>
                    <a:pt x="2465937" y="1220569"/>
                  </a:cubicBezTo>
                  <a:lnTo>
                    <a:pt x="2515255" y="1257556"/>
                  </a:lnTo>
                </a:path>
              </a:pathLst>
            </a:custGeom>
            <a:ln w="762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sz="2000"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36587" y="191164"/>
            <a:ext cx="8023225" cy="990600"/>
          </a:xfrm>
        </p:spPr>
        <p:txBody>
          <a:bodyPr>
            <a:normAutofit/>
          </a:bodyPr>
          <a:lstStyle/>
          <a:p>
            <a:pPr algn="ctr" fontAlgn="auto">
              <a:spcAft>
                <a:spcPts val="0"/>
              </a:spcAft>
              <a:defRPr/>
            </a:pPr>
            <a:r>
              <a:rPr lang="en-US" dirty="0" smtClean="0">
                <a:solidFill>
                  <a:srgbClr val="FFD25D"/>
                </a:solidFill>
                <a:ea typeface="ＭＳ Ｐゴシック" charset="-128"/>
                <a:cs typeface="ＭＳ Ｐゴシック" charset="-128"/>
              </a:rPr>
              <a:t>Apparatus  of Colonization</a:t>
            </a:r>
            <a:endParaRPr lang="en-US" dirty="0">
              <a:solidFill>
                <a:srgbClr val="FFD25D"/>
              </a:solidFill>
              <a:ea typeface="ＭＳ Ｐゴシック" charset="-128"/>
              <a:cs typeface="ＭＳ Ｐゴシック" charset="-128"/>
            </a:endParaRPr>
          </a:p>
        </p:txBody>
      </p:sp>
      <p:sp>
        <p:nvSpPr>
          <p:cNvPr id="54275" name="Rectangle 3"/>
          <p:cNvSpPr>
            <a:spLocks noGrp="1" noChangeArrowheads="1"/>
          </p:cNvSpPr>
          <p:nvPr>
            <p:ph type="body" sz="half" idx="1"/>
          </p:nvPr>
        </p:nvSpPr>
        <p:spPr>
          <a:xfrm>
            <a:off x="152400" y="1461036"/>
            <a:ext cx="4495800" cy="5015963"/>
          </a:xfrm>
        </p:spPr>
        <p:txBody>
          <a:bodyPr>
            <a:normAutofit/>
          </a:bodyPr>
          <a:lstStyle/>
          <a:p>
            <a:pPr>
              <a:lnSpc>
                <a:spcPct val="80000"/>
              </a:lnSpc>
              <a:spcAft>
                <a:spcPts val="600"/>
              </a:spcAft>
            </a:pPr>
            <a:r>
              <a:rPr lang="en-US" dirty="0">
                <a:ea typeface="ＭＳ Ｐゴシック" pitchFamily="-110" charset="-128"/>
                <a:cs typeface="ＭＳ Ｐゴシック" pitchFamily="-110" charset="-128"/>
              </a:rPr>
              <a:t>Colonization</a:t>
            </a:r>
            <a:r>
              <a:rPr lang="en-US" sz="3200" dirty="0">
                <a:ea typeface="ＭＳ Ｐゴシック" pitchFamily="-110" charset="-128"/>
                <a:cs typeface="ＭＳ Ｐゴシック" pitchFamily="-110" charset="-128"/>
              </a:rPr>
              <a:t> - </a:t>
            </a:r>
          </a:p>
          <a:p>
            <a:pPr lvl="1">
              <a:lnSpc>
                <a:spcPct val="80000"/>
              </a:lnSpc>
              <a:spcAft>
                <a:spcPts val="3000"/>
              </a:spcAft>
            </a:pPr>
            <a:r>
              <a:rPr lang="en-US" dirty="0"/>
              <a:t>Geographical </a:t>
            </a:r>
            <a:r>
              <a:rPr lang="en-US" dirty="0" smtClean="0"/>
              <a:t>incursion</a:t>
            </a:r>
          </a:p>
          <a:p>
            <a:pPr lvl="1">
              <a:lnSpc>
                <a:spcPct val="80000"/>
              </a:lnSpc>
              <a:spcAft>
                <a:spcPts val="3000"/>
              </a:spcAft>
            </a:pPr>
            <a:r>
              <a:rPr lang="en-US" dirty="0" smtClean="0"/>
              <a:t>Ideological “stories” about race &amp; skin color</a:t>
            </a:r>
          </a:p>
          <a:p>
            <a:pPr lvl="1">
              <a:lnSpc>
                <a:spcPct val="80000"/>
              </a:lnSpc>
              <a:spcAft>
                <a:spcPts val="3000"/>
              </a:spcAft>
            </a:pPr>
            <a:r>
              <a:rPr lang="en-US" dirty="0" smtClean="0"/>
              <a:t>Socio-cultural </a:t>
            </a:r>
            <a:r>
              <a:rPr lang="en-US" dirty="0"/>
              <a:t>dislocation</a:t>
            </a:r>
          </a:p>
          <a:p>
            <a:pPr lvl="1">
              <a:lnSpc>
                <a:spcPct val="80000"/>
              </a:lnSpc>
              <a:spcAft>
                <a:spcPts val="3000"/>
              </a:spcAft>
            </a:pPr>
            <a:r>
              <a:rPr lang="en-US" dirty="0"/>
              <a:t>External political control</a:t>
            </a:r>
          </a:p>
          <a:p>
            <a:pPr lvl="1">
              <a:lnSpc>
                <a:spcPct val="80000"/>
              </a:lnSpc>
              <a:spcAft>
                <a:spcPts val="3000"/>
              </a:spcAft>
            </a:pPr>
            <a:r>
              <a:rPr lang="en-US" dirty="0"/>
              <a:t>Provision of low-level social </a:t>
            </a:r>
            <a:r>
              <a:rPr lang="en-US" dirty="0" smtClean="0"/>
              <a:t>services</a:t>
            </a:r>
          </a:p>
        </p:txBody>
      </p:sp>
      <p:sp>
        <p:nvSpPr>
          <p:cNvPr id="54276" name="Rectangle 5"/>
          <p:cNvSpPr>
            <a:spLocks noGrp="1" noChangeArrowheads="1"/>
          </p:cNvSpPr>
          <p:nvPr>
            <p:ph type="body" sz="half" idx="2"/>
          </p:nvPr>
        </p:nvSpPr>
        <p:spPr>
          <a:xfrm>
            <a:off x="4648200" y="1461036"/>
            <a:ext cx="4495800" cy="5015963"/>
          </a:xfrm>
        </p:spPr>
        <p:txBody>
          <a:bodyPr>
            <a:normAutofit/>
          </a:bodyPr>
          <a:lstStyle/>
          <a:p>
            <a:pPr>
              <a:spcAft>
                <a:spcPts val="1200"/>
              </a:spcAft>
            </a:pPr>
            <a:r>
              <a:rPr lang="en-US" dirty="0">
                <a:ea typeface="ＭＳ Ｐゴシック" pitchFamily="-110" charset="-128"/>
                <a:cs typeface="ＭＳ Ｐゴシック" pitchFamily="-110" charset="-128"/>
              </a:rPr>
              <a:t>Governance of “frontier” by ‘central’ authority</a:t>
            </a:r>
          </a:p>
          <a:p>
            <a:pPr>
              <a:buClr>
                <a:schemeClr val="tx1"/>
              </a:buClr>
            </a:pPr>
            <a:r>
              <a:rPr lang="en-US" dirty="0">
                <a:solidFill>
                  <a:srgbClr val="FF0000"/>
                </a:solidFill>
                <a:ea typeface="ＭＳ Ｐゴシック" pitchFamily="-110" charset="-128"/>
                <a:cs typeface="ＭＳ Ｐゴシック" pitchFamily="-110" charset="-128"/>
              </a:rPr>
              <a:t>Main governance institutions:</a:t>
            </a:r>
          </a:p>
          <a:p>
            <a:pPr lvl="1">
              <a:buClr>
                <a:schemeClr val="tx1"/>
              </a:buClr>
            </a:pPr>
            <a:r>
              <a:rPr lang="en-US" sz="2000" dirty="0">
                <a:solidFill>
                  <a:srgbClr val="FF0000"/>
                </a:solidFill>
              </a:rPr>
              <a:t>Church</a:t>
            </a:r>
            <a:endParaRPr lang="en-US" sz="2000" dirty="0" smtClean="0">
              <a:solidFill>
                <a:srgbClr val="FF0000"/>
              </a:solidFill>
            </a:endParaRPr>
          </a:p>
          <a:p>
            <a:pPr lvl="1">
              <a:buClr>
                <a:schemeClr val="tx1"/>
              </a:buClr>
            </a:pPr>
            <a:r>
              <a:rPr lang="en-US" sz="2000" dirty="0" smtClean="0">
                <a:solidFill>
                  <a:srgbClr val="FF0000"/>
                </a:solidFill>
              </a:rPr>
              <a:t>Medicine/Public Health</a:t>
            </a:r>
          </a:p>
          <a:p>
            <a:pPr lvl="1">
              <a:buClr>
                <a:schemeClr val="tx1"/>
              </a:buClr>
            </a:pPr>
            <a:r>
              <a:rPr lang="en-US" sz="2000" dirty="0" smtClean="0">
                <a:solidFill>
                  <a:srgbClr val="FF0000"/>
                </a:solidFill>
              </a:rPr>
              <a:t>Education/Research</a:t>
            </a:r>
          </a:p>
          <a:p>
            <a:pPr lvl="1">
              <a:spcAft>
                <a:spcPts val="1800"/>
              </a:spcAft>
              <a:buClr>
                <a:schemeClr val="tx1"/>
              </a:buClr>
            </a:pPr>
            <a:r>
              <a:rPr lang="en-US" sz="2000" dirty="0" smtClean="0">
                <a:solidFill>
                  <a:srgbClr val="FF0000"/>
                </a:solidFill>
              </a:rPr>
              <a:t>Business/Industry</a:t>
            </a:r>
            <a:endParaRPr lang="en-US" sz="2000" dirty="0" smtClean="0"/>
          </a:p>
          <a:p>
            <a:pPr>
              <a:spcAft>
                <a:spcPts val="1800"/>
              </a:spcAft>
            </a:pPr>
            <a:r>
              <a:rPr lang="en-US" sz="2400" dirty="0">
                <a:ea typeface="ＭＳ Ｐゴシック" pitchFamily="-110" charset="-128"/>
                <a:cs typeface="ＭＳ Ｐゴシック" pitchFamily="-110" charset="-128"/>
              </a:rPr>
              <a:t>Both similar and different from larger global imperial projects</a:t>
            </a:r>
          </a:p>
          <a:p>
            <a:pPr lvl="1"/>
            <a:endParaRPr lang="en-US" dirty="0"/>
          </a:p>
        </p:txBody>
      </p:sp>
      <p:sp>
        <p:nvSpPr>
          <p:cNvPr id="54277" name="Text Box 6"/>
          <p:cNvSpPr txBox="1">
            <a:spLocks noChangeArrowheads="1"/>
          </p:cNvSpPr>
          <p:nvPr/>
        </p:nvSpPr>
        <p:spPr bwMode="auto">
          <a:xfrm>
            <a:off x="914400" y="6215390"/>
            <a:ext cx="6553200" cy="52322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nchor="t">
            <a:prstTxWarp prst="textNoShape">
              <a:avLst/>
            </a:prstTxWarp>
            <a:spAutoFit/>
          </a:bodyPr>
          <a:lstStyle/>
          <a:p>
            <a:pPr>
              <a:spcBef>
                <a:spcPct val="50000"/>
              </a:spcBef>
            </a:pPr>
            <a:r>
              <a:rPr lang="en-US" sz="1400" b="1" dirty="0">
                <a:latin typeface="Helvetica" pitchFamily="-110" charset="0"/>
              </a:rPr>
              <a:t>Kelm, M.-E. (1998). </a:t>
            </a:r>
            <a:r>
              <a:rPr lang="en-US" sz="1400" b="1" i="1" dirty="0">
                <a:latin typeface="Lucida Sans Unicode" pitchFamily="-110" charset="-52"/>
              </a:rPr>
              <a:t>Colonizing bodies : aboriginal health</a:t>
            </a:r>
            <a:r>
              <a:rPr lang="en-US" sz="1400" b="1" i="1" dirty="0" smtClean="0">
                <a:latin typeface="Lucida Sans Unicode" pitchFamily="-110" charset="-52"/>
              </a:rPr>
              <a:t> and </a:t>
            </a:r>
            <a:r>
              <a:rPr lang="en-US" sz="1400" b="1" i="1" dirty="0">
                <a:latin typeface="Lucida Sans Unicode" pitchFamily="-110" charset="-52"/>
              </a:rPr>
              <a:t>healing in British Columbia, 1900-50</a:t>
            </a:r>
            <a:r>
              <a:rPr lang="en-US" sz="1400" b="1" dirty="0">
                <a:latin typeface="Helvetica" pitchFamily="-110" charset="0"/>
              </a:rPr>
              <a:t>. Vancouver, BC: UBC Press.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04800" y="228600"/>
            <a:ext cx="8534400" cy="1295400"/>
          </a:xfrm>
        </p:spPr>
        <p:txBody>
          <a:bodyPr>
            <a:normAutofit fontScale="90000"/>
          </a:bodyPr>
          <a:lstStyle/>
          <a:p>
            <a:pPr algn="ctr">
              <a:defRPr/>
            </a:pPr>
            <a:r>
              <a:rPr lang="en-US" dirty="0" smtClean="0">
                <a:solidFill>
                  <a:srgbClr val="FFD25D"/>
                </a:solidFill>
                <a:ea typeface="ＭＳ Ｐゴシック" pitchFamily="34" charset="-128"/>
                <a:cs typeface="ＭＳ Ｐゴシック" pitchFamily="34" charset="-128"/>
              </a:rPr>
              <a:t>“Colonial Narratives ” &amp; </a:t>
            </a:r>
            <a:r>
              <a:rPr lang="en-US" dirty="0">
                <a:solidFill>
                  <a:srgbClr val="FFD25D"/>
                </a:solidFill>
                <a:ea typeface="ＭＳ Ｐゴシック" pitchFamily="34" charset="-128"/>
                <a:cs typeface="ＭＳ Ｐゴシック" pitchFamily="34" charset="-128"/>
              </a:rPr>
              <a:t>Federal Indian Policy</a:t>
            </a:r>
          </a:p>
        </p:txBody>
      </p:sp>
      <p:sp>
        <p:nvSpPr>
          <p:cNvPr id="50179" name="Rectangle 4"/>
          <p:cNvSpPr>
            <a:spLocks noGrp="1" noChangeArrowheads="1"/>
          </p:cNvSpPr>
          <p:nvPr>
            <p:ph type="body" sz="half" idx="1"/>
          </p:nvPr>
        </p:nvSpPr>
        <p:spPr>
          <a:xfrm>
            <a:off x="304800" y="1524000"/>
            <a:ext cx="8305800" cy="2095500"/>
          </a:xfrm>
        </p:spPr>
        <p:txBody>
          <a:bodyPr>
            <a:normAutofit/>
          </a:bodyPr>
          <a:lstStyle/>
          <a:p>
            <a:r>
              <a:rPr lang="en-US" sz="2800" dirty="0">
                <a:ea typeface="ＭＳ Ｐゴシック" charset="-128"/>
                <a:cs typeface="ＭＳ Ｐゴシック" charset="-128"/>
              </a:rPr>
              <a:t>Assimilation and Allotment 1870-s - early 1900s</a:t>
            </a:r>
          </a:p>
          <a:p>
            <a:pPr lvl="1"/>
            <a:r>
              <a:rPr lang="en-US" sz="2400" dirty="0"/>
              <a:t> 1880’s Growth of BIA boarding schools</a:t>
            </a:r>
          </a:p>
          <a:p>
            <a:pPr lvl="1"/>
            <a:r>
              <a:rPr lang="en-US" sz="2400" dirty="0"/>
              <a:t>1883 Some Traditional Medicine Outlawed</a:t>
            </a:r>
          </a:p>
          <a:p>
            <a:pPr lvl="1"/>
            <a:r>
              <a:rPr lang="en-US" sz="2400" dirty="0"/>
              <a:t>1887 Allotment Act abolishes group title to Native land</a:t>
            </a:r>
          </a:p>
          <a:p>
            <a:pPr lvl="1"/>
            <a:endParaRPr lang="en-US" sz="2400" dirty="0"/>
          </a:p>
        </p:txBody>
      </p:sp>
      <p:pic>
        <p:nvPicPr>
          <p:cNvPr id="50180" name="Picture 5"/>
          <p:cNvPicPr>
            <a:picLocks noGrp="1" noChangeAspect="1" noChangeArrowheads="1"/>
          </p:cNvPicPr>
          <p:nvPr>
            <p:ph sz="half" idx="2"/>
          </p:nvPr>
        </p:nvPicPr>
        <p:blipFill>
          <a:blip r:embed="rId3" cstate="print"/>
          <a:srcRect/>
          <a:stretch>
            <a:fillRect/>
          </a:stretch>
        </p:blipFill>
        <p:spPr>
          <a:xfrm>
            <a:off x="381000" y="3435350"/>
            <a:ext cx="8458200" cy="2279650"/>
          </a:xfrm>
          <a:noFill/>
        </p:spPr>
      </p:pic>
      <p:sp>
        <p:nvSpPr>
          <p:cNvPr id="50181" name="Text Box 6"/>
          <p:cNvSpPr txBox="1">
            <a:spLocks noChangeArrowheads="1"/>
          </p:cNvSpPr>
          <p:nvPr/>
        </p:nvSpPr>
        <p:spPr bwMode="auto">
          <a:xfrm>
            <a:off x="3657600" y="5715000"/>
            <a:ext cx="4953000" cy="95410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prstTxWarp prst="textNoShape">
              <a:avLst/>
            </a:prstTxWarp>
            <a:spAutoFit/>
          </a:bodyPr>
          <a:lstStyle/>
          <a:p>
            <a:pPr>
              <a:spcBef>
                <a:spcPct val="50000"/>
              </a:spcBef>
            </a:pPr>
            <a:r>
              <a:rPr lang="en-US" sz="1400" dirty="0">
                <a:latin typeface="Helvetica" charset="0"/>
              </a:rPr>
              <a:t>Shelton, B. L. (2004). </a:t>
            </a:r>
            <a:r>
              <a:rPr lang="en-US" sz="1400" i="1" dirty="0"/>
              <a:t>Legal and Historical Roots of Health Care for American Indian and Alaska Native in the United States</a:t>
            </a:r>
            <a:r>
              <a:rPr lang="en-US" sz="1400" dirty="0">
                <a:latin typeface="Helvetica" charset="0"/>
              </a:rPr>
              <a:t>. Menlo Park &amp; Washington DC: The Henry J. Kaiser Family Foundation.</a:t>
            </a:r>
            <a:endParaRPr lang="en-US" sz="2000" dirty="0">
              <a:latin typeface="Helvetica"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49237"/>
            <a:ext cx="8625045" cy="990600"/>
          </a:xfrm>
        </p:spPr>
        <p:txBody>
          <a:bodyPr>
            <a:noAutofit/>
          </a:bodyPr>
          <a:lstStyle/>
          <a:p>
            <a:pPr algn="ctr"/>
            <a:r>
              <a:rPr lang="en-US" sz="3200" dirty="0" smtClean="0">
                <a:solidFill>
                  <a:srgbClr val="FFD25D"/>
                </a:solidFill>
                <a:ea typeface="ＭＳ Ｐゴシック" charset="-128"/>
                <a:cs typeface="ＭＳ Ｐゴシック" charset="-128"/>
              </a:rPr>
              <a:t>“Medical” Rationale for Assimilationist </a:t>
            </a:r>
            <a:br>
              <a:rPr lang="en-US" sz="3200" dirty="0" smtClean="0">
                <a:solidFill>
                  <a:srgbClr val="FFD25D"/>
                </a:solidFill>
                <a:ea typeface="ＭＳ Ｐゴシック" charset="-128"/>
                <a:cs typeface="ＭＳ Ｐゴシック" charset="-128"/>
              </a:rPr>
            </a:br>
            <a:r>
              <a:rPr lang="en-US" sz="3200" dirty="0" smtClean="0">
                <a:solidFill>
                  <a:srgbClr val="FFD25D"/>
                </a:solidFill>
                <a:ea typeface="ＭＳ Ｐゴシック" charset="-128"/>
                <a:cs typeface="ＭＳ Ｐゴシック" charset="-128"/>
              </a:rPr>
              <a:t>Boarding Schools </a:t>
            </a:r>
            <a:endParaRPr lang="en-US" sz="3200" dirty="0">
              <a:solidFill>
                <a:srgbClr val="FFD25D"/>
              </a:solidFill>
            </a:endParaRPr>
          </a:p>
        </p:txBody>
      </p:sp>
      <p:pic>
        <p:nvPicPr>
          <p:cNvPr id="14" name="Content Placeholder 13" descr="Bad McClellan Quote.png"/>
          <p:cNvPicPr>
            <a:picLocks noGrp="1" noChangeAspect="1"/>
          </p:cNvPicPr>
          <p:nvPr>
            <p:ph sz="half" idx="1"/>
          </p:nvPr>
        </p:nvPicPr>
        <p:blipFill>
          <a:blip r:embed="rId3" cstate="print">
            <a:alphaModFix/>
            <a:duotone>
              <a:prstClr val="black"/>
              <a:schemeClr val="tx2">
                <a:tint val="45000"/>
                <a:satMod val="400000"/>
              </a:schemeClr>
            </a:duotone>
          </a:blip>
          <a:srcRect l="12840" t="-2063" b="-4127"/>
          <a:stretch>
            <a:fillRect/>
          </a:stretch>
        </p:blipFill>
        <p:spPr>
          <a:xfrm>
            <a:off x="228601" y="1600200"/>
            <a:ext cx="4724400" cy="428564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2226" name="Rectangle 2"/>
          <p:cNvSpPr>
            <a:spLocks noGrp="1" noChangeArrowheads="1"/>
          </p:cNvSpPr>
          <p:nvPr>
            <p:ph type="body" sz="half" idx="2"/>
          </p:nvPr>
        </p:nvSpPr>
        <p:spPr>
          <a:xfrm>
            <a:off x="4953002" y="1600201"/>
            <a:ext cx="3694270" cy="3606800"/>
          </a:xfrm>
        </p:spPr>
        <p:txBody>
          <a:bodyPr wrap="square" anchor="b">
            <a:noAutofit/>
          </a:bodyPr>
          <a:lstStyle/>
          <a:p>
            <a:pPr>
              <a:lnSpc>
                <a:spcPct val="80000"/>
              </a:lnSpc>
              <a:spcAft>
                <a:spcPts val="6600"/>
              </a:spcAft>
              <a:buFont typeface="Wingdings" charset="2"/>
              <a:buNone/>
            </a:pPr>
            <a:r>
              <a:rPr lang="en-US" sz="2000" dirty="0" smtClean="0">
                <a:solidFill>
                  <a:schemeClr val="tx2"/>
                </a:solidFill>
                <a:ea typeface="ＭＳ Ｐゴシック" charset="-128"/>
                <a:cs typeface="ＭＳ Ｐゴシック" charset="-128"/>
              </a:rPr>
              <a:t>“Promiscuous sexual intercourse among the unmarried of the Apache Indians is common. They are polygamist. The women are unclean and debased. The Navajos’ , a branch of the Apache tribe, line in the rudest huts and lead a drunken worthless life. The women are debased and prostituted to the vilest purposes. Syphilitic diseases abound….”</a:t>
            </a:r>
            <a:endParaRPr lang="en-US" sz="2400" dirty="0">
              <a:solidFill>
                <a:schemeClr val="tx2"/>
              </a:solidFill>
              <a:ea typeface="ＭＳ Ｐゴシック" charset="-128"/>
              <a:cs typeface="ＭＳ Ｐゴシック" charset="-128"/>
            </a:endParaRPr>
          </a:p>
        </p:txBody>
      </p:sp>
      <p:cxnSp>
        <p:nvCxnSpPr>
          <p:cNvPr id="7" name="Straight Connector 6"/>
          <p:cNvCxnSpPr/>
          <p:nvPr/>
        </p:nvCxnSpPr>
        <p:spPr>
          <a:xfrm>
            <a:off x="624047" y="1239837"/>
            <a:ext cx="8023225"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52228" name="Text Box 6"/>
          <p:cNvSpPr txBox="1">
            <a:spLocks noChangeArrowheads="1"/>
          </p:cNvSpPr>
          <p:nvPr/>
        </p:nvSpPr>
        <p:spPr bwMode="auto">
          <a:xfrm>
            <a:off x="5257800" y="5378489"/>
            <a:ext cx="3595846" cy="120032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prstTxWarp prst="textNoShape">
              <a:avLst/>
            </a:prstTxWarp>
            <a:spAutoFit/>
          </a:bodyPr>
          <a:lstStyle/>
          <a:p>
            <a:pPr>
              <a:spcBef>
                <a:spcPct val="50000"/>
              </a:spcBef>
            </a:pPr>
            <a:r>
              <a:rPr lang="en-US" dirty="0">
                <a:latin typeface="Helvetica" charset="0"/>
              </a:rPr>
              <a:t>McClellan, E. (1873). Obstetric Procedures among the Aborigines of North America. </a:t>
            </a:r>
            <a:r>
              <a:rPr lang="en-US" i="1" dirty="0"/>
              <a:t>Clinic of the Month</a:t>
            </a:r>
            <a:r>
              <a:rPr lang="en-US" dirty="0">
                <a:latin typeface="Helvetica" charset="0"/>
              </a:rPr>
              <a:t>, 99-106.</a:t>
            </a:r>
            <a:endParaRPr lang="en-US" sz="2400" dirty="0">
              <a:latin typeface="Helvetica"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1269" y="215900"/>
            <a:ext cx="9082731" cy="817563"/>
          </a:xfrm>
        </p:spPr>
        <p:txBody>
          <a:bodyPr>
            <a:normAutofit/>
          </a:bodyPr>
          <a:lstStyle/>
          <a:p>
            <a:pPr algn="ctr">
              <a:defRPr/>
            </a:pPr>
            <a:r>
              <a:rPr lang="en-US" dirty="0" smtClean="0">
                <a:solidFill>
                  <a:srgbClr val="FFD25D"/>
                </a:solidFill>
                <a:ea typeface="ＭＳ Ｐゴシック" pitchFamily="34" charset="-128"/>
                <a:cs typeface="ＭＳ Ｐゴシック" pitchFamily="34" charset="-128"/>
              </a:rPr>
              <a:t>Rhetoric  of salvation and progress   </a:t>
            </a:r>
            <a:endParaRPr lang="en-US" dirty="0">
              <a:solidFill>
                <a:srgbClr val="FFD25D"/>
              </a:solidFill>
              <a:ea typeface="ＭＳ Ｐゴシック" pitchFamily="34" charset="-128"/>
              <a:cs typeface="ＭＳ Ｐゴシック" pitchFamily="34" charset="-128"/>
            </a:endParaRPr>
          </a:p>
        </p:txBody>
      </p:sp>
      <p:pic>
        <p:nvPicPr>
          <p:cNvPr id="54276" name="Picture 5"/>
          <p:cNvPicPr>
            <a:picLocks noGrp="1" noChangeAspect="1" noChangeArrowheads="1"/>
          </p:cNvPicPr>
          <p:nvPr>
            <p:ph sz="half" idx="1"/>
          </p:nvPr>
        </p:nvPicPr>
        <p:blipFill>
          <a:blip r:embed="rId3" cstate="print">
            <a:duotone>
              <a:prstClr val="black"/>
              <a:schemeClr val="tx2">
                <a:tint val="45000"/>
                <a:satMod val="400000"/>
              </a:schemeClr>
            </a:duotone>
          </a:blip>
          <a:srcRect/>
          <a:stretch>
            <a:fillRect/>
          </a:stretch>
        </p:blipFill>
        <p:spPr>
          <a:xfrm>
            <a:off x="61269" y="1295400"/>
            <a:ext cx="4434532" cy="5410200"/>
          </a:xfrm>
          <a:noFill/>
        </p:spPr>
      </p:pic>
      <p:sp>
        <p:nvSpPr>
          <p:cNvPr id="54275" name="Rectangle 3"/>
          <p:cNvSpPr>
            <a:spLocks noGrp="1" noChangeArrowheads="1"/>
          </p:cNvSpPr>
          <p:nvPr>
            <p:ph type="body" sz="half" idx="2"/>
          </p:nvPr>
        </p:nvSpPr>
        <p:spPr>
          <a:xfrm>
            <a:off x="4648200" y="1693165"/>
            <a:ext cx="3810000" cy="3798443"/>
          </a:xfrm>
        </p:spPr>
        <p:txBody>
          <a:bodyPr>
            <a:normAutofit/>
          </a:bodyPr>
          <a:lstStyle/>
          <a:p>
            <a:pPr lvl="1">
              <a:lnSpc>
                <a:spcPct val="80000"/>
              </a:lnSpc>
              <a:spcAft>
                <a:spcPts val="3000"/>
              </a:spcAft>
            </a:pPr>
            <a:r>
              <a:rPr lang="en-US" sz="2400" dirty="0" smtClean="0"/>
              <a:t>“it seems ..a reproach upon Him...that she should be the most poorly prepared ..for the reproduction of her kind…”</a:t>
            </a:r>
          </a:p>
        </p:txBody>
      </p:sp>
      <p:sp>
        <p:nvSpPr>
          <p:cNvPr id="54277" name="Text Box 6"/>
          <p:cNvSpPr txBox="1">
            <a:spLocks noChangeArrowheads="1"/>
          </p:cNvSpPr>
          <p:nvPr/>
        </p:nvSpPr>
        <p:spPr bwMode="auto">
          <a:xfrm>
            <a:off x="4724400" y="5491609"/>
            <a:ext cx="4267200" cy="107721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prstTxWarp prst="textNoShape">
              <a:avLst/>
            </a:prstTxWarp>
            <a:spAutoFit/>
          </a:bodyPr>
          <a:lstStyle/>
          <a:p>
            <a:pPr>
              <a:spcBef>
                <a:spcPct val="50000"/>
              </a:spcBef>
            </a:pPr>
            <a:r>
              <a:rPr lang="en-US" sz="1600" dirty="0">
                <a:latin typeface="Helvetica" charset="0"/>
              </a:rPr>
              <a:t>Parker, T. (1891). Concerning American Indian Womanhood-An Ethnological Study. </a:t>
            </a:r>
            <a:r>
              <a:rPr lang="en-US" sz="1600" i="1" dirty="0"/>
              <a:t>American Gynecology and Pediatrics, 5</a:t>
            </a:r>
            <a:r>
              <a:rPr lang="en-US" sz="1600" dirty="0">
                <a:latin typeface="Helvetica" charset="0"/>
              </a:rPr>
              <a:t>, 330-341.</a:t>
            </a:r>
            <a:endParaRPr lang="en-US" sz="2000" dirty="0">
              <a:latin typeface="Helvetica"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Photo on 2011-01-21 at 11.51.jpg"/>
          <p:cNvPicPr>
            <a:picLocks noChangeAspect="1"/>
          </p:cNvPicPr>
          <p:nvPr/>
        </p:nvPicPr>
        <p:blipFill>
          <a:blip r:embed="rId3" cstate="print"/>
          <a:stretch>
            <a:fillRect/>
          </a:stretch>
        </p:blipFill>
        <p:spPr>
          <a:xfrm>
            <a:off x="6275386" y="-92075"/>
            <a:ext cx="2868614" cy="2151461"/>
          </a:xfrm>
          <a:prstGeom prst="rect">
            <a:avLst/>
          </a:prstGeom>
        </p:spPr>
      </p:pic>
      <p:pic>
        <p:nvPicPr>
          <p:cNvPr id="24" name="Picture 23" descr="DSC00645.jpg"/>
          <p:cNvPicPr>
            <a:picLocks noChangeAspect="1"/>
          </p:cNvPicPr>
          <p:nvPr/>
        </p:nvPicPr>
        <p:blipFill>
          <a:blip r:embed="rId4" cstate="print"/>
          <a:srcRect/>
          <a:stretch>
            <a:fillRect/>
          </a:stretch>
        </p:blipFill>
        <p:spPr>
          <a:xfrm>
            <a:off x="5559846" y="2332039"/>
            <a:ext cx="3584154" cy="2407920"/>
          </a:xfrm>
          <a:prstGeom prst="rect">
            <a:avLst/>
          </a:prstGeom>
        </p:spPr>
      </p:pic>
      <p:pic>
        <p:nvPicPr>
          <p:cNvPr id="23" name="Picture 22" descr="Photo on 2011-01-13 at 10.14 #2.jpg"/>
          <p:cNvPicPr>
            <a:picLocks noChangeAspect="1"/>
          </p:cNvPicPr>
          <p:nvPr/>
        </p:nvPicPr>
        <p:blipFill>
          <a:blip r:embed="rId5" cstate="print"/>
          <a:stretch>
            <a:fillRect/>
          </a:stretch>
        </p:blipFill>
        <p:spPr>
          <a:xfrm>
            <a:off x="0" y="0"/>
            <a:ext cx="4064000" cy="1898572"/>
          </a:xfrm>
          <a:prstGeom prst="rect">
            <a:avLst/>
          </a:prstGeom>
        </p:spPr>
      </p:pic>
      <p:grpSp>
        <p:nvGrpSpPr>
          <p:cNvPr id="2" name="Group 41"/>
          <p:cNvGrpSpPr>
            <a:grpSpLocks/>
          </p:cNvGrpSpPr>
          <p:nvPr/>
        </p:nvGrpSpPr>
        <p:grpSpPr bwMode="auto">
          <a:xfrm>
            <a:off x="-103188" y="2971800"/>
            <a:ext cx="4672012" cy="2514600"/>
            <a:chOff x="-56" y="1294"/>
            <a:chExt cx="2112" cy="1443"/>
          </a:xfrm>
        </p:grpSpPr>
        <p:pic>
          <p:nvPicPr>
            <p:cNvPr id="23576" name="Picture 38"/>
            <p:cNvPicPr>
              <a:picLocks noChangeAspect="1" noChangeArrowheads="1"/>
            </p:cNvPicPr>
            <p:nvPr/>
          </p:nvPicPr>
          <p:blipFill>
            <a:blip r:embed="rId6" cstate="print"/>
            <a:srcRect/>
            <a:stretch>
              <a:fillRect/>
            </a:stretch>
          </p:blipFill>
          <p:spPr bwMode="auto">
            <a:xfrm>
              <a:off x="-56" y="1294"/>
              <a:ext cx="2112" cy="1443"/>
            </a:xfrm>
            <a:prstGeom prst="rect">
              <a:avLst/>
            </a:prstGeom>
            <a:noFill/>
            <a:ln w="9525">
              <a:noFill/>
              <a:miter lim="800000"/>
              <a:headEnd/>
              <a:tailEnd/>
            </a:ln>
          </p:spPr>
        </p:pic>
        <p:sp>
          <p:nvSpPr>
            <p:cNvPr id="23577" name="Text Box 40"/>
            <p:cNvSpPr txBox="1">
              <a:spLocks noChangeArrowheads="1"/>
            </p:cNvSpPr>
            <p:nvPr/>
          </p:nvSpPr>
          <p:spPr bwMode="auto">
            <a:xfrm>
              <a:off x="0" y="2496"/>
              <a:ext cx="1824" cy="219"/>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600" dirty="0">
                  <a:latin typeface="Lucida Sans Unicode" pitchFamily="-110" charset="-52"/>
                </a:rPr>
                <a:t>4CC Project</a:t>
              </a:r>
              <a:endParaRPr lang="en-US" dirty="0">
                <a:latin typeface="Lucida Sans Unicode" pitchFamily="-110" charset="-52"/>
              </a:endParaRPr>
            </a:p>
          </p:txBody>
        </p:sp>
      </p:grpSp>
      <p:sp>
        <p:nvSpPr>
          <p:cNvPr id="23556" name="Rectangle 15"/>
          <p:cNvSpPr>
            <a:spLocks noChangeArrowheads="1"/>
          </p:cNvSpPr>
          <p:nvPr/>
        </p:nvSpPr>
        <p:spPr bwMode="auto">
          <a:xfrm>
            <a:off x="1655763" y="862013"/>
            <a:ext cx="184150" cy="457200"/>
          </a:xfrm>
          <a:prstGeom prst="rect">
            <a:avLst/>
          </a:prstGeom>
          <a:noFill/>
          <a:ln w="9525">
            <a:noFill/>
            <a:miter lim="800000"/>
            <a:headEnd/>
            <a:tailEnd/>
          </a:ln>
        </p:spPr>
        <p:txBody>
          <a:bodyPr wrap="none">
            <a:prstTxWarp prst="textNoShape">
              <a:avLst/>
            </a:prstTxWarp>
            <a:spAutoFit/>
          </a:bodyPr>
          <a:lstStyle/>
          <a:p>
            <a:endParaRPr lang="en-US" dirty="0">
              <a:latin typeface="Lucida Sans Unicode" pitchFamily="-110" charset="-52"/>
            </a:endParaRPr>
          </a:p>
        </p:txBody>
      </p:sp>
      <p:sp>
        <p:nvSpPr>
          <p:cNvPr id="23558" name="Rectangle 21"/>
          <p:cNvSpPr>
            <a:spLocks noChangeArrowheads="1"/>
          </p:cNvSpPr>
          <p:nvPr/>
        </p:nvSpPr>
        <p:spPr bwMode="auto">
          <a:xfrm>
            <a:off x="4824413" y="3892550"/>
            <a:ext cx="184150" cy="457200"/>
          </a:xfrm>
          <a:prstGeom prst="rect">
            <a:avLst/>
          </a:prstGeom>
          <a:noFill/>
          <a:ln w="9525">
            <a:noFill/>
            <a:miter lim="800000"/>
            <a:headEnd/>
            <a:tailEnd/>
          </a:ln>
        </p:spPr>
        <p:txBody>
          <a:bodyPr wrap="none">
            <a:prstTxWarp prst="textNoShape">
              <a:avLst/>
            </a:prstTxWarp>
            <a:spAutoFit/>
          </a:bodyPr>
          <a:lstStyle/>
          <a:p>
            <a:endParaRPr lang="en-US" dirty="0">
              <a:latin typeface="Lucida Sans Unicode" pitchFamily="-110" charset="-52"/>
            </a:endParaRPr>
          </a:p>
        </p:txBody>
      </p:sp>
      <p:sp>
        <p:nvSpPr>
          <p:cNvPr id="23559" name="Rectangle 22"/>
          <p:cNvSpPr>
            <a:spLocks noChangeArrowheads="1"/>
          </p:cNvSpPr>
          <p:nvPr/>
        </p:nvSpPr>
        <p:spPr bwMode="auto">
          <a:xfrm>
            <a:off x="2171700" y="2332038"/>
            <a:ext cx="184150" cy="457200"/>
          </a:xfrm>
          <a:prstGeom prst="rect">
            <a:avLst/>
          </a:prstGeom>
          <a:noFill/>
          <a:ln w="9525">
            <a:noFill/>
            <a:miter lim="800000"/>
            <a:headEnd/>
            <a:tailEnd/>
          </a:ln>
        </p:spPr>
        <p:txBody>
          <a:bodyPr wrap="none">
            <a:prstTxWarp prst="textNoShape">
              <a:avLst/>
            </a:prstTxWarp>
            <a:spAutoFit/>
          </a:bodyPr>
          <a:lstStyle/>
          <a:p>
            <a:endParaRPr lang="en-US" dirty="0">
              <a:latin typeface="Lucida Sans Unicode" pitchFamily="-110" charset="-52"/>
            </a:endParaRPr>
          </a:p>
        </p:txBody>
      </p:sp>
      <p:grpSp>
        <p:nvGrpSpPr>
          <p:cNvPr id="4" name="Group 37"/>
          <p:cNvGrpSpPr>
            <a:grpSpLocks/>
          </p:cNvGrpSpPr>
          <p:nvPr/>
        </p:nvGrpSpPr>
        <p:grpSpPr bwMode="auto">
          <a:xfrm>
            <a:off x="3864479" y="-92075"/>
            <a:ext cx="2649149" cy="2352675"/>
            <a:chOff x="2304" y="0"/>
            <a:chExt cx="1984" cy="1482"/>
          </a:xfrm>
        </p:grpSpPr>
        <p:pic>
          <p:nvPicPr>
            <p:cNvPr id="23568" name="Picture 35"/>
            <p:cNvPicPr>
              <a:picLocks noChangeAspect="1" noChangeArrowheads="1"/>
            </p:cNvPicPr>
            <p:nvPr/>
          </p:nvPicPr>
          <p:blipFill>
            <a:blip r:embed="rId7" cstate="print"/>
            <a:srcRect/>
            <a:stretch>
              <a:fillRect/>
            </a:stretch>
          </p:blipFill>
          <p:spPr bwMode="auto">
            <a:xfrm>
              <a:off x="2440" y="0"/>
              <a:ext cx="1848" cy="1094"/>
            </a:xfrm>
            <a:prstGeom prst="rect">
              <a:avLst/>
            </a:prstGeom>
            <a:noFill/>
            <a:ln w="9525">
              <a:noFill/>
              <a:miter lim="800000"/>
              <a:headEnd/>
              <a:tailEnd/>
            </a:ln>
          </p:spPr>
        </p:pic>
        <p:sp>
          <p:nvSpPr>
            <p:cNvPr id="23569" name="Text Box 36"/>
            <p:cNvSpPr txBox="1">
              <a:spLocks noChangeArrowheads="1"/>
            </p:cNvSpPr>
            <p:nvPr/>
          </p:nvSpPr>
          <p:spPr bwMode="auto">
            <a:xfrm>
              <a:off x="2304" y="1152"/>
              <a:ext cx="1872" cy="330"/>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sz="1400" dirty="0">
                  <a:solidFill>
                    <a:schemeClr val="bg1"/>
                  </a:solidFill>
                  <a:latin typeface="Lucida Sans Unicode" pitchFamily="-110" charset="-52"/>
                </a:rPr>
                <a:t>Madame</a:t>
              </a:r>
              <a:r>
                <a:rPr lang="en-US" sz="1400" dirty="0">
                  <a:latin typeface="Lucida Sans Unicode" pitchFamily="-110" charset="-52"/>
                </a:rPr>
                <a:t> </a:t>
              </a:r>
              <a:r>
                <a:rPr lang="en-US" sz="1400" dirty="0">
                  <a:solidFill>
                    <a:schemeClr val="bg1"/>
                  </a:solidFill>
                  <a:latin typeface="Lucida Sans Unicode" pitchFamily="-110" charset="-52"/>
                </a:rPr>
                <a:t>Chair and the Navajo Nation HRRB</a:t>
              </a:r>
              <a:endParaRPr lang="en-US" dirty="0">
                <a:solidFill>
                  <a:schemeClr val="bg1"/>
                </a:solidFill>
                <a:latin typeface="Lucida Sans Unicode" pitchFamily="-110" charset="-52"/>
              </a:endParaRPr>
            </a:p>
          </p:txBody>
        </p:sp>
      </p:grpSp>
      <p:pic>
        <p:nvPicPr>
          <p:cNvPr id="29" name="Picture 28" descr="IMG_0235_2.JPG"/>
          <p:cNvPicPr>
            <a:picLocks noChangeAspect="1"/>
          </p:cNvPicPr>
          <p:nvPr/>
        </p:nvPicPr>
        <p:blipFill>
          <a:blip r:embed="rId8" cstate="print"/>
          <a:stretch>
            <a:fillRect/>
          </a:stretch>
        </p:blipFill>
        <p:spPr>
          <a:xfrm>
            <a:off x="-51595" y="1870036"/>
            <a:ext cx="5611441" cy="4959428"/>
          </a:xfrm>
          <a:prstGeom prst="rect">
            <a:avLst/>
          </a:prstGeom>
        </p:spPr>
      </p:pic>
      <p:pic>
        <p:nvPicPr>
          <p:cNvPr id="23570" name="Picture 27" descr="Photo 87"/>
          <p:cNvPicPr>
            <a:picLocks noChangeAspect="1" noChangeArrowheads="1"/>
          </p:cNvPicPr>
          <p:nvPr/>
        </p:nvPicPr>
        <p:blipFill>
          <a:blip r:embed="rId9" cstate="print"/>
          <a:srcRect/>
          <a:stretch>
            <a:fillRect/>
          </a:stretch>
        </p:blipFill>
        <p:spPr bwMode="auto">
          <a:xfrm>
            <a:off x="6275386" y="4349750"/>
            <a:ext cx="2868614" cy="2508250"/>
          </a:xfrm>
          <a:prstGeom prst="rect">
            <a:avLst/>
          </a:prstGeom>
          <a:solidFill>
            <a:schemeClr val="bg2"/>
          </a:solidFill>
          <a:ln w="9525">
            <a:noFill/>
            <a:miter lim="800000"/>
            <a:headEnd/>
            <a:tailEnd/>
          </a:ln>
        </p:spPr>
      </p:pic>
      <p:pic>
        <p:nvPicPr>
          <p:cNvPr id="23562" name="Picture 34" descr="mom_2"/>
          <p:cNvPicPr>
            <a:picLocks noChangeAspect="1" noChangeArrowheads="1"/>
          </p:cNvPicPr>
          <p:nvPr/>
        </p:nvPicPr>
        <p:blipFill>
          <a:blip r:embed="rId10" cstate="print"/>
          <a:srcRect/>
          <a:stretch>
            <a:fillRect/>
          </a:stretch>
        </p:blipFill>
        <p:spPr bwMode="auto">
          <a:xfrm>
            <a:off x="-103188" y="4812534"/>
            <a:ext cx="1799617" cy="2045466"/>
          </a:xfrm>
          <a:prstGeom prst="rect">
            <a:avLst/>
          </a:prstGeom>
          <a:noFill/>
          <a:ln w="9525">
            <a:noFill/>
            <a:miter lim="800000"/>
            <a:headEnd/>
            <a:tailEnd/>
          </a:ln>
        </p:spPr>
      </p:pic>
      <p:pic>
        <p:nvPicPr>
          <p:cNvPr id="23566" name="Picture 12" descr="Photo 94"/>
          <p:cNvPicPr>
            <a:picLocks noChangeAspect="1" noChangeArrowheads="1"/>
          </p:cNvPicPr>
          <p:nvPr/>
        </p:nvPicPr>
        <p:blipFill>
          <a:blip r:embed="rId11" cstate="print"/>
          <a:srcRect/>
          <a:stretch>
            <a:fillRect/>
          </a:stretch>
        </p:blipFill>
        <p:spPr bwMode="auto">
          <a:xfrm>
            <a:off x="2819399" y="4546600"/>
            <a:ext cx="3455987" cy="2311400"/>
          </a:xfrm>
          <a:prstGeom prst="rect">
            <a:avLst/>
          </a:prstGeom>
          <a:noFill/>
          <a:ln w="9525">
            <a:noFill/>
            <a:miter lim="800000"/>
            <a:headEnd/>
            <a:tailEnd/>
          </a:ln>
        </p:spPr>
      </p:pic>
      <p:sp>
        <p:nvSpPr>
          <p:cNvPr id="31" name="TextBox 30"/>
          <p:cNvSpPr txBox="1"/>
          <p:nvPr/>
        </p:nvSpPr>
        <p:spPr>
          <a:xfrm>
            <a:off x="2680337" y="1736725"/>
            <a:ext cx="4288152"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800" b="1" dirty="0" smtClean="0">
                <a:solidFill>
                  <a:schemeClr val="tx1"/>
                </a:solidFill>
              </a:rPr>
              <a:t>My Context</a:t>
            </a:r>
            <a:endParaRPr lang="en-US" sz="2800" b="1" dirty="0">
              <a:solidFill>
                <a:schemeClr val="tx1"/>
              </a:solidFill>
            </a:endParaRPr>
          </a:p>
        </p:txBody>
      </p:sp>
      <p:pic>
        <p:nvPicPr>
          <p:cNvPr id="28" name="Picture 2"/>
          <p:cNvPicPr>
            <a:picLocks noChangeArrowheads="1"/>
          </p:cNvPicPr>
          <p:nvPr/>
        </p:nvPicPr>
        <p:blipFill>
          <a:blip r:embed="rId12" cstate="print"/>
          <a:srcRect/>
          <a:stretch>
            <a:fillRect/>
          </a:stretch>
        </p:blipFill>
        <p:spPr bwMode="auto">
          <a:xfrm>
            <a:off x="1248820" y="5066429"/>
            <a:ext cx="1570580" cy="1791571"/>
          </a:xfrm>
          <a:prstGeom prst="rect">
            <a:avLst/>
          </a:prstGeom>
          <a:noFill/>
          <a:ln w="9525">
            <a:noFill/>
            <a:miter lim="800000"/>
            <a:headEnd/>
            <a:tailEnd/>
          </a:ln>
          <a:effectLst/>
        </p:spPr>
      </p:pic>
      <p:pic>
        <p:nvPicPr>
          <p:cNvPr id="25" name="Picture 24" descr="37486_1530477388089_1419366223_31478564_6384124_s.jpg"/>
          <p:cNvPicPr>
            <a:picLocks noChangeAspect="1"/>
          </p:cNvPicPr>
          <p:nvPr/>
        </p:nvPicPr>
        <p:blipFill>
          <a:blip r:embed="rId13" cstate="print"/>
          <a:stretch>
            <a:fillRect/>
          </a:stretch>
        </p:blipFill>
        <p:spPr>
          <a:xfrm>
            <a:off x="6790408" y="1319213"/>
            <a:ext cx="2008631" cy="1470025"/>
          </a:xfrm>
          <a:prstGeom prst="rect">
            <a:avLst/>
          </a:prstGeom>
        </p:spPr>
      </p:pic>
      <p:pic>
        <p:nvPicPr>
          <p:cNvPr id="30" name="Picture 29" descr="facebook-logo.jpg"/>
          <p:cNvPicPr>
            <a:picLocks noChangeAspect="1"/>
          </p:cNvPicPr>
          <p:nvPr/>
        </p:nvPicPr>
        <p:blipFill>
          <a:blip r:embed="rId14" cstate="print"/>
          <a:stretch>
            <a:fillRect/>
          </a:stretch>
        </p:blipFill>
        <p:spPr>
          <a:xfrm>
            <a:off x="20691" y="1632844"/>
            <a:ext cx="2274888" cy="85308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228600"/>
            <a:ext cx="7772400" cy="990600"/>
          </a:xfrm>
        </p:spPr>
        <p:txBody>
          <a:bodyPr>
            <a:normAutofit fontScale="90000"/>
          </a:bodyPr>
          <a:lstStyle/>
          <a:p>
            <a:pPr>
              <a:defRPr/>
            </a:pPr>
            <a:r>
              <a:rPr lang="en-US" dirty="0">
                <a:solidFill>
                  <a:srgbClr val="FFD25D"/>
                </a:solidFill>
                <a:ea typeface="ＭＳ Ｐゴシック" pitchFamily="34" charset="-128"/>
                <a:cs typeface="ＭＳ Ｐゴシック" pitchFamily="34" charset="-128"/>
              </a:rPr>
              <a:t>Medicine and Disciplinary Power</a:t>
            </a:r>
          </a:p>
        </p:txBody>
      </p:sp>
      <p:pic>
        <p:nvPicPr>
          <p:cNvPr id="58371" name="Picture 9"/>
          <p:cNvPicPr>
            <a:picLocks noGrp="1" noChangeAspect="1" noChangeArrowheads="1"/>
          </p:cNvPicPr>
          <p:nvPr>
            <p:ph sz="half" idx="1"/>
          </p:nvPr>
        </p:nvPicPr>
        <p:blipFill>
          <a:blip r:embed="rId3" cstate="print"/>
          <a:srcRect/>
          <a:stretch>
            <a:fillRect/>
          </a:stretch>
        </p:blipFill>
        <p:spPr>
          <a:xfrm>
            <a:off x="350838" y="1219200"/>
            <a:ext cx="4906962" cy="5257800"/>
          </a:xfrm>
          <a:noFill/>
        </p:spPr>
      </p:pic>
      <p:sp>
        <p:nvSpPr>
          <p:cNvPr id="58372" name="Rectangle 11"/>
          <p:cNvSpPr>
            <a:spLocks noGrp="1" noChangeArrowheads="1"/>
          </p:cNvSpPr>
          <p:nvPr>
            <p:ph type="body" sz="half" idx="2"/>
          </p:nvPr>
        </p:nvSpPr>
        <p:spPr>
          <a:xfrm>
            <a:off x="5486400" y="1652200"/>
            <a:ext cx="3429000" cy="3681799"/>
          </a:xfrm>
        </p:spPr>
        <p:txBody>
          <a:bodyPr>
            <a:normAutofit/>
          </a:bodyPr>
          <a:lstStyle/>
          <a:p>
            <a:pPr>
              <a:lnSpc>
                <a:spcPct val="80000"/>
              </a:lnSpc>
              <a:spcAft>
                <a:spcPts val="1200"/>
              </a:spcAft>
            </a:pPr>
            <a:r>
              <a:rPr lang="en-US" sz="2800" dirty="0">
                <a:ea typeface="ＭＳ Ｐゴシック" charset="-128"/>
                <a:cs typeface="ＭＳ Ｐゴシック" charset="-128"/>
              </a:rPr>
              <a:t>The basket drum</a:t>
            </a:r>
          </a:p>
          <a:p>
            <a:pPr>
              <a:lnSpc>
                <a:spcPct val="80000"/>
              </a:lnSpc>
              <a:spcAft>
                <a:spcPts val="1200"/>
              </a:spcAft>
            </a:pPr>
            <a:r>
              <a:rPr lang="en-US" sz="2800" dirty="0">
                <a:ea typeface="ＭＳ Ｐゴシック" charset="-128"/>
                <a:cs typeface="ＭＳ Ｐゴシック" charset="-128"/>
              </a:rPr>
              <a:t>The drum stick</a:t>
            </a:r>
          </a:p>
          <a:p>
            <a:pPr>
              <a:lnSpc>
                <a:spcPct val="80000"/>
              </a:lnSpc>
              <a:spcAft>
                <a:spcPts val="1200"/>
              </a:spcAft>
            </a:pPr>
            <a:r>
              <a:rPr lang="en-US" sz="2800" dirty="0">
                <a:ea typeface="ＭＳ Ｐゴシック" charset="-128"/>
                <a:cs typeface="ＭＳ Ｐゴシック" charset="-128"/>
              </a:rPr>
              <a:t>The Plumed wands</a:t>
            </a:r>
          </a:p>
          <a:p>
            <a:pPr>
              <a:lnSpc>
                <a:spcPct val="80000"/>
              </a:lnSpc>
              <a:spcAft>
                <a:spcPts val="1200"/>
              </a:spcAft>
            </a:pPr>
            <a:r>
              <a:rPr lang="en-US" sz="2800" dirty="0">
                <a:ea typeface="ＭＳ Ｐゴシック" charset="-128"/>
                <a:cs typeface="ＭＳ Ｐゴシック" charset="-128"/>
              </a:rPr>
              <a:t>Kethawns</a:t>
            </a:r>
          </a:p>
          <a:p>
            <a:pPr>
              <a:lnSpc>
                <a:spcPct val="80000"/>
              </a:lnSpc>
              <a:spcAft>
                <a:spcPts val="1200"/>
              </a:spcAft>
            </a:pPr>
            <a:r>
              <a:rPr lang="en-US" sz="2800" dirty="0">
                <a:ea typeface="ＭＳ Ｐゴシック" charset="-128"/>
                <a:cs typeface="ＭＳ Ｐゴシック" charset="-128"/>
              </a:rPr>
              <a:t>Sacrificial Cigarettes</a:t>
            </a:r>
          </a:p>
        </p:txBody>
      </p:sp>
      <p:sp>
        <p:nvSpPr>
          <p:cNvPr id="58373" name="Text Box 12"/>
          <p:cNvSpPr txBox="1">
            <a:spLocks noChangeArrowheads="1"/>
          </p:cNvSpPr>
          <p:nvPr/>
        </p:nvSpPr>
        <p:spPr bwMode="auto">
          <a:xfrm>
            <a:off x="5486400" y="5029201"/>
            <a:ext cx="3505200" cy="147732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prstTxWarp prst="textNoShape">
              <a:avLst/>
            </a:prstTxWarp>
            <a:spAutoFit/>
          </a:bodyPr>
          <a:lstStyle/>
          <a:p>
            <a:pPr>
              <a:spcBef>
                <a:spcPct val="50000"/>
              </a:spcBef>
            </a:pPr>
            <a:r>
              <a:rPr lang="en-US" dirty="0">
                <a:latin typeface="Helvetica" charset="0"/>
              </a:rPr>
              <a:t>Matthews, W. (1893). Some Sacred Objects of the Navajo Tribe. </a:t>
            </a:r>
            <a:r>
              <a:rPr lang="en-US" i="1" dirty="0"/>
              <a:t>Archives of the International Folklore Association 1</a:t>
            </a:r>
            <a:r>
              <a:rPr lang="en-US" dirty="0">
                <a:latin typeface="Helvetica" charset="0"/>
              </a:rPr>
              <a:t>, 227-254.</a:t>
            </a:r>
          </a:p>
        </p:txBody>
      </p:sp>
      <p:cxnSp>
        <p:nvCxnSpPr>
          <p:cNvPr id="6" name="Straight Connector 5"/>
          <p:cNvCxnSpPr/>
          <p:nvPr/>
        </p:nvCxnSpPr>
        <p:spPr>
          <a:xfrm>
            <a:off x="457200" y="1066800"/>
            <a:ext cx="8023225"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Picture 3"/>
          <p:cNvPicPr>
            <a:picLocks noGrp="1" noChangeAspect="1" noChangeArrowheads="1"/>
          </p:cNvPicPr>
          <p:nvPr>
            <p:ph idx="1"/>
          </p:nvPr>
        </p:nvPicPr>
        <p:blipFill>
          <a:blip r:embed="rId3" cstate="print">
            <a:duotone>
              <a:prstClr val="black"/>
              <a:schemeClr val="tx2">
                <a:tint val="45000"/>
                <a:satMod val="400000"/>
              </a:schemeClr>
            </a:duotone>
            <a:lum bright="3000" contrast="16000"/>
          </a:blip>
          <a:srcRect t="-6983" b="-6983"/>
          <a:stretch>
            <a:fillRect/>
          </a:stretch>
        </p:blipFill>
        <p:spPr>
          <a:xfrm>
            <a:off x="457200" y="1481328"/>
            <a:ext cx="8229600" cy="4919472"/>
          </a:xfrm>
        </p:spPr>
      </p:pic>
      <p:sp>
        <p:nvSpPr>
          <p:cNvPr id="61442" name="Rectangle 2"/>
          <p:cNvSpPr>
            <a:spLocks noGrp="1" noChangeArrowheads="1"/>
          </p:cNvSpPr>
          <p:nvPr>
            <p:ph type="title"/>
          </p:nvPr>
        </p:nvSpPr>
        <p:spPr/>
        <p:txBody>
          <a:bodyPr/>
          <a:lstStyle/>
          <a:p>
            <a:pPr algn="ctr">
              <a:defRPr/>
            </a:pPr>
            <a:r>
              <a:rPr lang="en-US" dirty="0">
                <a:solidFill>
                  <a:srgbClr val="FFD25D"/>
                </a:solidFill>
                <a:ea typeface="ＭＳ Ｐゴシック" pitchFamily="34" charset="-128"/>
                <a:cs typeface="ＭＳ Ｐゴシック" pitchFamily="34" charset="-128"/>
              </a:rPr>
              <a:t>Subjugated Knowledge's</a:t>
            </a:r>
          </a:p>
        </p:txBody>
      </p:sp>
      <p:cxnSp>
        <p:nvCxnSpPr>
          <p:cNvPr id="4" name="Straight Connector 3"/>
          <p:cNvCxnSpPr/>
          <p:nvPr/>
        </p:nvCxnSpPr>
        <p:spPr>
          <a:xfrm>
            <a:off x="624047" y="1416050"/>
            <a:ext cx="8023225"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0" y="152400"/>
            <a:ext cx="9144000" cy="762000"/>
          </a:xfrm>
        </p:spPr>
        <p:txBody>
          <a:bodyPr>
            <a:noAutofit/>
          </a:bodyPr>
          <a:lstStyle/>
          <a:p>
            <a:pPr algn="ctr"/>
            <a:r>
              <a:rPr lang="en-US" sz="3200" dirty="0" smtClean="0"/>
              <a:t>Surveillance and normalizing judgment work together to  form “discipline”</a:t>
            </a:r>
            <a:endParaRPr lang="en-US" sz="3200" dirty="0">
              <a:solidFill>
                <a:srgbClr val="FFD25D"/>
              </a:solidFill>
              <a:ea typeface="ＭＳ Ｐゴシック" pitchFamily="34" charset="-128"/>
              <a:cs typeface="ＭＳ Ｐゴシック" pitchFamily="34" charset="-128"/>
            </a:endParaRPr>
          </a:p>
        </p:txBody>
      </p:sp>
      <p:pic>
        <p:nvPicPr>
          <p:cNvPr id="66563" name="Picture 3"/>
          <p:cNvPicPr>
            <a:picLocks noGrp="1" noChangeAspect="1" noChangeArrowheads="1"/>
          </p:cNvPicPr>
          <p:nvPr>
            <p:ph sz="quarter" idx="1"/>
          </p:nvPr>
        </p:nvPicPr>
        <p:blipFill>
          <a:blip r:embed="rId3" cstate="print">
            <a:duotone>
              <a:prstClr val="black"/>
              <a:schemeClr val="tx2">
                <a:tint val="45000"/>
                <a:satMod val="400000"/>
              </a:schemeClr>
            </a:duotone>
          </a:blip>
          <a:srcRect/>
          <a:stretch>
            <a:fillRect/>
          </a:stretch>
        </p:blipFill>
        <p:spPr>
          <a:xfrm>
            <a:off x="240747" y="1295400"/>
            <a:ext cx="4559853" cy="2339974"/>
          </a:xfrm>
        </p:spPr>
      </p:pic>
      <p:pic>
        <p:nvPicPr>
          <p:cNvPr id="66564" name="Picture 4"/>
          <p:cNvPicPr>
            <a:picLocks noGrp="1" noChangeAspect="1" noChangeArrowheads="1"/>
          </p:cNvPicPr>
          <p:nvPr>
            <p:ph sz="quarter" idx="2"/>
          </p:nvPr>
        </p:nvPicPr>
        <p:blipFill>
          <a:blip r:embed="rId4" cstate="print">
            <a:duotone>
              <a:prstClr val="black"/>
              <a:schemeClr val="tx2">
                <a:tint val="45000"/>
                <a:satMod val="400000"/>
              </a:schemeClr>
            </a:duotone>
          </a:blip>
          <a:srcRect/>
          <a:stretch>
            <a:fillRect/>
          </a:stretch>
        </p:blipFill>
        <p:spPr>
          <a:xfrm>
            <a:off x="187853" y="3802064"/>
            <a:ext cx="4612747" cy="2773381"/>
          </a:xfrm>
        </p:spPr>
      </p:pic>
      <p:sp>
        <p:nvSpPr>
          <p:cNvPr id="66565" name="Rectangle 5"/>
          <p:cNvSpPr>
            <a:spLocks noGrp="1" noChangeArrowheads="1"/>
          </p:cNvSpPr>
          <p:nvPr>
            <p:ph type="body" sz="half" idx="3"/>
          </p:nvPr>
        </p:nvSpPr>
        <p:spPr>
          <a:xfrm>
            <a:off x="4800600" y="1502000"/>
            <a:ext cx="4343400" cy="3681187"/>
          </a:xfrm>
        </p:spPr>
        <p:txBody>
          <a:bodyPr>
            <a:normAutofit lnSpcReduction="10000"/>
          </a:bodyPr>
          <a:lstStyle/>
          <a:p>
            <a:pPr>
              <a:lnSpc>
                <a:spcPct val="80000"/>
              </a:lnSpc>
            </a:pPr>
            <a:r>
              <a:rPr lang="en-US" sz="2400" dirty="0">
                <a:latin typeface="Courier" charset="0"/>
                <a:ea typeface="ＭＳ Ｐゴシック" charset="-128"/>
                <a:cs typeface="ＭＳ Ｐゴシック" charset="-128"/>
              </a:rPr>
              <a:t>…</a:t>
            </a:r>
            <a:r>
              <a:rPr lang="en-US" sz="2800" dirty="0">
                <a:ea typeface="ＭＳ Ｐゴシック" charset="-128"/>
                <a:cs typeface="ＭＳ Ｐゴシック" charset="-128"/>
              </a:rPr>
              <a:t>the greatest, most precise, productive, and comprehensive system of control of human beings will be built on the smallest and most precise of bases. </a:t>
            </a:r>
          </a:p>
          <a:p>
            <a:pPr>
              <a:lnSpc>
                <a:spcPct val="80000"/>
              </a:lnSpc>
              <a:buFont typeface="Wingdings" charset="2"/>
              <a:buNone/>
            </a:pPr>
            <a:endParaRPr lang="en-US" sz="2800" dirty="0">
              <a:ea typeface="ＭＳ Ｐゴシック" charset="-128"/>
              <a:cs typeface="ＭＳ Ｐゴシック" charset="-128"/>
            </a:endParaRPr>
          </a:p>
          <a:p>
            <a:pPr>
              <a:lnSpc>
                <a:spcPct val="80000"/>
              </a:lnSpc>
            </a:pPr>
            <a:r>
              <a:rPr lang="en-US" sz="2800" dirty="0">
                <a:ea typeface="ＭＳ Ｐゴシック" charset="-128"/>
                <a:cs typeface="ＭＳ Ｐゴシック" charset="-128"/>
              </a:rPr>
              <a:t>“…determine question of whether true Indian is dying out’.</a:t>
            </a:r>
          </a:p>
        </p:txBody>
      </p:sp>
      <p:sp>
        <p:nvSpPr>
          <p:cNvPr id="66566" name="Text Box 6"/>
          <p:cNvSpPr txBox="1">
            <a:spLocks noChangeArrowheads="1"/>
          </p:cNvSpPr>
          <p:nvPr/>
        </p:nvSpPr>
        <p:spPr bwMode="auto">
          <a:xfrm>
            <a:off x="5029200" y="5355624"/>
            <a:ext cx="3970512" cy="121982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prstTxWarp prst="textNoShape">
              <a:avLst/>
            </a:prstTxWarp>
            <a:spAutoFit/>
          </a:bodyPr>
          <a:lstStyle/>
          <a:p>
            <a:pPr>
              <a:lnSpc>
                <a:spcPct val="80000"/>
              </a:lnSpc>
              <a:spcBef>
                <a:spcPct val="20000"/>
              </a:spcBef>
              <a:buSzPct val="80000"/>
              <a:buFont typeface="Wingdings" charset="2"/>
              <a:buNone/>
            </a:pPr>
            <a:r>
              <a:rPr lang="en-US" sz="1400" dirty="0">
                <a:latin typeface="Helvetica" charset="0"/>
              </a:rPr>
              <a:t>Hoffman, F. (1928). The Navajo Population Problem. </a:t>
            </a:r>
            <a:r>
              <a:rPr lang="en-US" sz="1400" i="1" dirty="0"/>
              <a:t>Proceedings of the twenty-third International Congress of Americanists 23</a:t>
            </a:r>
            <a:r>
              <a:rPr lang="en-US" sz="1400" dirty="0">
                <a:latin typeface="Helvetica" charset="0"/>
              </a:rPr>
              <a:t>, 620-633.</a:t>
            </a:r>
          </a:p>
          <a:p>
            <a:pPr>
              <a:lnSpc>
                <a:spcPct val="80000"/>
              </a:lnSpc>
              <a:spcBef>
                <a:spcPct val="20000"/>
              </a:spcBef>
              <a:buSzPct val="80000"/>
              <a:buFont typeface="Wingdings" charset="2"/>
              <a:buChar char="l"/>
            </a:pPr>
            <a:endParaRPr lang="en-US" sz="1400" dirty="0">
              <a:latin typeface="Helvetica" charset="0"/>
            </a:endParaRPr>
          </a:p>
          <a:p>
            <a:pPr>
              <a:lnSpc>
                <a:spcPct val="80000"/>
              </a:lnSpc>
              <a:spcBef>
                <a:spcPct val="20000"/>
              </a:spcBef>
              <a:buSzPct val="80000"/>
              <a:buFont typeface="Wingdings" charset="2"/>
              <a:buNone/>
            </a:pPr>
            <a:r>
              <a:rPr lang="en-US" sz="1400" dirty="0">
                <a:latin typeface="Helvetica" charset="0"/>
              </a:rPr>
              <a:t>Hoffman, F. (1930). Are the Indians Dying Out? </a:t>
            </a:r>
            <a:r>
              <a:rPr lang="en-US" sz="1400" i="1" dirty="0"/>
              <a:t>American Journal of Public Health, 20</a:t>
            </a:r>
            <a:r>
              <a:rPr lang="en-US" sz="1400" dirty="0">
                <a:latin typeface="Helvetica" charset="0"/>
              </a:rPr>
              <a:t>, 609-614.</a:t>
            </a:r>
            <a:endParaRPr lang="en-US" sz="1400" dirty="0"/>
          </a:p>
        </p:txBody>
      </p:sp>
      <p:cxnSp>
        <p:nvCxnSpPr>
          <p:cNvPr id="7" name="Straight Connector 6"/>
          <p:cNvCxnSpPr/>
          <p:nvPr/>
        </p:nvCxnSpPr>
        <p:spPr>
          <a:xfrm>
            <a:off x="624047" y="1066800"/>
            <a:ext cx="3643153"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body" sz="half" idx="2"/>
          </p:nvPr>
        </p:nvSpPr>
        <p:spPr>
          <a:xfrm>
            <a:off x="533400" y="3620869"/>
            <a:ext cx="7772400" cy="2095500"/>
          </a:xfrm>
        </p:spPr>
        <p:txBody>
          <a:bodyPr>
            <a:normAutofit fontScale="85000" lnSpcReduction="10000"/>
          </a:bodyPr>
          <a:lstStyle/>
          <a:p>
            <a:pPr eaLnBrk="1" hangingPunct="1">
              <a:buClr>
                <a:schemeClr val="tx2"/>
              </a:buClr>
              <a:defRPr/>
            </a:pPr>
            <a:r>
              <a:rPr lang="en-US" sz="2800" dirty="0">
                <a:ea typeface="ＭＳ Ｐゴシック" pitchFamily="-110" charset="-128"/>
                <a:cs typeface="ＭＳ Ｐゴシック" pitchFamily="-110" charset="-128"/>
              </a:rPr>
              <a:t>Knowledge, race and social </a:t>
            </a:r>
            <a:r>
              <a:rPr lang="en-US" sz="2800" dirty="0" smtClean="0">
                <a:ea typeface="ＭＳ Ｐゴシック" pitchFamily="-110" charset="-128"/>
                <a:cs typeface="ＭＳ Ｐゴシック" pitchFamily="-110" charset="-128"/>
              </a:rPr>
              <a:t>position</a:t>
            </a:r>
          </a:p>
          <a:p>
            <a:pPr lvl="1" eaLnBrk="1" hangingPunct="1">
              <a:buClr>
                <a:schemeClr val="tx2"/>
              </a:buClr>
              <a:defRPr/>
            </a:pPr>
            <a:r>
              <a:rPr lang="en-US" sz="2000" dirty="0" smtClean="0"/>
              <a:t>Interpreter</a:t>
            </a:r>
            <a:r>
              <a:rPr lang="en-US" sz="2000" dirty="0"/>
              <a:t>, health educator, health systems navigator, medicine </a:t>
            </a:r>
            <a:r>
              <a:rPr lang="en-US" sz="2000" dirty="0" smtClean="0"/>
              <a:t>person…</a:t>
            </a:r>
          </a:p>
          <a:p>
            <a:pPr lvl="1" eaLnBrk="1" hangingPunct="1">
              <a:buClr>
                <a:schemeClr val="tx2"/>
              </a:buClr>
              <a:defRPr/>
            </a:pPr>
            <a:endParaRPr lang="en-US" sz="2400" dirty="0" smtClean="0"/>
          </a:p>
          <a:p>
            <a:pPr lvl="1" eaLnBrk="1" hangingPunct="1">
              <a:buClr>
                <a:schemeClr val="tx2"/>
              </a:buClr>
              <a:defRPr/>
            </a:pPr>
            <a:endParaRPr lang="en-US" sz="2400" dirty="0" smtClean="0"/>
          </a:p>
          <a:p>
            <a:pPr lvl="8">
              <a:buClr>
                <a:schemeClr val="tx1"/>
              </a:buClr>
              <a:buFont typeface="Arial"/>
              <a:buChar char="•"/>
              <a:defRPr/>
            </a:pPr>
            <a:r>
              <a:rPr lang="en-US" sz="3200" dirty="0">
                <a:solidFill>
                  <a:schemeClr val="tx2"/>
                </a:solidFill>
              </a:rPr>
              <a:t>…driver</a:t>
            </a:r>
          </a:p>
        </p:txBody>
      </p:sp>
      <p:grpSp>
        <p:nvGrpSpPr>
          <p:cNvPr id="2" name="Group 3"/>
          <p:cNvGrpSpPr>
            <a:grpSpLocks/>
          </p:cNvGrpSpPr>
          <p:nvPr/>
        </p:nvGrpSpPr>
        <p:grpSpPr bwMode="auto">
          <a:xfrm>
            <a:off x="390525" y="252413"/>
            <a:ext cx="8296275" cy="5969000"/>
            <a:chOff x="294" y="335"/>
            <a:chExt cx="5226" cy="3760"/>
          </a:xfrm>
        </p:grpSpPr>
        <p:grpSp>
          <p:nvGrpSpPr>
            <p:cNvPr id="3" name="Group 4"/>
            <p:cNvGrpSpPr>
              <a:grpSpLocks/>
            </p:cNvGrpSpPr>
            <p:nvPr/>
          </p:nvGrpSpPr>
          <p:grpSpPr bwMode="auto">
            <a:xfrm>
              <a:off x="294" y="335"/>
              <a:ext cx="5082" cy="1978"/>
              <a:chOff x="0" y="2400"/>
              <a:chExt cx="5424" cy="1559"/>
            </a:xfrm>
          </p:grpSpPr>
          <p:pic>
            <p:nvPicPr>
              <p:cNvPr id="89094" name="Picture 5"/>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0" y="2690"/>
                <a:ext cx="2400" cy="1269"/>
              </a:xfrm>
              <a:prstGeom prst="rect">
                <a:avLst/>
              </a:prstGeom>
              <a:noFill/>
              <a:ln w="9525">
                <a:noFill/>
                <a:miter lim="800000"/>
                <a:headEnd/>
                <a:tailEnd/>
              </a:ln>
            </p:spPr>
          </p:pic>
          <p:pic>
            <p:nvPicPr>
              <p:cNvPr id="89095" name="Picture 6"/>
              <p:cNvPicPr>
                <a:picLocks noChangeAspect="1" noChangeArrowheads="1"/>
              </p:cNvPicPr>
              <p:nvPr/>
            </p:nvPicPr>
            <p:blipFill>
              <a:blip r:embed="rId4" cstate="print">
                <a:duotone>
                  <a:prstClr val="black"/>
                  <a:schemeClr val="tx2">
                    <a:tint val="45000"/>
                    <a:satMod val="400000"/>
                  </a:schemeClr>
                </a:duotone>
              </a:blip>
              <a:srcRect/>
              <a:stretch>
                <a:fillRect/>
              </a:stretch>
            </p:blipFill>
            <p:spPr bwMode="auto">
              <a:xfrm>
                <a:off x="2400" y="2400"/>
                <a:ext cx="3024" cy="1198"/>
              </a:xfrm>
              <a:prstGeom prst="rect">
                <a:avLst/>
              </a:prstGeom>
              <a:noFill/>
              <a:ln w="9525">
                <a:noFill/>
                <a:miter lim="800000"/>
                <a:headEnd/>
                <a:tailEnd/>
              </a:ln>
            </p:spPr>
          </p:pic>
        </p:grpSp>
        <p:sp>
          <p:nvSpPr>
            <p:cNvPr id="89093" name="Text Box 7"/>
            <p:cNvSpPr txBox="1">
              <a:spLocks noChangeArrowheads="1"/>
            </p:cNvSpPr>
            <p:nvPr/>
          </p:nvSpPr>
          <p:spPr bwMode="auto">
            <a:xfrm>
              <a:off x="3552" y="3601"/>
              <a:ext cx="1968" cy="49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prstTxWarp prst="textNoShape">
                <a:avLst/>
              </a:prstTxWarp>
              <a:spAutoFit/>
            </a:bodyPr>
            <a:lstStyle/>
            <a:p>
              <a:pPr algn="ctr">
                <a:spcBef>
                  <a:spcPct val="50000"/>
                </a:spcBef>
              </a:pPr>
              <a:r>
                <a:rPr lang="en-US" dirty="0">
                  <a:solidFill>
                    <a:srgbClr val="000000"/>
                  </a:solidFill>
                  <a:ea typeface="ヒラギノ角ゴ Pro W3" pitchFamily="-110" charset="-128"/>
                  <a:cs typeface="ヒラギノ角ゴ Pro W3" pitchFamily="-110" charset="-128"/>
                  <a:sym typeface="Wingdings 3" pitchFamily="-110" charset="2"/>
                </a:rPr>
                <a:t>Nursing outlook, </a:t>
              </a:r>
            </a:p>
            <a:p>
              <a:pPr algn="ctr">
                <a:spcBef>
                  <a:spcPct val="50000"/>
                </a:spcBef>
              </a:pPr>
              <a:r>
                <a:rPr lang="en-US" dirty="0">
                  <a:solidFill>
                    <a:srgbClr val="000000"/>
                  </a:solidFill>
                  <a:ea typeface="ヒラギノ角ゴ Pro W3" pitchFamily="-110" charset="-128"/>
                  <a:cs typeface="ヒラギノ角ゴ Pro W3" pitchFamily="-110" charset="-128"/>
                  <a:sym typeface="Wingdings 3" pitchFamily="-110" charset="2"/>
                </a:rPr>
                <a:t>June 1961</a:t>
              </a: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57200" y="152400"/>
            <a:ext cx="8229600" cy="1251062"/>
          </a:xfrm>
        </p:spPr>
        <p:txBody>
          <a:bodyPr>
            <a:normAutofit/>
          </a:bodyPr>
          <a:lstStyle/>
          <a:p>
            <a:pPr algn="ctr" eaLnBrk="1" fontAlgn="auto" hangingPunct="1">
              <a:spcAft>
                <a:spcPts val="0"/>
              </a:spcAft>
              <a:defRPr/>
            </a:pPr>
            <a:r>
              <a:rPr lang="en-US" dirty="0" smtClean="0"/>
              <a:t>Colonial Episteme</a:t>
            </a:r>
            <a:endParaRPr lang="en-US" dirty="0">
              <a:solidFill>
                <a:schemeClr val="accent1">
                  <a:satMod val="150000"/>
                </a:schemeClr>
              </a:solidFill>
              <a:ea typeface="+mj-ea"/>
              <a:cs typeface="+mj-cs"/>
            </a:endParaRPr>
          </a:p>
        </p:txBody>
      </p:sp>
      <p:pic>
        <p:nvPicPr>
          <p:cNvPr id="67587" name="Picture 5"/>
          <p:cNvPicPr>
            <a:picLocks noGrp="1" noChangeAspect="1" noChangeArrowheads="1"/>
          </p:cNvPicPr>
          <p:nvPr>
            <p:ph sz="half" idx="1"/>
          </p:nvPr>
        </p:nvPicPr>
        <p:blipFill>
          <a:blip r:embed="rId3" cstate="print"/>
          <a:srcRect t="-17262" b="-17262"/>
          <a:stretch>
            <a:fillRect/>
          </a:stretch>
        </p:blipFill>
        <p:spPr>
          <a:xfrm>
            <a:off x="299391" y="1626918"/>
            <a:ext cx="4348809" cy="4583002"/>
          </a:xfrm>
        </p:spPr>
      </p:pic>
      <p:sp>
        <p:nvSpPr>
          <p:cNvPr id="67588" name="Content Placeholder 3"/>
          <p:cNvSpPr>
            <a:spLocks noGrp="1"/>
          </p:cNvSpPr>
          <p:nvPr>
            <p:ph sz="half" idx="2"/>
          </p:nvPr>
        </p:nvSpPr>
        <p:spPr>
          <a:xfrm>
            <a:off x="4648200" y="1773238"/>
            <a:ext cx="4227513" cy="4624387"/>
          </a:xfrm>
        </p:spPr>
        <p:txBody>
          <a:bodyPr/>
          <a:lstStyle/>
          <a:p>
            <a:pPr eaLnBrk="1" hangingPunct="1"/>
            <a:r>
              <a:rPr lang="en-US" dirty="0" smtClean="0"/>
              <a:t>Health research served as a “roadmap” for colonizers who utilized IHS to overcome difficulties of transportation and communication in more remote, previously inaccessible locations </a:t>
            </a:r>
          </a:p>
          <a:p>
            <a:pPr eaLnBrk="1" hangingPunct="1"/>
            <a:endParaRPr lang="en-US" dirty="0" smtClean="0"/>
          </a:p>
        </p:txBody>
      </p:sp>
      <p:sp>
        <p:nvSpPr>
          <p:cNvPr id="5" name="Slide Number Placeholder 4"/>
          <p:cNvSpPr>
            <a:spLocks noGrp="1"/>
          </p:cNvSpPr>
          <p:nvPr>
            <p:ph type="sldNum" sz="quarter" idx="12"/>
          </p:nvPr>
        </p:nvSpPr>
        <p:spPr/>
        <p:txBody>
          <a:bodyPr/>
          <a:lstStyle/>
          <a:p>
            <a:pPr>
              <a:defRPr/>
            </a:pPr>
            <a:fld id="{86BF4E5E-FE54-F347-96B4-B7CC1C5CF5C4}" type="slidenum">
              <a:rPr lang="en-US"/>
              <a:pPr>
                <a:defRPr/>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dirty="0"/>
              <a:t>Decolonizing Research</a:t>
            </a:r>
          </a:p>
        </p:txBody>
      </p:sp>
      <p:sp>
        <p:nvSpPr>
          <p:cNvPr id="101379" name="Rectangle 3"/>
          <p:cNvSpPr>
            <a:spLocks noGrp="1" noChangeArrowheads="1"/>
          </p:cNvSpPr>
          <p:nvPr>
            <p:ph sz="half" idx="1"/>
          </p:nvPr>
        </p:nvSpPr>
        <p:spPr>
          <a:xfrm>
            <a:off x="211402" y="1773936"/>
            <a:ext cx="4436797" cy="4623816"/>
          </a:xfrm>
        </p:spPr>
        <p:txBody>
          <a:bodyPr>
            <a:normAutofit lnSpcReduction="10000"/>
          </a:bodyPr>
          <a:lstStyle/>
          <a:p>
            <a:r>
              <a:rPr lang="en-US" sz="2400" dirty="0"/>
              <a:t>DR is a purposeful approach to “transforming the institution of research, the deep underlying structures and taken-for-granted ways of organizing, conducting, and disseminating research knowledge”</a:t>
            </a:r>
          </a:p>
          <a:p>
            <a:endParaRPr lang="en-US" sz="2400" dirty="0"/>
          </a:p>
          <a:p>
            <a:r>
              <a:rPr lang="en-US" sz="2400" dirty="0"/>
              <a:t>DR enables indigenous communities to theorize their own lives connecting with past and future generations</a:t>
            </a:r>
          </a:p>
          <a:p>
            <a:pPr>
              <a:buFont typeface="Wingdings" charset="2"/>
              <a:buNone/>
            </a:pPr>
            <a:endParaRPr lang="en-US" sz="2000" dirty="0"/>
          </a:p>
        </p:txBody>
      </p:sp>
      <p:pic>
        <p:nvPicPr>
          <p:cNvPr id="7" name="Content Placeholder 6" descr="29217_396124922780_639337780_4251302_2371064_n.jpg"/>
          <p:cNvPicPr>
            <a:picLocks noGrp="1" noChangeAspect="1"/>
          </p:cNvPicPr>
          <p:nvPr>
            <p:ph sz="half" idx="2"/>
          </p:nvPr>
        </p:nvPicPr>
        <p:blipFill>
          <a:blip r:embed="rId3" cstate="print"/>
          <a:srcRect t="-3439"/>
          <a:stretch>
            <a:fillRect/>
          </a:stretch>
        </p:blipFill>
        <p:spPr>
          <a:xfrm>
            <a:off x="4648200" y="2377662"/>
            <a:ext cx="4038600" cy="2221874"/>
          </a:xfrm>
        </p:spPr>
      </p:pic>
      <p:sp>
        <p:nvSpPr>
          <p:cNvPr id="101380" name="Text Box 4"/>
          <p:cNvSpPr txBox="1">
            <a:spLocks noChangeArrowheads="1"/>
          </p:cNvSpPr>
          <p:nvPr/>
        </p:nvSpPr>
        <p:spPr bwMode="auto">
          <a:xfrm>
            <a:off x="533400" y="6248400"/>
            <a:ext cx="8245475" cy="517525"/>
          </a:xfrm>
          <a:prstGeom prst="rect">
            <a:avLst/>
          </a:prstGeom>
          <a:noFill/>
          <a:ln w="9525">
            <a:noFill/>
            <a:miter lim="800000"/>
            <a:headEnd/>
            <a:tailEnd/>
          </a:ln>
        </p:spPr>
        <p:txBody>
          <a:bodyPr>
            <a:prstTxWarp prst="textNoShape">
              <a:avLst/>
            </a:prstTxWarp>
            <a:spAutoFit/>
          </a:bodyPr>
          <a:lstStyle/>
          <a:p>
            <a:pPr eaLnBrk="0" hangingPunct="0"/>
            <a:r>
              <a:rPr lang="en-US" sz="1400" dirty="0"/>
              <a:t>Drawn from work of Smith, L.T. (2005). On Tricky Ground: Researching in the Age of Uncertainty. In Denzin &amp; Lincoln (eds.). Handbook of Qualitative Research. Sage Publications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1143000"/>
          </a:xfrm>
        </p:spPr>
        <p:txBody>
          <a:bodyPr>
            <a:normAutofit/>
          </a:bodyPr>
          <a:lstStyle/>
          <a:p>
            <a:pPr algn="ctr" eaLnBrk="1" hangingPunct="1"/>
            <a:r>
              <a:rPr lang="en-US" sz="4400" dirty="0" smtClean="0"/>
              <a:t>Indigenous Knowledges </a:t>
            </a:r>
            <a:endParaRPr lang="en-US" sz="4400" dirty="0"/>
          </a:p>
        </p:txBody>
      </p:sp>
      <p:sp>
        <p:nvSpPr>
          <p:cNvPr id="7171" name="Rectangle 3"/>
          <p:cNvSpPr>
            <a:spLocks noGrp="1" noChangeArrowheads="1"/>
          </p:cNvSpPr>
          <p:nvPr>
            <p:ph idx="1"/>
          </p:nvPr>
        </p:nvSpPr>
        <p:spPr>
          <a:xfrm>
            <a:off x="457200" y="1624892"/>
            <a:ext cx="8229600" cy="5039412"/>
          </a:xfrm>
        </p:spPr>
        <p:txBody>
          <a:bodyPr>
            <a:normAutofit lnSpcReduction="10000"/>
          </a:bodyPr>
          <a:lstStyle/>
          <a:p>
            <a:pPr>
              <a:lnSpc>
                <a:spcPct val="90000"/>
              </a:lnSpc>
              <a:spcAft>
                <a:spcPts val="600"/>
              </a:spcAft>
            </a:pPr>
            <a:r>
              <a:rPr lang="en-US" dirty="0" smtClean="0"/>
              <a:t>Indigenous knowledge (IK) as ancient, communal, holistic, spiritual and systematic knowledge about every aspect of human existence</a:t>
            </a:r>
          </a:p>
          <a:p>
            <a:pPr>
              <a:lnSpc>
                <a:spcPct val="90000"/>
              </a:lnSpc>
              <a:spcAft>
                <a:spcPts val="600"/>
              </a:spcAft>
            </a:pPr>
            <a:r>
              <a:rPr lang="en-US" dirty="0" smtClean="0"/>
              <a:t>Local communities through accumulated IK gained from generation to generation, knew: </a:t>
            </a:r>
          </a:p>
          <a:p>
            <a:pPr lvl="1">
              <a:lnSpc>
                <a:spcPct val="90000"/>
              </a:lnSpc>
              <a:spcAft>
                <a:spcPts val="600"/>
              </a:spcAft>
            </a:pPr>
            <a:r>
              <a:rPr lang="en-US" sz="2400" dirty="0" smtClean="0"/>
              <a:t>Social order through culture-based sanctions and rewards for appropriate behavior</a:t>
            </a:r>
          </a:p>
          <a:p>
            <a:pPr lvl="1">
              <a:spcAft>
                <a:spcPts val="600"/>
              </a:spcAft>
            </a:pPr>
            <a:r>
              <a:rPr lang="en-US" sz="2400" dirty="0" smtClean="0"/>
              <a:t>Longevity through Indigenous Public Health</a:t>
            </a:r>
          </a:p>
          <a:p>
            <a:pPr lvl="1">
              <a:spcAft>
                <a:spcPts val="600"/>
              </a:spcAft>
            </a:pPr>
            <a:r>
              <a:rPr lang="en-US" sz="2400" dirty="0" smtClean="0"/>
              <a:t>Healthy physical environments through stewardship, ETC ETC ETC </a:t>
            </a:r>
            <a:endParaRPr lang="en-US" sz="1600" dirty="0" smtClean="0"/>
          </a:p>
          <a:p>
            <a:pPr eaLnBrk="1" hangingPunct="1">
              <a:lnSpc>
                <a:spcPct val="90000"/>
              </a:lnSpc>
            </a:pPr>
            <a:endParaRPr lang="en-US"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Example of an Indigenous Episteme</a:t>
            </a:r>
            <a:endParaRPr lang="en-US" dirty="0"/>
          </a:p>
        </p:txBody>
      </p:sp>
      <p:sp>
        <p:nvSpPr>
          <p:cNvPr id="3" name="Content Placeholder 2"/>
          <p:cNvSpPr>
            <a:spLocks noGrp="1"/>
          </p:cNvSpPr>
          <p:nvPr>
            <p:ph idx="1"/>
          </p:nvPr>
        </p:nvSpPr>
        <p:spPr>
          <a:xfrm>
            <a:off x="457200" y="1775191"/>
            <a:ext cx="8229600" cy="4625609"/>
          </a:xfrm>
        </p:spPr>
        <p:txBody>
          <a:bodyPr>
            <a:normAutofit fontScale="92500" lnSpcReduction="20000"/>
          </a:bodyPr>
          <a:lstStyle/>
          <a:p>
            <a:pPr>
              <a:spcAft>
                <a:spcPts val="1800"/>
              </a:spcAft>
            </a:pPr>
            <a:r>
              <a:rPr lang="en-US" dirty="0" smtClean="0"/>
              <a:t>“</a:t>
            </a:r>
            <a:r>
              <a:rPr lang="en-US" i="1" dirty="0" smtClean="0"/>
              <a:t>Logic of the gift</a:t>
            </a:r>
            <a:r>
              <a:rPr lang="en-US" dirty="0" smtClean="0"/>
              <a:t>” as a foundational epistemic convention grounded in valuing </a:t>
            </a:r>
          </a:p>
          <a:p>
            <a:pPr>
              <a:spcAft>
                <a:spcPts val="1800"/>
              </a:spcAft>
            </a:pPr>
            <a:r>
              <a:rPr lang="en-US" i="1" dirty="0" smtClean="0"/>
              <a:t>Gifting</a:t>
            </a:r>
            <a:r>
              <a:rPr lang="en-US" dirty="0" smtClean="0"/>
              <a:t> functions as a system of social relations, forming alliances, solidarity</a:t>
            </a:r>
          </a:p>
          <a:p>
            <a:pPr>
              <a:spcAft>
                <a:spcPts val="1800"/>
              </a:spcAft>
            </a:pPr>
            <a:r>
              <a:rPr lang="en-US" i="1" dirty="0" smtClean="0"/>
              <a:t>Gifting</a:t>
            </a:r>
            <a:r>
              <a:rPr lang="en-US" dirty="0" smtClean="0"/>
              <a:t> extends to giving and receiving in the natural and spiritual realms</a:t>
            </a:r>
          </a:p>
          <a:p>
            <a:pPr>
              <a:spcAft>
                <a:spcPts val="1800"/>
              </a:spcAft>
            </a:pPr>
            <a:r>
              <a:rPr lang="en-US" dirty="0" smtClean="0"/>
              <a:t>Reconstructing indigenous Epistemes offers alternative paradigm for everyone, not just Natives..</a:t>
            </a:r>
          </a:p>
          <a:p>
            <a:endParaRPr lang="en-US" dirty="0" smtClean="0"/>
          </a:p>
        </p:txBody>
      </p:sp>
      <p:sp>
        <p:nvSpPr>
          <p:cNvPr id="4" name="TextBox 3"/>
          <p:cNvSpPr txBox="1"/>
          <p:nvPr/>
        </p:nvSpPr>
        <p:spPr>
          <a:xfrm>
            <a:off x="2616200" y="6180891"/>
            <a:ext cx="6362700" cy="523220"/>
          </a:xfrm>
          <a:prstGeom prst="rect">
            <a:avLst/>
          </a:prstGeom>
          <a:noFill/>
        </p:spPr>
        <p:txBody>
          <a:bodyPr wrap="square" rtlCol="0">
            <a:spAutoFit/>
          </a:bodyPr>
          <a:lstStyle/>
          <a:p>
            <a:r>
              <a:rPr lang="en-US" sz="1400" dirty="0" smtClean="0"/>
              <a:t>Rauna Kuokkanen  (2007) </a:t>
            </a:r>
            <a:r>
              <a:rPr lang="en-US" sz="1400" i="1" dirty="0" smtClean="0"/>
              <a:t>Reshaping the University: Responsibility, Indigenous Epistemes, and the Logic of the Gift. </a:t>
            </a:r>
            <a:r>
              <a:rPr lang="en-US" sz="1400" dirty="0" smtClean="0"/>
              <a:t>Vancouver, University of British Columbia Press</a:t>
            </a:r>
            <a:endParaRPr lang="en-US" sz="1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51062"/>
          </a:xfrm>
        </p:spPr>
        <p:txBody>
          <a:bodyPr>
            <a:normAutofit/>
          </a:bodyPr>
          <a:lstStyle/>
          <a:p>
            <a:pPr algn="ctr" eaLnBrk="1" fontAlgn="auto" hangingPunct="1">
              <a:spcAft>
                <a:spcPts val="0"/>
              </a:spcAft>
              <a:defRPr/>
            </a:pPr>
            <a:r>
              <a:rPr lang="en-US" dirty="0" smtClean="0">
                <a:solidFill>
                  <a:schemeClr val="accent1">
                    <a:satMod val="150000"/>
                  </a:schemeClr>
                </a:solidFill>
                <a:ea typeface="+mj-ea"/>
                <a:cs typeface="+mj-cs"/>
              </a:rPr>
              <a:t>Evidence Based Public Health vs..</a:t>
            </a:r>
            <a:endParaRPr lang="en-US" dirty="0">
              <a:solidFill>
                <a:schemeClr val="accent1">
                  <a:satMod val="150000"/>
                </a:schemeClr>
              </a:solidFill>
              <a:ea typeface="+mj-ea"/>
              <a:cs typeface="+mj-cs"/>
            </a:endParaRPr>
          </a:p>
        </p:txBody>
      </p:sp>
      <p:sp>
        <p:nvSpPr>
          <p:cNvPr id="3" name="Content Placeholder 2"/>
          <p:cNvSpPr>
            <a:spLocks noGrp="1"/>
          </p:cNvSpPr>
          <p:nvPr>
            <p:ph sz="half" idx="1"/>
          </p:nvPr>
        </p:nvSpPr>
        <p:spPr>
          <a:xfrm>
            <a:off x="457200" y="1773238"/>
            <a:ext cx="4038600" cy="4624387"/>
          </a:xfrm>
        </p:spPr>
        <p:txBody>
          <a:bodyPr rtlCol="0">
            <a:normAutofit lnSpcReduction="10000"/>
          </a:bodyPr>
          <a:lstStyle/>
          <a:p>
            <a:pPr marL="438912" indent="-320040" eaLnBrk="1" fontAlgn="auto" hangingPunct="1">
              <a:spcBef>
                <a:spcPts val="0"/>
              </a:spcBef>
              <a:spcAft>
                <a:spcPts val="3000"/>
              </a:spcAft>
              <a:buFont typeface="Wingdings 2"/>
              <a:buChar char=""/>
              <a:defRPr/>
            </a:pPr>
            <a:r>
              <a:rPr lang="en-US" dirty="0" smtClean="0">
                <a:ea typeface="+mn-ea"/>
                <a:cs typeface="+mn-cs"/>
              </a:rPr>
              <a:t>Evidence based Interventions may be a form of forced acculturation</a:t>
            </a:r>
          </a:p>
          <a:p>
            <a:pPr marL="438912" indent="-320040" eaLnBrk="1" fontAlgn="auto" hangingPunct="1">
              <a:spcBef>
                <a:spcPts val="0"/>
              </a:spcBef>
              <a:spcAft>
                <a:spcPts val="3000"/>
              </a:spcAft>
              <a:buFont typeface="Wingdings 2"/>
              <a:buChar char=""/>
              <a:defRPr/>
            </a:pPr>
            <a:r>
              <a:rPr lang="en-US" dirty="0" smtClean="0">
                <a:ea typeface="+mn-ea"/>
                <a:cs typeface="+mn-cs"/>
              </a:rPr>
              <a:t> Indigenous health promotion and treatment is often effective “cultural revitalization”</a:t>
            </a:r>
          </a:p>
          <a:p>
            <a:pPr marL="438912" indent="-320040" eaLnBrk="1" fontAlgn="auto" hangingPunct="1">
              <a:spcBef>
                <a:spcPts val="0"/>
              </a:spcBef>
              <a:spcAft>
                <a:spcPts val="0"/>
              </a:spcAft>
              <a:buFont typeface="Wingdings 2"/>
              <a:buChar char=""/>
              <a:defRPr/>
            </a:pPr>
            <a:endParaRPr lang="en-US" dirty="0" smtClean="0">
              <a:ea typeface="+mn-ea"/>
              <a:cs typeface="+mn-cs"/>
            </a:endParaRPr>
          </a:p>
        </p:txBody>
      </p:sp>
      <p:pic>
        <p:nvPicPr>
          <p:cNvPr id="81924" name="Content Placeholder 7"/>
          <p:cNvPicPr>
            <a:picLocks noGrp="1" noChangeAspect="1"/>
          </p:cNvPicPr>
          <p:nvPr>
            <p:ph sz="half" idx="2"/>
          </p:nvPr>
        </p:nvPicPr>
        <p:blipFill>
          <a:blip r:embed="rId2" cstate="print"/>
          <a:srcRect l="-8083" r="-8083"/>
          <a:stretch>
            <a:fillRect/>
          </a:stretch>
        </p:blipFill>
        <p:spPr>
          <a:xfrm>
            <a:off x="4648200" y="1773238"/>
            <a:ext cx="4038600" cy="4624387"/>
          </a:xfrm>
        </p:spPr>
      </p:pic>
      <p:sp>
        <p:nvSpPr>
          <p:cNvPr id="5" name="Slide Number Placeholder 4"/>
          <p:cNvSpPr>
            <a:spLocks noGrp="1"/>
          </p:cNvSpPr>
          <p:nvPr>
            <p:ph type="sldNum" sz="quarter" idx="12"/>
          </p:nvPr>
        </p:nvSpPr>
        <p:spPr/>
        <p:txBody>
          <a:bodyPr/>
          <a:lstStyle/>
          <a:p>
            <a:pPr>
              <a:defRPr/>
            </a:pPr>
            <a:fld id="{2261F5D3-4B9F-CE44-976D-25B3249A94A4}" type="slidenum">
              <a:rPr lang="en-US"/>
              <a:pPr>
                <a:defRPr/>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8660" y="329231"/>
            <a:ext cx="8229600" cy="1251062"/>
          </a:xfrm>
        </p:spPr>
        <p:txBody>
          <a:bodyPr>
            <a:normAutofit fontScale="90000"/>
          </a:bodyPr>
          <a:lstStyle/>
          <a:p>
            <a:pPr algn="ctr" fontAlgn="auto">
              <a:spcAft>
                <a:spcPts val="0"/>
              </a:spcAft>
              <a:defRPr/>
            </a:pPr>
            <a:r>
              <a:rPr lang="en-US" dirty="0" smtClean="0"/>
              <a:t>Indigenist </a:t>
            </a:r>
            <a:r>
              <a:rPr lang="en-US" dirty="0" smtClean="0">
                <a:solidFill>
                  <a:schemeClr val="accent1">
                    <a:satMod val="150000"/>
                  </a:schemeClr>
                </a:solidFill>
                <a:ea typeface="+mj-ea"/>
                <a:cs typeface="+mj-cs"/>
              </a:rPr>
              <a:t>Local Theory of Etiology</a:t>
            </a:r>
            <a:br>
              <a:rPr lang="en-US" dirty="0" smtClean="0">
                <a:solidFill>
                  <a:schemeClr val="accent1">
                    <a:satMod val="150000"/>
                  </a:schemeClr>
                </a:solidFill>
                <a:ea typeface="+mj-ea"/>
                <a:cs typeface="+mj-cs"/>
              </a:rPr>
            </a:br>
            <a:endParaRPr lang="en-US" dirty="0">
              <a:solidFill>
                <a:schemeClr val="accent1">
                  <a:satMod val="150000"/>
                </a:schemeClr>
              </a:solidFill>
              <a:ea typeface="+mj-ea"/>
              <a:cs typeface="+mj-cs"/>
            </a:endParaRPr>
          </a:p>
        </p:txBody>
      </p:sp>
      <p:sp>
        <p:nvSpPr>
          <p:cNvPr id="53251" name="Content Placeholder 4"/>
          <p:cNvSpPr>
            <a:spLocks noGrp="1"/>
          </p:cNvSpPr>
          <p:nvPr>
            <p:ph sz="half" idx="1"/>
          </p:nvPr>
        </p:nvSpPr>
        <p:spPr>
          <a:xfrm>
            <a:off x="95250" y="1773238"/>
            <a:ext cx="3560763" cy="4787900"/>
          </a:xfrm>
        </p:spPr>
        <p:txBody>
          <a:bodyPr/>
          <a:lstStyle/>
          <a:p>
            <a:pPr lvl="1"/>
            <a:r>
              <a:rPr lang="en-US" dirty="0" smtClean="0"/>
              <a:t>cumulative vulnerability that colonization; i.e., epidemic disease, forced removal, warfare, and white cultural hegemony, have had on the physical manifestation of health among indigenous peoples. </a:t>
            </a:r>
          </a:p>
        </p:txBody>
      </p:sp>
      <p:pic>
        <p:nvPicPr>
          <p:cNvPr id="53252" name="Content Placeholder 6" descr="The Structure of Cells - How You Can Change Your Genes - TIME.jpg"/>
          <p:cNvPicPr>
            <a:picLocks noGrp="1" noChangeAspect="1"/>
          </p:cNvPicPr>
          <p:nvPr>
            <p:ph sz="half" idx="2"/>
          </p:nvPr>
        </p:nvPicPr>
        <p:blipFill>
          <a:blip r:embed="rId2" cstate="print"/>
          <a:srcRect t="1067" b="1067"/>
          <a:stretch>
            <a:fillRect/>
          </a:stretch>
        </p:blipFill>
        <p:spPr>
          <a:xfrm>
            <a:off x="3656013" y="2351088"/>
            <a:ext cx="5487987" cy="4027487"/>
          </a:xfrm>
        </p:spPr>
      </p:pic>
      <p:sp>
        <p:nvSpPr>
          <p:cNvPr id="8" name="Slide Number Placeholder 7"/>
          <p:cNvSpPr>
            <a:spLocks noGrp="1"/>
          </p:cNvSpPr>
          <p:nvPr>
            <p:ph type="sldNum" sz="quarter" idx="12"/>
          </p:nvPr>
        </p:nvSpPr>
        <p:spPr/>
        <p:txBody>
          <a:bodyPr/>
          <a:lstStyle/>
          <a:p>
            <a:pPr>
              <a:defRPr/>
            </a:pPr>
            <a:fld id="{32427899-01D8-DD45-846F-C6EAF06A15B7}" type="slidenum">
              <a:rPr lang="en-US"/>
              <a:pPr>
                <a:defRPr/>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0" y="155448"/>
            <a:ext cx="9144000" cy="1252728"/>
          </a:xfrm>
        </p:spPr>
        <p:txBody>
          <a:bodyPr>
            <a:normAutofit fontScale="90000"/>
          </a:bodyPr>
          <a:lstStyle/>
          <a:p>
            <a:pPr algn="ctr" eaLnBrk="1" fontAlgn="auto" hangingPunct="1">
              <a:spcAft>
                <a:spcPts val="0"/>
              </a:spcAft>
              <a:defRPr/>
            </a:pPr>
            <a:r>
              <a:rPr lang="en-US" dirty="0" smtClean="0">
                <a:solidFill>
                  <a:schemeClr val="accent1">
                    <a:satMod val="150000"/>
                  </a:schemeClr>
                </a:solidFill>
                <a:ea typeface="+mj-ea"/>
                <a:cs typeface="+mj-cs"/>
              </a:rPr>
              <a:t>Indigenous Wellness Research Institute </a:t>
            </a:r>
          </a:p>
        </p:txBody>
      </p:sp>
      <p:pic>
        <p:nvPicPr>
          <p:cNvPr id="56323" name="Picture 2" descr="C:\My Documents\My Pictures\IWRITeam.jpg"/>
          <p:cNvPicPr>
            <a:picLocks noGrp="1" noChangeAspect="1" noChangeArrowheads="1"/>
          </p:cNvPicPr>
          <p:nvPr>
            <p:ph idx="1"/>
          </p:nvPr>
        </p:nvPicPr>
        <p:blipFill>
          <a:blip r:embed="rId3" cstate="print"/>
          <a:srcRect/>
          <a:stretch>
            <a:fillRect/>
          </a:stretch>
        </p:blipFill>
        <p:spPr>
          <a:xfrm>
            <a:off x="457200" y="1371600"/>
            <a:ext cx="8229600" cy="4724400"/>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dirty="0" smtClean="0">
                <a:solidFill>
                  <a:schemeClr val="accent1">
                    <a:satMod val="150000"/>
                  </a:schemeClr>
                </a:solidFill>
                <a:ea typeface="+mj-ea"/>
                <a:cs typeface="+mj-cs"/>
              </a:rPr>
              <a:t>Indigenous and Hybrid Approaches</a:t>
            </a:r>
            <a:endParaRPr lang="en-US" dirty="0">
              <a:solidFill>
                <a:schemeClr val="accent1">
                  <a:satMod val="150000"/>
                </a:schemeClr>
              </a:solidFill>
              <a:ea typeface="+mj-ea"/>
              <a:cs typeface="+mj-cs"/>
            </a:endParaRPr>
          </a:p>
        </p:txBody>
      </p:sp>
      <p:sp>
        <p:nvSpPr>
          <p:cNvPr id="4" name="Slide Number Placeholder 3"/>
          <p:cNvSpPr>
            <a:spLocks noGrp="1"/>
          </p:cNvSpPr>
          <p:nvPr>
            <p:ph type="sldNum" sz="quarter" idx="12"/>
          </p:nvPr>
        </p:nvSpPr>
        <p:spPr/>
        <p:txBody>
          <a:bodyPr/>
          <a:lstStyle/>
          <a:p>
            <a:pPr>
              <a:defRPr/>
            </a:pPr>
            <a:fld id="{DDBD7B51-AA89-824B-9CF3-BC14B32F0512}" type="slidenum">
              <a:rPr lang="en-US"/>
              <a:pPr>
                <a:defRPr/>
              </a:pPr>
              <a:t>30</a:t>
            </a:fld>
            <a:endParaRPr lang="en-US" dirty="0"/>
          </a:p>
        </p:txBody>
      </p:sp>
      <p:pic>
        <p:nvPicPr>
          <p:cNvPr id="52227" name="Picture 3" descr="NCI Sacred grounds"/>
          <p:cNvPicPr>
            <a:picLocks noChangeAspect="1" noChangeArrowheads="1"/>
          </p:cNvPicPr>
          <p:nvPr/>
        </p:nvPicPr>
        <p:blipFill>
          <a:blip r:embed="rId2" cstate="print"/>
          <a:srcRect/>
          <a:stretch>
            <a:fillRect/>
          </a:stretch>
        </p:blipFill>
        <p:spPr bwMode="auto">
          <a:xfrm>
            <a:off x="0" y="2524125"/>
            <a:ext cx="9144000" cy="433387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0"/>
            <a:ext cx="9144000" cy="938790"/>
          </a:xfrm>
        </p:spPr>
        <p:txBody>
          <a:bodyPr/>
          <a:lstStyle/>
          <a:p>
            <a:pPr algn="ctr" fontAlgn="auto">
              <a:spcAft>
                <a:spcPts val="0"/>
              </a:spcAft>
              <a:defRPr/>
            </a:pPr>
            <a:r>
              <a:rPr lang="en-US" dirty="0" smtClean="0">
                <a:solidFill>
                  <a:schemeClr val="accent1">
                    <a:satMod val="150000"/>
                  </a:schemeClr>
                </a:solidFill>
                <a:ea typeface="+mj-ea"/>
                <a:cs typeface="+mj-cs"/>
              </a:rPr>
              <a:t>Base Interventions on Culture</a:t>
            </a:r>
            <a:endParaRPr lang="en-US" dirty="0">
              <a:solidFill>
                <a:schemeClr val="accent1">
                  <a:satMod val="150000"/>
                </a:schemeClr>
              </a:solidFill>
              <a:ea typeface="+mj-ea"/>
              <a:cs typeface="+mj-cs"/>
            </a:endParaRPr>
          </a:p>
        </p:txBody>
      </p:sp>
      <p:sp>
        <p:nvSpPr>
          <p:cNvPr id="50179" name="Content Placeholder 2"/>
          <p:cNvSpPr>
            <a:spLocks noGrp="1"/>
          </p:cNvSpPr>
          <p:nvPr>
            <p:ph idx="1"/>
          </p:nvPr>
        </p:nvSpPr>
        <p:spPr>
          <a:xfrm>
            <a:off x="457200" y="1408113"/>
            <a:ext cx="4370388" cy="5449887"/>
          </a:xfrm>
        </p:spPr>
        <p:txBody>
          <a:bodyPr>
            <a:normAutofit/>
          </a:bodyPr>
          <a:lstStyle/>
          <a:p>
            <a:pPr>
              <a:spcAft>
                <a:spcPts val="600"/>
              </a:spcAft>
              <a:buFont typeface="Arial" charset="0"/>
              <a:buChar char="•"/>
            </a:pPr>
            <a:r>
              <a:rPr lang="en-US" dirty="0" smtClean="0"/>
              <a:t>Story telling</a:t>
            </a:r>
          </a:p>
          <a:p>
            <a:pPr>
              <a:spcAft>
                <a:spcPts val="600"/>
              </a:spcAft>
              <a:buFont typeface="Arial" charset="0"/>
              <a:buChar char="•"/>
            </a:pPr>
            <a:r>
              <a:rPr lang="en-US" dirty="0" smtClean="0"/>
              <a:t>Sweat Lodge</a:t>
            </a:r>
          </a:p>
          <a:p>
            <a:pPr>
              <a:spcAft>
                <a:spcPts val="600"/>
              </a:spcAft>
              <a:buFont typeface="Arial" charset="0"/>
              <a:buChar char="•"/>
            </a:pPr>
            <a:r>
              <a:rPr lang="en-US" dirty="0" smtClean="0"/>
              <a:t>Talking circle</a:t>
            </a:r>
          </a:p>
          <a:p>
            <a:pPr>
              <a:spcAft>
                <a:spcPts val="600"/>
              </a:spcAft>
              <a:buFont typeface="Arial" charset="0"/>
              <a:buChar char="•"/>
            </a:pPr>
            <a:r>
              <a:rPr lang="en-US" dirty="0" smtClean="0"/>
              <a:t>Vision quest</a:t>
            </a:r>
          </a:p>
          <a:p>
            <a:pPr>
              <a:spcAft>
                <a:spcPts val="600"/>
              </a:spcAft>
              <a:buFont typeface="Arial" charset="0"/>
              <a:buChar char="•"/>
            </a:pPr>
            <a:r>
              <a:rPr lang="en-US" dirty="0" smtClean="0"/>
              <a:t>Wiping of tears</a:t>
            </a:r>
          </a:p>
          <a:p>
            <a:pPr>
              <a:spcAft>
                <a:spcPts val="600"/>
              </a:spcAft>
              <a:buFont typeface="Arial" charset="0"/>
              <a:buChar char="•"/>
            </a:pPr>
            <a:r>
              <a:rPr lang="en-US" dirty="0" smtClean="0"/>
              <a:t>Drumming</a:t>
            </a:r>
          </a:p>
          <a:p>
            <a:pPr>
              <a:lnSpc>
                <a:spcPct val="80000"/>
              </a:lnSpc>
              <a:spcAft>
                <a:spcPts val="600"/>
              </a:spcAft>
              <a:buFont typeface="Arial" charset="0"/>
              <a:buChar char="•"/>
            </a:pPr>
            <a:r>
              <a:rPr lang="en-US" dirty="0" smtClean="0"/>
              <a:t>Smudging</a:t>
            </a:r>
          </a:p>
          <a:p>
            <a:pPr>
              <a:lnSpc>
                <a:spcPct val="80000"/>
              </a:lnSpc>
              <a:spcAft>
                <a:spcPts val="600"/>
              </a:spcAft>
              <a:buFont typeface="Arial" charset="0"/>
              <a:buChar char="•"/>
            </a:pPr>
            <a:r>
              <a:rPr lang="en-US" dirty="0" smtClean="0"/>
              <a:t>Traditional Healers</a:t>
            </a:r>
          </a:p>
          <a:p>
            <a:pPr>
              <a:lnSpc>
                <a:spcPct val="80000"/>
              </a:lnSpc>
              <a:spcAft>
                <a:spcPts val="600"/>
              </a:spcAft>
              <a:buFont typeface="Arial" charset="0"/>
              <a:buChar char="•"/>
            </a:pPr>
            <a:r>
              <a:rPr lang="en-US" dirty="0" smtClean="0"/>
              <a:t>Herbal remedies</a:t>
            </a:r>
          </a:p>
          <a:p>
            <a:pPr>
              <a:lnSpc>
                <a:spcPct val="80000"/>
              </a:lnSpc>
              <a:spcAft>
                <a:spcPts val="600"/>
              </a:spcAft>
              <a:buFont typeface="Arial" charset="0"/>
              <a:buChar char="•"/>
            </a:pPr>
            <a:r>
              <a:rPr lang="en-US" dirty="0" smtClean="0"/>
              <a:t>Traditional activities</a:t>
            </a:r>
          </a:p>
        </p:txBody>
      </p:sp>
      <p:sp>
        <p:nvSpPr>
          <p:cNvPr id="29700" name="Slide Number Placeholder 3"/>
          <p:cNvSpPr>
            <a:spLocks noGrp="1"/>
          </p:cNvSpPr>
          <p:nvPr>
            <p:ph type="sldNum" sz="quarter" idx="12"/>
          </p:nvPr>
        </p:nvSpPr>
        <p:spPr/>
        <p:txBody>
          <a:bodyPr/>
          <a:lstStyle/>
          <a:p>
            <a:pPr algn="ctr">
              <a:defRPr/>
            </a:pPr>
            <a:fld id="{D339386C-F9FA-FE41-BD13-73EB8E841096}" type="slidenum">
              <a:rPr lang="en-US"/>
              <a:pPr algn="ctr">
                <a:defRPr/>
              </a:pPr>
              <a:t>31</a:t>
            </a:fld>
            <a:endParaRPr lang="en-US" dirty="0"/>
          </a:p>
        </p:txBody>
      </p:sp>
      <p:pic>
        <p:nvPicPr>
          <p:cNvPr id="50181" name="Picture 3" descr="drum circle"/>
          <p:cNvPicPr>
            <a:picLocks noChangeAspect="1" noChangeArrowheads="1"/>
          </p:cNvPicPr>
          <p:nvPr/>
        </p:nvPicPr>
        <p:blipFill>
          <a:blip r:embed="rId3" cstate="print"/>
          <a:srcRect/>
          <a:stretch>
            <a:fillRect/>
          </a:stretch>
        </p:blipFill>
        <p:spPr bwMode="auto">
          <a:xfrm>
            <a:off x="4691063" y="1187450"/>
            <a:ext cx="3995737" cy="5367338"/>
          </a:xfrm>
          <a:prstGeom prst="rect">
            <a:avLst/>
          </a:prstGeom>
          <a:noFill/>
          <a:ln w="38100">
            <a:solidFill>
              <a:srgbClr val="FF0000"/>
            </a:solid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51062"/>
          </a:xfrm>
        </p:spPr>
        <p:txBody>
          <a:bodyPr>
            <a:normAutofit fontScale="90000"/>
          </a:bodyPr>
          <a:lstStyle/>
          <a:p>
            <a:pPr algn="ctr" eaLnBrk="1" fontAlgn="auto" hangingPunct="1">
              <a:spcAft>
                <a:spcPts val="0"/>
              </a:spcAft>
              <a:defRPr/>
            </a:pPr>
            <a:r>
              <a:rPr lang="en-US" dirty="0" smtClean="0">
                <a:solidFill>
                  <a:schemeClr val="accent1">
                    <a:satMod val="150000"/>
                  </a:schemeClr>
                </a:solidFill>
                <a:ea typeface="+mj-ea"/>
                <a:cs typeface="+mj-cs"/>
              </a:rPr>
              <a:t>Center for Indigenous Health Research - IWRI</a:t>
            </a:r>
            <a:endParaRPr lang="en-US" dirty="0">
              <a:solidFill>
                <a:schemeClr val="accent1">
                  <a:satMod val="150000"/>
                </a:schemeClr>
              </a:solidFill>
              <a:ea typeface="+mj-ea"/>
              <a:cs typeface="+mj-cs"/>
            </a:endParaRPr>
          </a:p>
        </p:txBody>
      </p:sp>
      <p:sp>
        <p:nvSpPr>
          <p:cNvPr id="3" name="Content Placeholder 2"/>
          <p:cNvSpPr>
            <a:spLocks noGrp="1"/>
          </p:cNvSpPr>
          <p:nvPr>
            <p:ph sz="half" idx="1"/>
          </p:nvPr>
        </p:nvSpPr>
        <p:spPr>
          <a:xfrm>
            <a:off x="457200" y="1773238"/>
            <a:ext cx="4038600" cy="4811712"/>
          </a:xfrm>
        </p:spPr>
        <p:txBody>
          <a:bodyPr rtlCol="0">
            <a:normAutofit fontScale="92500" lnSpcReduction="20000"/>
          </a:bodyPr>
          <a:lstStyle/>
          <a:p>
            <a:pPr marL="438912" indent="-320040" eaLnBrk="1" fontAlgn="auto" hangingPunct="1">
              <a:spcBef>
                <a:spcPts val="0"/>
              </a:spcBef>
              <a:spcAft>
                <a:spcPts val="2400"/>
              </a:spcAft>
              <a:buFont typeface="Wingdings 2"/>
              <a:buChar char=""/>
              <a:defRPr/>
            </a:pPr>
            <a:r>
              <a:rPr lang="en-US" dirty="0" smtClean="0">
                <a:ea typeface="+mn-ea"/>
                <a:cs typeface="+mn-cs"/>
              </a:rPr>
              <a:t>Decolonizing research and training</a:t>
            </a:r>
          </a:p>
          <a:p>
            <a:pPr marL="438912" indent="-320040" eaLnBrk="1" fontAlgn="auto" hangingPunct="1">
              <a:spcBef>
                <a:spcPts val="0"/>
              </a:spcBef>
              <a:spcAft>
                <a:spcPts val="2400"/>
              </a:spcAft>
              <a:buFont typeface="Wingdings 2"/>
              <a:buChar char=""/>
              <a:defRPr/>
            </a:pPr>
            <a:r>
              <a:rPr lang="en-US" dirty="0" smtClean="0">
                <a:ea typeface="+mn-ea"/>
                <a:cs typeface="+mn-cs"/>
              </a:rPr>
              <a:t>Partnerships with T/U/I</a:t>
            </a:r>
          </a:p>
          <a:p>
            <a:pPr marL="438912" indent="-320040" eaLnBrk="1" fontAlgn="auto" hangingPunct="1">
              <a:spcBef>
                <a:spcPts val="0"/>
              </a:spcBef>
              <a:spcAft>
                <a:spcPts val="2400"/>
              </a:spcAft>
              <a:buFont typeface="Wingdings 2"/>
              <a:buChar char=""/>
              <a:defRPr/>
            </a:pPr>
            <a:r>
              <a:rPr lang="en-US" dirty="0" smtClean="0">
                <a:ea typeface="+mn-ea"/>
                <a:cs typeface="+mn-cs"/>
              </a:rPr>
              <a:t>Indigenous Knowledge reclamation and production</a:t>
            </a:r>
          </a:p>
          <a:p>
            <a:pPr marL="438912" indent="-320040" eaLnBrk="1" fontAlgn="auto" hangingPunct="1">
              <a:spcBef>
                <a:spcPts val="0"/>
              </a:spcBef>
              <a:spcAft>
                <a:spcPts val="2400"/>
              </a:spcAft>
              <a:buFont typeface="Wingdings 2"/>
              <a:buChar char=""/>
              <a:defRPr/>
            </a:pPr>
            <a:r>
              <a:rPr lang="en-US" dirty="0" smtClean="0">
                <a:ea typeface="+mn-ea"/>
                <a:cs typeface="+mn-cs"/>
              </a:rPr>
              <a:t>Harness resources of UW and partners towards mission</a:t>
            </a:r>
          </a:p>
          <a:p>
            <a:pPr marL="438912" indent="-320040" eaLnBrk="1" fontAlgn="auto" hangingPunct="1">
              <a:spcBef>
                <a:spcPts val="0"/>
              </a:spcBef>
              <a:spcAft>
                <a:spcPts val="0"/>
              </a:spcAft>
              <a:buFont typeface="Wingdings 2"/>
              <a:buChar char=""/>
              <a:defRPr/>
            </a:pPr>
            <a:endParaRPr lang="en-US" dirty="0">
              <a:ea typeface="+mn-ea"/>
              <a:cs typeface="+mn-cs"/>
            </a:endParaRPr>
          </a:p>
        </p:txBody>
      </p:sp>
      <p:sp>
        <p:nvSpPr>
          <p:cNvPr id="4" name="Content Placeholder 3"/>
          <p:cNvSpPr>
            <a:spLocks noGrp="1"/>
          </p:cNvSpPr>
          <p:nvPr>
            <p:ph sz="half" idx="2"/>
          </p:nvPr>
        </p:nvSpPr>
        <p:spPr>
          <a:xfrm>
            <a:off x="4648200" y="1773238"/>
            <a:ext cx="4038600" cy="4811712"/>
          </a:xfrm>
        </p:spPr>
        <p:txBody>
          <a:bodyPr rtlCol="0">
            <a:normAutofit fontScale="92500" lnSpcReduction="20000"/>
          </a:bodyPr>
          <a:lstStyle/>
          <a:p>
            <a:pPr marL="438912" indent="-320040" eaLnBrk="1" fontAlgn="auto" hangingPunct="1">
              <a:spcBef>
                <a:spcPts val="0"/>
              </a:spcBef>
              <a:spcAft>
                <a:spcPts val="0"/>
              </a:spcAft>
              <a:buFont typeface="Wingdings 2"/>
              <a:buChar char=""/>
              <a:defRPr/>
            </a:pPr>
            <a:r>
              <a:rPr lang="en-US" u="sng" dirty="0" smtClean="0">
                <a:ea typeface="+mn-ea"/>
                <a:cs typeface="+mn-cs"/>
              </a:rPr>
              <a:t>Partners – MOU with</a:t>
            </a:r>
          </a:p>
          <a:p>
            <a:pPr marL="438912" indent="-320040" eaLnBrk="1" fontAlgn="auto" hangingPunct="1">
              <a:spcBef>
                <a:spcPts val="0"/>
              </a:spcBef>
              <a:spcAft>
                <a:spcPts val="0"/>
              </a:spcAft>
              <a:buFont typeface="Wingdings 2"/>
              <a:buNone/>
              <a:defRPr/>
            </a:pPr>
            <a:endParaRPr lang="en-US" dirty="0" smtClean="0">
              <a:ea typeface="+mn-ea"/>
              <a:cs typeface="+mn-cs"/>
            </a:endParaRPr>
          </a:p>
          <a:p>
            <a:pPr marL="731520" lvl="1" indent="-274320" eaLnBrk="1" fontAlgn="auto" hangingPunct="1">
              <a:spcAft>
                <a:spcPts val="1200"/>
              </a:spcAft>
              <a:buFont typeface="Wingdings"/>
              <a:buChar char=""/>
              <a:defRPr/>
            </a:pPr>
            <a:r>
              <a:rPr lang="en-US" dirty="0" smtClean="0">
                <a:ea typeface="+mn-ea"/>
              </a:rPr>
              <a:t>American Indian Higher Education Consortium</a:t>
            </a:r>
          </a:p>
          <a:p>
            <a:pPr marL="731520" lvl="1" indent="-274320" eaLnBrk="1" fontAlgn="auto" hangingPunct="1">
              <a:spcAft>
                <a:spcPts val="1200"/>
              </a:spcAft>
              <a:buFont typeface="Wingdings"/>
              <a:buChar char=""/>
              <a:defRPr/>
            </a:pPr>
            <a:r>
              <a:rPr lang="en-US" dirty="0" smtClean="0">
                <a:ea typeface="+mn-ea"/>
              </a:rPr>
              <a:t>Northwest Indian College</a:t>
            </a:r>
          </a:p>
          <a:p>
            <a:pPr marL="731520" lvl="1" indent="-274320" eaLnBrk="1" fontAlgn="auto" hangingPunct="1">
              <a:spcAft>
                <a:spcPts val="1200"/>
              </a:spcAft>
              <a:buFont typeface="Wingdings"/>
              <a:buChar char=""/>
              <a:defRPr/>
            </a:pPr>
            <a:r>
              <a:rPr lang="en-US" dirty="0" smtClean="0">
                <a:ea typeface="+mn-ea"/>
              </a:rPr>
              <a:t>National Congress of American Indian Policy Research Center</a:t>
            </a:r>
          </a:p>
          <a:p>
            <a:pPr marL="731520" lvl="1" indent="-274320" eaLnBrk="1" fontAlgn="auto" hangingPunct="1">
              <a:spcAft>
                <a:spcPts val="1200"/>
              </a:spcAft>
              <a:buFont typeface="Wingdings"/>
              <a:buChar char=""/>
              <a:defRPr/>
            </a:pPr>
            <a:r>
              <a:rPr lang="en-US" dirty="0" smtClean="0">
                <a:ea typeface="+mn-ea"/>
              </a:rPr>
              <a:t>National Indian Health Board</a:t>
            </a:r>
          </a:p>
          <a:p>
            <a:pPr marL="731520" lvl="1" indent="-274320" eaLnBrk="1" fontAlgn="auto" hangingPunct="1">
              <a:spcAft>
                <a:spcPts val="1200"/>
              </a:spcAft>
              <a:buFont typeface="Wingdings"/>
              <a:buChar char=""/>
              <a:defRPr/>
            </a:pPr>
            <a:r>
              <a:rPr lang="en-US" dirty="0" smtClean="0">
                <a:ea typeface="+mn-ea"/>
              </a:rPr>
              <a:t>Affiliated Tribes of Northwest Indians</a:t>
            </a:r>
          </a:p>
          <a:p>
            <a:pPr marL="438912" indent="-320040" eaLnBrk="1" fontAlgn="auto" hangingPunct="1">
              <a:spcBef>
                <a:spcPts val="0"/>
              </a:spcBef>
              <a:spcAft>
                <a:spcPts val="0"/>
              </a:spcAft>
              <a:buFont typeface="Wingdings 2"/>
              <a:buChar char=""/>
              <a:defRPr/>
            </a:pPr>
            <a:endParaRPr lang="en-US" dirty="0">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0513" y="152400"/>
            <a:ext cx="6313487" cy="978408"/>
          </a:xfrm>
        </p:spPr>
        <p:txBody>
          <a:bodyPr>
            <a:noAutofit/>
          </a:bodyPr>
          <a:lstStyle/>
          <a:p>
            <a:pPr algn="ctr" eaLnBrk="1" fontAlgn="auto" hangingPunct="1">
              <a:spcAft>
                <a:spcPts val="0"/>
              </a:spcAft>
              <a:defRPr/>
            </a:pPr>
            <a:r>
              <a:rPr lang="en-US" sz="4400" dirty="0" smtClean="0">
                <a:solidFill>
                  <a:schemeClr val="accent1">
                    <a:satMod val="150000"/>
                  </a:schemeClr>
                </a:solidFill>
                <a:ea typeface="+mj-ea"/>
                <a:cs typeface="+mj-cs"/>
              </a:rPr>
              <a:t>Genealogy of Partnerships</a:t>
            </a:r>
            <a:endParaRPr lang="en-US" sz="4400" dirty="0">
              <a:solidFill>
                <a:schemeClr val="accent1">
                  <a:satMod val="150000"/>
                </a:schemeClr>
              </a:solidFill>
              <a:ea typeface="+mj-ea"/>
              <a:cs typeface="+mj-cs"/>
            </a:endParaRPr>
          </a:p>
        </p:txBody>
      </p:sp>
      <p:pic>
        <p:nvPicPr>
          <p:cNvPr id="21507" name="Content Placeholder 7" descr="Partners Picture.jpg"/>
          <p:cNvPicPr>
            <a:picLocks noGrp="1" noChangeAspect="1"/>
          </p:cNvPicPr>
          <p:nvPr>
            <p:ph idx="1"/>
          </p:nvPr>
        </p:nvPicPr>
        <p:blipFill>
          <a:blip r:embed="rId3" cstate="print"/>
          <a:srcRect t="-1332" b="-1332"/>
          <a:stretch>
            <a:fillRect/>
          </a:stretch>
        </p:blipFill>
        <p:spPr>
          <a:xfrm>
            <a:off x="2651125" y="1730375"/>
            <a:ext cx="6289675" cy="5097463"/>
          </a:xfrm>
        </p:spPr>
      </p:pic>
      <p:sp>
        <p:nvSpPr>
          <p:cNvPr id="21508" name="Text Placeholder 6"/>
          <p:cNvSpPr>
            <a:spLocks noGrp="1"/>
          </p:cNvSpPr>
          <p:nvPr>
            <p:ph type="body" sz="half" idx="2"/>
          </p:nvPr>
        </p:nvSpPr>
        <p:spPr>
          <a:xfrm>
            <a:off x="168275" y="1730375"/>
            <a:ext cx="2662238" cy="4799013"/>
          </a:xfrm>
        </p:spPr>
        <p:txBody>
          <a:bodyPr/>
          <a:lstStyle/>
          <a:p>
            <a:pPr eaLnBrk="1" hangingPunct="1">
              <a:spcAft>
                <a:spcPts val="1200"/>
              </a:spcAft>
              <a:buFont typeface="Wingdings" charset="2"/>
              <a:buChar char="§"/>
            </a:pPr>
            <a:r>
              <a:rPr lang="en-US" sz="2800" dirty="0" smtClean="0"/>
              <a:t>Navajo Nation </a:t>
            </a:r>
          </a:p>
          <a:p>
            <a:pPr eaLnBrk="1" hangingPunct="1">
              <a:spcAft>
                <a:spcPts val="1200"/>
              </a:spcAft>
              <a:buFont typeface="Wingdings" charset="2"/>
              <a:buChar char="§"/>
            </a:pPr>
            <a:r>
              <a:rPr lang="en-US" sz="2800" dirty="0" smtClean="0"/>
              <a:t>NM Pueblo’s</a:t>
            </a:r>
          </a:p>
          <a:p>
            <a:pPr eaLnBrk="1" hangingPunct="1">
              <a:spcAft>
                <a:spcPts val="1200"/>
              </a:spcAft>
              <a:buFont typeface="Wingdings" charset="2"/>
              <a:buChar char="§"/>
            </a:pPr>
            <a:r>
              <a:rPr lang="en-US" sz="2800" dirty="0" smtClean="0"/>
              <a:t>AAIHB  </a:t>
            </a:r>
          </a:p>
          <a:p>
            <a:pPr eaLnBrk="1" hangingPunct="1">
              <a:spcAft>
                <a:spcPts val="1200"/>
              </a:spcAft>
              <a:buFont typeface="Wingdings" charset="2"/>
              <a:buChar char="§"/>
            </a:pPr>
            <a:r>
              <a:rPr lang="en-US" sz="2800" dirty="0" smtClean="0"/>
              <a:t>NRG UW </a:t>
            </a:r>
          </a:p>
          <a:p>
            <a:pPr eaLnBrk="1" hangingPunct="1">
              <a:spcAft>
                <a:spcPts val="1200"/>
              </a:spcAft>
              <a:buFont typeface="Wingdings" charset="2"/>
              <a:buChar char="§"/>
            </a:pPr>
            <a:r>
              <a:rPr lang="en-US" sz="2800" dirty="0" smtClean="0"/>
              <a:t>NWIC</a:t>
            </a:r>
          </a:p>
          <a:p>
            <a:pPr eaLnBrk="1" hangingPunct="1">
              <a:spcAft>
                <a:spcPts val="1200"/>
              </a:spcAft>
              <a:buFont typeface="Wingdings" charset="2"/>
              <a:buChar char="§"/>
            </a:pPr>
            <a:r>
              <a:rPr lang="en-US" sz="2800" dirty="0" smtClean="0"/>
              <a:t>AIHEC</a:t>
            </a:r>
          </a:p>
          <a:p>
            <a:pPr eaLnBrk="1" hangingPunct="1">
              <a:spcAft>
                <a:spcPts val="1200"/>
              </a:spcAft>
              <a:buFont typeface="Wingdings" charset="2"/>
              <a:buChar char="§"/>
            </a:pPr>
            <a:r>
              <a:rPr lang="en-US" sz="2800" dirty="0" smtClean="0"/>
              <a:t>30 TCU</a:t>
            </a:r>
          </a:p>
          <a:p>
            <a:pPr eaLnBrk="1" hangingPunct="1"/>
            <a:endParaRPr lang="en-US" dirty="0"/>
          </a:p>
        </p:txBody>
      </p:sp>
      <p:sp>
        <p:nvSpPr>
          <p:cNvPr id="5" name="TextBox 4"/>
          <p:cNvSpPr txBox="1"/>
          <p:nvPr/>
        </p:nvSpPr>
        <p:spPr>
          <a:xfrm>
            <a:off x="0" y="0"/>
            <a:ext cx="2830513" cy="1200328"/>
          </a:xfrm>
          <a:prstGeom prst="rect">
            <a:avLst/>
          </a:prstGeom>
          <a:noFill/>
        </p:spPr>
        <p:txBody>
          <a:bodyPr wrap="square" rtlCol="0">
            <a:spAutoFit/>
          </a:bodyPr>
          <a:lstStyle/>
          <a:p>
            <a:pPr algn="ctr"/>
            <a:r>
              <a:rPr lang="en-US" sz="2400" b="1" dirty="0" smtClean="0">
                <a:solidFill>
                  <a:schemeClr val="accent1">
                    <a:lumMod val="40000"/>
                    <a:lumOff val="60000"/>
                  </a:schemeClr>
                </a:solidFill>
              </a:rPr>
              <a:t>Center for Indigenous Health Research -- IWRI</a:t>
            </a:r>
            <a:endParaRPr lang="en-US" sz="2400" b="1" dirty="0">
              <a:solidFill>
                <a:schemeClr val="accent1">
                  <a:lumMod val="40000"/>
                  <a:lumOff val="60000"/>
                </a:schemeClr>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578608"/>
            <a:ext cx="8077200" cy="1673352"/>
          </a:xfrm>
        </p:spPr>
        <p:txBody>
          <a:bodyPr>
            <a:normAutofit fontScale="90000"/>
          </a:bodyPr>
          <a:lstStyle/>
          <a:p>
            <a:pPr fontAlgn="auto">
              <a:spcAft>
                <a:spcPts val="0"/>
              </a:spcAft>
              <a:defRPr/>
            </a:pPr>
            <a:r>
              <a:rPr lang="en-US" sz="4400" dirty="0" smtClean="0">
                <a:solidFill>
                  <a:schemeClr val="accent1"/>
                </a:solidFill>
                <a:ea typeface="+mj-ea"/>
                <a:cs typeface="+mj-cs"/>
              </a:rPr>
              <a:t>Research for Change: </a:t>
            </a:r>
            <a:br>
              <a:rPr lang="en-US" sz="4400" dirty="0" smtClean="0">
                <a:solidFill>
                  <a:schemeClr val="accent1"/>
                </a:solidFill>
                <a:ea typeface="+mj-ea"/>
                <a:cs typeface="+mj-cs"/>
              </a:rPr>
            </a:br>
            <a:r>
              <a:rPr lang="en-US" sz="4400" dirty="0" smtClean="0">
                <a:solidFill>
                  <a:schemeClr val="accent1"/>
                </a:solidFill>
                <a:ea typeface="+mj-ea"/>
                <a:cs typeface="+mj-cs"/>
              </a:rPr>
              <a:t>Cross-Site Multicultural</a:t>
            </a:r>
            <a:br>
              <a:rPr lang="en-US" sz="4400" dirty="0" smtClean="0">
                <a:solidFill>
                  <a:schemeClr val="accent1"/>
                </a:solidFill>
                <a:ea typeface="+mj-ea"/>
                <a:cs typeface="+mj-cs"/>
              </a:rPr>
            </a:br>
            <a:r>
              <a:rPr lang="en-US" sz="4400" dirty="0" smtClean="0">
                <a:solidFill>
                  <a:schemeClr val="accent1"/>
                </a:solidFill>
                <a:ea typeface="+mj-ea"/>
                <a:cs typeface="+mj-cs"/>
              </a:rPr>
              <a:t>Community-Based </a:t>
            </a:r>
            <a:br>
              <a:rPr lang="en-US" sz="4400" dirty="0" smtClean="0">
                <a:solidFill>
                  <a:schemeClr val="accent1"/>
                </a:solidFill>
                <a:ea typeface="+mj-ea"/>
                <a:cs typeface="+mj-cs"/>
              </a:rPr>
            </a:br>
            <a:r>
              <a:rPr lang="en-US" sz="4400" dirty="0" smtClean="0">
                <a:solidFill>
                  <a:schemeClr val="accent1"/>
                </a:solidFill>
                <a:ea typeface="+mj-ea"/>
                <a:cs typeface="+mj-cs"/>
              </a:rPr>
              <a:t>Participatory Research</a:t>
            </a:r>
            <a:endParaRPr lang="en-US" dirty="0">
              <a:solidFill>
                <a:schemeClr val="accent1"/>
              </a:solidFill>
              <a:ea typeface="+mj-ea"/>
              <a:cs typeface="+mj-cs"/>
            </a:endParaRPr>
          </a:p>
        </p:txBody>
      </p:sp>
      <p:sp>
        <p:nvSpPr>
          <p:cNvPr id="31747" name="Subtitle 4"/>
          <p:cNvSpPr>
            <a:spLocks noGrp="1"/>
          </p:cNvSpPr>
          <p:nvPr>
            <p:ph type="subTitle" idx="1"/>
          </p:nvPr>
        </p:nvSpPr>
        <p:spPr>
          <a:xfrm>
            <a:off x="685800" y="5178425"/>
            <a:ext cx="8458200" cy="647700"/>
          </a:xfrm>
        </p:spPr>
        <p:txBody>
          <a:bodyPr/>
          <a:lstStyle/>
          <a:p>
            <a:r>
              <a:rPr lang="en-US" dirty="0" smtClean="0">
                <a:solidFill>
                  <a:srgbClr val="000000"/>
                </a:solidFill>
              </a:rPr>
              <a:t>Funding NIDA, OBSSR, NCRR, IHS</a:t>
            </a:r>
          </a:p>
        </p:txBody>
      </p:sp>
      <p:sp>
        <p:nvSpPr>
          <p:cNvPr id="6" name="Slide Number Placeholder 5"/>
          <p:cNvSpPr>
            <a:spLocks noGrp="1"/>
          </p:cNvSpPr>
          <p:nvPr>
            <p:ph type="sldNum" sz="quarter" idx="12"/>
          </p:nvPr>
        </p:nvSpPr>
        <p:spPr/>
        <p:txBody>
          <a:bodyPr/>
          <a:lstStyle/>
          <a:p>
            <a:pPr>
              <a:defRPr/>
            </a:pPr>
            <a:fld id="{1EC72DB9-B67C-1B4F-8DD8-6AED1C33AC6E}" type="slidenum">
              <a:rPr lang="en-US"/>
              <a:pPr>
                <a:defRPr/>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1251062"/>
          </a:xfrm>
        </p:spPr>
        <p:txBody>
          <a:bodyPr>
            <a:normAutofit fontScale="90000"/>
            <a:scene3d>
              <a:camera prst="orthographicFront"/>
              <a:lightRig rig="soft" dir="t"/>
            </a:scene3d>
            <a:sp3d prstMaterial="softEdge">
              <a:bevelT w="25400" h="25400"/>
            </a:sp3d>
          </a:bodyPr>
          <a:lstStyle/>
          <a:p>
            <a:pPr algn="ctr" fontAlgn="auto">
              <a:spcAft>
                <a:spcPts val="0"/>
              </a:spcAft>
              <a:defRPr/>
            </a:pPr>
            <a:r>
              <a:rPr lang="en-US" dirty="0" smtClean="0">
                <a:solidFill>
                  <a:schemeClr val="accent1">
                    <a:satMod val="150000"/>
                  </a:schemeClr>
                </a:solidFill>
                <a:ea typeface="+mj-ea"/>
                <a:cs typeface="+mj-cs"/>
              </a:rPr>
              <a:t>NCMHD Funded-- Evolution of National CBPR Team</a:t>
            </a:r>
            <a:endParaRPr lang="en-US" dirty="0">
              <a:solidFill>
                <a:schemeClr val="accent1">
                  <a:satMod val="150000"/>
                </a:schemeClr>
              </a:solidFill>
              <a:ea typeface="+mj-ea"/>
              <a:cs typeface="+mj-cs"/>
            </a:endParaRPr>
          </a:p>
        </p:txBody>
      </p:sp>
      <p:sp>
        <p:nvSpPr>
          <p:cNvPr id="70662" name="Text Placeholder 5"/>
          <p:cNvSpPr>
            <a:spLocks noGrp="1"/>
          </p:cNvSpPr>
          <p:nvPr>
            <p:ph type="body" idx="1"/>
          </p:nvPr>
        </p:nvSpPr>
        <p:spPr>
          <a:xfrm>
            <a:off x="609600" y="1752600"/>
            <a:ext cx="3886200" cy="639763"/>
          </a:xfrm>
        </p:spPr>
        <p:txBody>
          <a:bodyPr rtlCol="0">
            <a:normAutofit/>
          </a:bodyPr>
          <a:lstStyle/>
          <a:p>
            <a:pPr algn="ctr" fontAlgn="auto">
              <a:spcBef>
                <a:spcPts val="0"/>
              </a:spcBef>
              <a:spcAft>
                <a:spcPts val="0"/>
              </a:spcAft>
              <a:buFont typeface="Wingdings 2"/>
              <a:buNone/>
              <a:defRPr/>
            </a:pPr>
            <a:r>
              <a:rPr lang="en-US" dirty="0" smtClean="0">
                <a:ea typeface="+mn-ea"/>
                <a:cs typeface="+mn-cs"/>
              </a:rPr>
              <a:t>UNM Team</a:t>
            </a:r>
          </a:p>
        </p:txBody>
      </p:sp>
      <p:pic>
        <p:nvPicPr>
          <p:cNvPr id="43011" name="Content Placeholder 9"/>
          <p:cNvPicPr>
            <a:picLocks noGrp="1" noChangeAspect="1"/>
          </p:cNvPicPr>
          <p:nvPr>
            <p:ph sz="half" idx="2"/>
          </p:nvPr>
        </p:nvPicPr>
        <p:blipFill>
          <a:blip r:embed="rId2" cstate="print"/>
          <a:srcRect t="-15200" b="-15200"/>
          <a:stretch>
            <a:fillRect/>
          </a:stretch>
        </p:blipFill>
        <p:spPr/>
      </p:pic>
      <p:sp>
        <p:nvSpPr>
          <p:cNvPr id="35845" name="Text Placeholder 7"/>
          <p:cNvSpPr>
            <a:spLocks noGrp="1"/>
          </p:cNvSpPr>
          <p:nvPr>
            <p:ph type="body" sz="quarter" idx="3"/>
          </p:nvPr>
        </p:nvSpPr>
        <p:spPr>
          <a:xfrm>
            <a:off x="4800600" y="1752600"/>
            <a:ext cx="3886200" cy="639763"/>
          </a:xfrm>
        </p:spPr>
        <p:txBody>
          <a:bodyPr rtlCol="0">
            <a:normAutofit/>
          </a:bodyPr>
          <a:lstStyle/>
          <a:p>
            <a:pPr algn="ctr" fontAlgn="auto">
              <a:spcBef>
                <a:spcPts val="0"/>
              </a:spcBef>
              <a:spcAft>
                <a:spcPts val="0"/>
              </a:spcAft>
              <a:buFont typeface="Wingdings 2"/>
              <a:buNone/>
              <a:defRPr/>
            </a:pPr>
            <a:r>
              <a:rPr lang="en-US" dirty="0" smtClean="0">
                <a:ea typeface="+mn-ea"/>
                <a:cs typeface="+mn-cs"/>
              </a:rPr>
              <a:t>UNM &amp; UW Team</a:t>
            </a:r>
          </a:p>
        </p:txBody>
      </p:sp>
      <p:pic>
        <p:nvPicPr>
          <p:cNvPr id="43012" name="Content Placeholder 10" descr="Photo 285.jpg"/>
          <p:cNvPicPr>
            <a:picLocks noGrp="1" noChangeAspect="1"/>
          </p:cNvPicPr>
          <p:nvPr>
            <p:ph sz="quarter" idx="4"/>
          </p:nvPr>
        </p:nvPicPr>
        <p:blipFill>
          <a:blip r:embed="rId3" cstate="print"/>
          <a:srcRect t="-15174" b="-15174"/>
          <a:stretch>
            <a:fillRect/>
          </a:stretch>
        </p:blipFill>
        <p:spPr/>
      </p:pic>
      <p:sp>
        <p:nvSpPr>
          <p:cNvPr id="35848" name="Slide Number Placeholder 12"/>
          <p:cNvSpPr>
            <a:spLocks noGrp="1"/>
          </p:cNvSpPr>
          <p:nvPr>
            <p:ph type="sldNum" sz="quarter" idx="12"/>
          </p:nvPr>
        </p:nvSpPr>
        <p:spPr bwMode="auto">
          <a:xfrm>
            <a:off x="2640013" y="6477000"/>
            <a:ext cx="5508625" cy="274638"/>
          </a:xfrm>
          <a:ln>
            <a:miter lim="800000"/>
            <a:headEnd/>
            <a:tailEnd/>
          </a:ln>
        </p:spPr>
        <p:txBody>
          <a:bodyPr lIns="45720" rIns="45720">
            <a:normAutofit/>
          </a:bodyPr>
          <a:lstStyle/>
          <a:p>
            <a:pPr algn="l">
              <a:defRPr/>
            </a:pPr>
            <a:fld id="{6CA49815-3A66-4A44-A0E0-96718E46F9CE}" type="slidenum">
              <a:rPr lang="en-US"/>
              <a:pPr algn="l">
                <a:defRPr/>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PRC title slide background.png"/>
          <p:cNvPicPr>
            <a:picLocks noChangeAspect="1"/>
          </p:cNvPicPr>
          <p:nvPr/>
        </p:nvPicPr>
        <p:blipFill>
          <a:blip r:embed="rId2" cstate="print"/>
          <a:srcRect/>
          <a:stretch>
            <a:fillRect/>
          </a:stretch>
        </p:blipFill>
        <p:spPr bwMode="auto">
          <a:xfrm>
            <a:off x="0" y="3733800"/>
            <a:ext cx="8977313" cy="4038600"/>
          </a:xfrm>
          <a:prstGeom prst="rect">
            <a:avLst/>
          </a:prstGeom>
          <a:noFill/>
          <a:ln w="9525">
            <a:noFill/>
            <a:miter lim="800000"/>
            <a:headEnd/>
            <a:tailEnd/>
          </a:ln>
        </p:spPr>
      </p:pic>
      <p:sp>
        <p:nvSpPr>
          <p:cNvPr id="32771" name="Title 1"/>
          <p:cNvSpPr>
            <a:spLocks noGrp="1"/>
          </p:cNvSpPr>
          <p:nvPr>
            <p:ph type="title"/>
          </p:nvPr>
        </p:nvSpPr>
        <p:spPr>
          <a:xfrm>
            <a:off x="0" y="228600"/>
            <a:ext cx="9144000" cy="990600"/>
          </a:xfrm>
        </p:spPr>
        <p:txBody>
          <a:bodyPr/>
          <a:lstStyle/>
          <a:p>
            <a:pPr algn="ctr" eaLnBrk="1" hangingPunct="1"/>
            <a:r>
              <a:rPr lang="en-US" sz="4000" b="1" dirty="0">
                <a:solidFill>
                  <a:schemeClr val="accent1">
                    <a:lumMod val="40000"/>
                    <a:lumOff val="60000"/>
                  </a:schemeClr>
                </a:solidFill>
                <a:ea typeface="ＭＳ Ｐゴシック" charset="-128"/>
                <a:cs typeface="ＭＳ Ｐゴシック" charset="-128"/>
              </a:rPr>
              <a:t>NCAI Policy Research Center</a:t>
            </a:r>
          </a:p>
        </p:txBody>
      </p:sp>
      <p:sp>
        <p:nvSpPr>
          <p:cNvPr id="32772" name="Rectangle 7"/>
          <p:cNvSpPr>
            <a:spLocks noChangeArrowheads="1"/>
          </p:cNvSpPr>
          <p:nvPr/>
        </p:nvSpPr>
        <p:spPr bwMode="auto">
          <a:xfrm>
            <a:off x="381000" y="1717675"/>
            <a:ext cx="8458200" cy="1323975"/>
          </a:xfrm>
          <a:prstGeom prst="rect">
            <a:avLst/>
          </a:prstGeom>
          <a:noFill/>
          <a:ln w="9525">
            <a:noFill/>
            <a:miter lim="800000"/>
            <a:headEnd/>
            <a:tailEnd/>
          </a:ln>
        </p:spPr>
        <p:txBody>
          <a:bodyPr>
            <a:prstTxWarp prst="textNoShape">
              <a:avLst/>
            </a:prstTxWarp>
            <a:spAutoFit/>
          </a:bodyPr>
          <a:lstStyle/>
          <a:p>
            <a:pPr algn="ctr"/>
            <a:r>
              <a:rPr lang="en-US" sz="2000" dirty="0"/>
              <a:t>The NCAI Policy Research Center is a </a:t>
            </a:r>
            <a:r>
              <a:rPr lang="en-US" sz="2000" dirty="0">
                <a:solidFill>
                  <a:srgbClr val="C00000"/>
                </a:solidFill>
              </a:rPr>
              <a:t>tribally-driven</a:t>
            </a:r>
            <a:r>
              <a:rPr lang="en-US" sz="2000" dirty="0"/>
              <a:t> think tank that supports Native communities in shaping their own future by gathering credible data, building tribal research capacity, providing research support, and convening forums addressing critical policy questions. </a:t>
            </a:r>
          </a:p>
        </p:txBody>
      </p:sp>
      <p:sp>
        <p:nvSpPr>
          <p:cNvPr id="32773" name="Rectangle 8"/>
          <p:cNvSpPr>
            <a:spLocks noChangeArrowheads="1"/>
          </p:cNvSpPr>
          <p:nvPr/>
        </p:nvSpPr>
        <p:spPr bwMode="auto">
          <a:xfrm>
            <a:off x="1295400" y="3041650"/>
            <a:ext cx="6553200" cy="1384300"/>
          </a:xfrm>
          <a:prstGeom prst="rect">
            <a:avLst/>
          </a:prstGeom>
          <a:noFill/>
          <a:ln w="9525">
            <a:noFill/>
            <a:miter lim="800000"/>
            <a:headEnd/>
            <a:tailEnd/>
          </a:ln>
        </p:spPr>
        <p:txBody>
          <a:bodyPr>
            <a:prstTxWarp prst="textNoShape">
              <a:avLst/>
            </a:prstTxWarp>
            <a:spAutoFit/>
          </a:bodyPr>
          <a:lstStyle/>
          <a:p>
            <a:r>
              <a:rPr lang="en-US" sz="1400" b="1" dirty="0">
                <a:solidFill>
                  <a:srgbClr val="C00000"/>
                </a:solidFill>
              </a:rPr>
              <a:t>As sovereign nations, tribes have a role in the research that is conducted in their communities and in regulating research which occurs on their land and with their citizens.</a:t>
            </a:r>
          </a:p>
          <a:p>
            <a:r>
              <a:rPr lang="en-US" sz="1400" b="1" dirty="0">
                <a:solidFill>
                  <a:srgbClr val="C00000"/>
                </a:solidFill>
              </a:rPr>
              <a:t>			</a:t>
            </a:r>
          </a:p>
          <a:p>
            <a:r>
              <a:rPr lang="en-US" sz="1400" b="1" dirty="0">
                <a:solidFill>
                  <a:srgbClr val="C00000"/>
                </a:solidFill>
              </a:rPr>
              <a:t>				- Joe Garcia, </a:t>
            </a:r>
          </a:p>
          <a:p>
            <a:r>
              <a:rPr lang="en-US" sz="1400" b="1" dirty="0">
                <a:solidFill>
                  <a:srgbClr val="C00000"/>
                </a:solidFill>
              </a:rPr>
              <a:t>			   	   Former President, NCAI</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228600" y="228600"/>
            <a:ext cx="8915400" cy="990600"/>
          </a:xfrm>
        </p:spPr>
        <p:txBody>
          <a:bodyPr/>
          <a:lstStyle/>
          <a:p>
            <a:pPr algn="ctr" eaLnBrk="1" hangingPunct="1"/>
            <a:r>
              <a:rPr lang="en-US" sz="4000" dirty="0">
                <a:solidFill>
                  <a:srgbClr val="FFE193"/>
                </a:solidFill>
                <a:ea typeface="ＭＳ Ｐゴシック" charset="-128"/>
                <a:cs typeface="ＭＳ Ｐゴシック" charset="-128"/>
              </a:rPr>
              <a:t>NCAI Policy Research Center</a:t>
            </a:r>
          </a:p>
        </p:txBody>
      </p:sp>
      <p:sp>
        <p:nvSpPr>
          <p:cNvPr id="39939" name="Content Placeholder 2"/>
          <p:cNvSpPr>
            <a:spLocks noGrp="1"/>
          </p:cNvSpPr>
          <p:nvPr>
            <p:ph sz="quarter" idx="1"/>
          </p:nvPr>
        </p:nvSpPr>
        <p:spPr>
          <a:xfrm>
            <a:off x="609600" y="1828800"/>
            <a:ext cx="8153400" cy="4495800"/>
          </a:xfrm>
        </p:spPr>
        <p:txBody>
          <a:bodyPr/>
          <a:lstStyle/>
          <a:p>
            <a:pPr eaLnBrk="1" hangingPunct="1">
              <a:spcAft>
                <a:spcPts val="4200"/>
              </a:spcAft>
            </a:pPr>
            <a:r>
              <a:rPr lang="en-US">
                <a:solidFill>
                  <a:srgbClr val="3C302A"/>
                </a:solidFill>
                <a:ea typeface="ＭＳ Ｐゴシック" charset="-128"/>
                <a:cs typeface="ＭＳ Ｐゴシック" charset="-128"/>
              </a:rPr>
              <a:t>Established in 2003 as a national tribal policy research center that would focus solely on issues facing tribal communities</a:t>
            </a:r>
          </a:p>
          <a:p>
            <a:pPr eaLnBrk="1" hangingPunct="1">
              <a:spcAft>
                <a:spcPts val="4200"/>
              </a:spcAft>
            </a:pPr>
            <a:r>
              <a:rPr lang="en-US">
                <a:solidFill>
                  <a:srgbClr val="3C302A"/>
                </a:solidFill>
                <a:ea typeface="ＭＳ Ｐゴシック" charset="-128"/>
                <a:cs typeface="ＭＳ Ｐゴシック" charset="-128"/>
              </a:rPr>
              <a:t>Forum for forward-thinking, deliberate, proactive Indian policy discussions and the development of policy scenarios</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0"/>
            <a:ext cx="8229600" cy="1143000"/>
          </a:xfrm>
        </p:spPr>
        <p:txBody>
          <a:bodyPr/>
          <a:lstStyle/>
          <a:p>
            <a:pPr algn="ctr" eaLnBrk="1" hangingPunct="1"/>
            <a:r>
              <a:rPr lang="en-US" sz="4000" b="1" dirty="0">
                <a:solidFill>
                  <a:srgbClr val="FFE193"/>
                </a:solidFill>
                <a:ea typeface="ＭＳ Ｐゴシック" charset="-128"/>
                <a:cs typeface="ＭＳ Ｐゴシック" charset="-128"/>
              </a:rPr>
              <a:t>PRC Values</a:t>
            </a:r>
          </a:p>
        </p:txBody>
      </p:sp>
      <p:sp>
        <p:nvSpPr>
          <p:cNvPr id="41987" name="Rectangle 3"/>
          <p:cNvSpPr>
            <a:spLocks noGrp="1" noChangeArrowheads="1"/>
          </p:cNvSpPr>
          <p:nvPr>
            <p:ph sz="quarter" idx="1"/>
          </p:nvPr>
        </p:nvSpPr>
        <p:spPr>
          <a:xfrm>
            <a:off x="228600" y="1600200"/>
            <a:ext cx="8686800" cy="4876800"/>
          </a:xfrm>
        </p:spPr>
        <p:txBody>
          <a:bodyPr>
            <a:normAutofit fontScale="85000" lnSpcReduction="10000"/>
          </a:bodyPr>
          <a:lstStyle/>
          <a:p>
            <a:pPr marL="182880" indent="0" eaLnBrk="1" hangingPunct="1">
              <a:spcBef>
                <a:spcPct val="0"/>
              </a:spcBef>
              <a:spcAft>
                <a:spcPts val="1200"/>
              </a:spcAft>
            </a:pPr>
            <a:r>
              <a:rPr lang="en-US" dirty="0">
                <a:solidFill>
                  <a:srgbClr val="000000"/>
                </a:solidFill>
                <a:ea typeface="ＭＳ Ｐゴシック" charset="-128"/>
                <a:cs typeface="ＭＳ Ｐゴシック" charset="-128"/>
              </a:rPr>
              <a:t>Research in service to community</a:t>
            </a:r>
          </a:p>
          <a:p>
            <a:pPr marL="182880" indent="0" eaLnBrk="1" hangingPunct="1">
              <a:spcBef>
                <a:spcPct val="0"/>
              </a:spcBef>
              <a:spcAft>
                <a:spcPts val="1200"/>
              </a:spcAft>
            </a:pPr>
            <a:r>
              <a:rPr lang="en-US" dirty="0">
                <a:solidFill>
                  <a:srgbClr val="000000"/>
                </a:solidFill>
                <a:ea typeface="ＭＳ Ｐゴシック" charset="-128"/>
                <a:cs typeface="ＭＳ Ｐゴシック" charset="-128"/>
              </a:rPr>
              <a:t>Direct implications for communities and improving their well-being</a:t>
            </a:r>
          </a:p>
          <a:p>
            <a:pPr marL="182880" indent="0" eaLnBrk="1" hangingPunct="1">
              <a:spcBef>
                <a:spcPct val="0"/>
              </a:spcBef>
              <a:spcAft>
                <a:spcPts val="1200"/>
              </a:spcAft>
            </a:pPr>
            <a:r>
              <a:rPr lang="en-US" dirty="0">
                <a:solidFill>
                  <a:srgbClr val="000000"/>
                </a:solidFill>
                <a:ea typeface="ＭＳ Ｐゴシック" charset="-128"/>
                <a:cs typeface="ＭＳ Ｐゴシック" charset="-128"/>
              </a:rPr>
              <a:t>Community-driven agenda and all aspects of the work</a:t>
            </a:r>
          </a:p>
          <a:p>
            <a:pPr marL="182880" indent="0" eaLnBrk="1" hangingPunct="1">
              <a:spcBef>
                <a:spcPct val="0"/>
              </a:spcBef>
              <a:spcAft>
                <a:spcPts val="1200"/>
              </a:spcAft>
            </a:pPr>
            <a:r>
              <a:rPr lang="en-US" dirty="0">
                <a:solidFill>
                  <a:srgbClr val="000000"/>
                </a:solidFill>
                <a:ea typeface="ＭＳ Ｐゴシック" charset="-128"/>
                <a:cs typeface="ＭＳ Ｐゴシック" charset="-128"/>
              </a:rPr>
              <a:t>Honor community and cultural contributions to the work</a:t>
            </a:r>
          </a:p>
          <a:p>
            <a:pPr marL="182880" indent="0" eaLnBrk="1" hangingPunct="1">
              <a:spcBef>
                <a:spcPct val="0"/>
              </a:spcBef>
              <a:spcAft>
                <a:spcPts val="1200"/>
              </a:spcAft>
            </a:pPr>
            <a:r>
              <a:rPr lang="en-US" dirty="0">
                <a:solidFill>
                  <a:srgbClr val="3C302A"/>
                </a:solidFill>
                <a:ea typeface="ＭＳ Ｐゴシック" charset="-128"/>
                <a:cs typeface="ＭＳ Ｐゴシック" charset="-128"/>
              </a:rPr>
              <a:t>Partnership with communities and other organizations</a:t>
            </a:r>
          </a:p>
          <a:p>
            <a:pPr marL="182880" indent="0" eaLnBrk="1" hangingPunct="1">
              <a:spcBef>
                <a:spcPct val="0"/>
              </a:spcBef>
              <a:spcAft>
                <a:spcPts val="1200"/>
              </a:spcAft>
            </a:pPr>
            <a:r>
              <a:rPr lang="en-US" dirty="0">
                <a:solidFill>
                  <a:srgbClr val="3C302A"/>
                </a:solidFill>
                <a:ea typeface="ＭＳ Ｐゴシック" charset="-128"/>
                <a:cs typeface="ＭＳ Ｐゴシック" charset="-128"/>
              </a:rPr>
              <a:t>Respect tribal sovereignty and ownership of data</a:t>
            </a:r>
          </a:p>
          <a:p>
            <a:pPr marL="182880" indent="0" eaLnBrk="1" hangingPunct="1">
              <a:spcBef>
                <a:spcPct val="0"/>
              </a:spcBef>
              <a:spcAft>
                <a:spcPts val="1200"/>
              </a:spcAft>
            </a:pPr>
            <a:r>
              <a:rPr lang="en-US" dirty="0">
                <a:solidFill>
                  <a:srgbClr val="3C302A"/>
                </a:solidFill>
                <a:ea typeface="ＭＳ Ｐゴシック" charset="-128"/>
                <a:cs typeface="ＭＳ Ｐゴシック" charset="-128"/>
              </a:rPr>
              <a:t>Indigenous knowledge is as valid as academic knowledge</a:t>
            </a:r>
          </a:p>
          <a:p>
            <a:pPr marL="182880" indent="0" eaLnBrk="1" hangingPunct="1">
              <a:spcBef>
                <a:spcPct val="0"/>
              </a:spcBef>
              <a:spcAft>
                <a:spcPts val="1200"/>
              </a:spcAft>
            </a:pPr>
            <a:r>
              <a:rPr lang="en-US" dirty="0">
                <a:solidFill>
                  <a:srgbClr val="3C302A"/>
                </a:solidFill>
                <a:ea typeface="ＭＳ Ｐゴシック" charset="-128"/>
                <a:cs typeface="ＭＳ Ｐゴシック" charset="-128"/>
              </a:rPr>
              <a:t>Research should build community capacity</a:t>
            </a:r>
          </a:p>
          <a:p>
            <a:pPr marL="0" indent="0" eaLnBrk="1" hangingPunct="1"/>
            <a:endParaRPr lang="en-US" dirty="0">
              <a:solidFill>
                <a:srgbClr val="000000"/>
              </a:solidFill>
              <a:ea typeface="ＭＳ Ｐゴシック" charset="-128"/>
              <a:cs typeface="ＭＳ Ｐゴシック" charset="-128"/>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2"/>
          <p:cNvSpPr>
            <a:spLocks noGrp="1"/>
          </p:cNvSpPr>
          <p:nvPr>
            <p:ph type="title"/>
          </p:nvPr>
        </p:nvSpPr>
        <p:spPr>
          <a:xfrm>
            <a:off x="457200" y="0"/>
            <a:ext cx="8229600" cy="1143000"/>
          </a:xfrm>
        </p:spPr>
        <p:txBody>
          <a:bodyPr/>
          <a:lstStyle/>
          <a:p>
            <a:pPr algn="ctr" fontAlgn="auto">
              <a:spcAft>
                <a:spcPts val="0"/>
              </a:spcAft>
              <a:defRPr/>
            </a:pPr>
            <a:r>
              <a:rPr lang="en-US" dirty="0" smtClean="0">
                <a:solidFill>
                  <a:schemeClr val="accent1">
                    <a:satMod val="150000"/>
                  </a:schemeClr>
                </a:solidFill>
                <a:ea typeface="+mj-ea"/>
                <a:cs typeface="+mj-cs"/>
              </a:rPr>
              <a:t>New CBPR Advisory Board</a:t>
            </a:r>
          </a:p>
        </p:txBody>
      </p:sp>
      <p:pic>
        <p:nvPicPr>
          <p:cNvPr id="44036" name="Content Placeholder 4" descr="Group Pic SCAC - Jan 2010.jpg"/>
          <p:cNvPicPr>
            <a:picLocks noGrp="1" noChangeAspect="1"/>
          </p:cNvPicPr>
          <p:nvPr>
            <p:ph idx="1"/>
          </p:nvPr>
        </p:nvPicPr>
        <p:blipFill>
          <a:blip r:embed="rId2" cstate="print"/>
          <a:srcRect l="-9543" r="-9543"/>
          <a:stretch>
            <a:fillRect/>
          </a:stretch>
        </p:blipFill>
        <p:spPr/>
      </p:pic>
      <p:sp>
        <p:nvSpPr>
          <p:cNvPr id="4" name="Slide Number Placeholder 3"/>
          <p:cNvSpPr>
            <a:spLocks noGrp="1"/>
          </p:cNvSpPr>
          <p:nvPr>
            <p:ph type="sldNum" sz="quarter" idx="12"/>
          </p:nvPr>
        </p:nvSpPr>
        <p:spPr/>
        <p:txBody>
          <a:bodyPr>
            <a:normAutofit/>
          </a:bodyPr>
          <a:lstStyle/>
          <a:p>
            <a:pPr>
              <a:defRPr/>
            </a:pPr>
            <a:fld id="{979DE48B-29D5-2542-B1FF-C7B05FF03C64}" type="slidenum">
              <a:rPr lang="en-US"/>
              <a:pPr>
                <a:defRPr/>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155448"/>
            <a:ext cx="9144000" cy="1252728"/>
          </a:xfrm>
        </p:spPr>
        <p:txBody>
          <a:bodyPr>
            <a:normAutofit/>
          </a:bodyPr>
          <a:lstStyle/>
          <a:p>
            <a:pPr algn="ctr"/>
            <a:r>
              <a:rPr lang="en-US" dirty="0" smtClean="0"/>
              <a:t>Issues at Hand</a:t>
            </a:r>
            <a:endParaRPr lang="en-US" dirty="0"/>
          </a:p>
        </p:txBody>
      </p:sp>
      <p:sp>
        <p:nvSpPr>
          <p:cNvPr id="25603" name="Rectangle 3"/>
          <p:cNvSpPr>
            <a:spLocks noGrp="1" noChangeArrowheads="1"/>
          </p:cNvSpPr>
          <p:nvPr>
            <p:ph type="body" idx="1"/>
          </p:nvPr>
        </p:nvSpPr>
        <p:spPr>
          <a:xfrm>
            <a:off x="0" y="1829710"/>
            <a:ext cx="9144000" cy="4806403"/>
          </a:xfrm>
        </p:spPr>
        <p:txBody>
          <a:bodyPr wrap="square">
            <a:noAutofit/>
          </a:bodyPr>
          <a:lstStyle/>
          <a:p>
            <a:pPr>
              <a:lnSpc>
                <a:spcPct val="80000"/>
              </a:lnSpc>
            </a:pPr>
            <a:r>
              <a:rPr lang="en-US" sz="2800" dirty="0" smtClean="0">
                <a:solidFill>
                  <a:srgbClr val="000000"/>
                </a:solidFill>
              </a:rPr>
              <a:t>Has western knowledge production itself contributed to health inequities?</a:t>
            </a:r>
          </a:p>
          <a:p>
            <a:pPr>
              <a:lnSpc>
                <a:spcPct val="80000"/>
              </a:lnSpc>
              <a:buNone/>
            </a:pPr>
            <a:endParaRPr lang="en-US" sz="2800" dirty="0" smtClean="0">
              <a:solidFill>
                <a:srgbClr val="000000"/>
              </a:solidFill>
            </a:endParaRPr>
          </a:p>
          <a:p>
            <a:pPr>
              <a:lnSpc>
                <a:spcPct val="80000"/>
              </a:lnSpc>
            </a:pPr>
            <a:r>
              <a:rPr lang="en-US" sz="2800" dirty="0" smtClean="0">
                <a:solidFill>
                  <a:srgbClr val="000000"/>
                </a:solidFill>
              </a:rPr>
              <a:t>Is there a power/knowledge episteme </a:t>
            </a:r>
            <a:r>
              <a:rPr lang="en-US" sz="2800" dirty="0">
                <a:solidFill>
                  <a:srgbClr val="000000"/>
                </a:solidFill>
              </a:rPr>
              <a:t>of</a:t>
            </a:r>
            <a:r>
              <a:rPr lang="en-US" sz="2800" dirty="0" smtClean="0">
                <a:solidFill>
                  <a:srgbClr val="000000"/>
                </a:solidFill>
              </a:rPr>
              <a:t>  public health that replicates colonial relationships?</a:t>
            </a:r>
          </a:p>
          <a:p>
            <a:pPr>
              <a:lnSpc>
                <a:spcPct val="80000"/>
              </a:lnSpc>
              <a:buNone/>
            </a:pPr>
            <a:endParaRPr lang="en-US" sz="2800" dirty="0" smtClean="0">
              <a:solidFill>
                <a:srgbClr val="000000"/>
              </a:solidFill>
            </a:endParaRPr>
          </a:p>
          <a:p>
            <a:pPr>
              <a:lnSpc>
                <a:spcPct val="80000"/>
              </a:lnSpc>
            </a:pPr>
            <a:r>
              <a:rPr lang="en-US" sz="2800" dirty="0" smtClean="0">
                <a:solidFill>
                  <a:srgbClr val="000000"/>
                </a:solidFill>
              </a:rPr>
              <a:t>Can Indigenous communities, other communities of color,  </a:t>
            </a:r>
            <a:r>
              <a:rPr lang="en-US" sz="2800" dirty="0">
                <a:solidFill>
                  <a:srgbClr val="000000"/>
                </a:solidFill>
              </a:rPr>
              <a:t>public health </a:t>
            </a:r>
            <a:r>
              <a:rPr lang="en-US" sz="2800" dirty="0" smtClean="0">
                <a:solidFill>
                  <a:srgbClr val="000000"/>
                </a:solidFill>
              </a:rPr>
              <a:t>advocates and allies </a:t>
            </a:r>
            <a:r>
              <a:rPr lang="en-US" sz="2800" dirty="0">
                <a:solidFill>
                  <a:srgbClr val="000000"/>
                </a:solidFill>
              </a:rPr>
              <a:t>use</a:t>
            </a:r>
            <a:r>
              <a:rPr lang="en-US" sz="2800" dirty="0" smtClean="0">
                <a:solidFill>
                  <a:srgbClr val="000000"/>
                </a:solidFill>
              </a:rPr>
              <a:t> partnership opportunities and </a:t>
            </a:r>
            <a:r>
              <a:rPr lang="en-US" sz="2800" i="1" dirty="0" smtClean="0">
                <a:solidFill>
                  <a:srgbClr val="000000"/>
                </a:solidFill>
              </a:rPr>
              <a:t>research spaces </a:t>
            </a:r>
            <a:r>
              <a:rPr lang="en-US" sz="2800" dirty="0" smtClean="0">
                <a:solidFill>
                  <a:srgbClr val="000000"/>
                </a:solidFill>
              </a:rPr>
              <a:t>for indigenous knowledge development?</a:t>
            </a:r>
            <a:endParaRPr lang="en-US" sz="2800" dirty="0">
              <a:solidFill>
                <a:srgbClr val="00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fontAlgn="auto">
              <a:spcAft>
                <a:spcPts val="0"/>
              </a:spcAft>
              <a:defRPr/>
            </a:pPr>
            <a:r>
              <a:rPr lang="en-US" dirty="0" smtClean="0">
                <a:solidFill>
                  <a:schemeClr val="accent1">
                    <a:satMod val="150000"/>
                  </a:schemeClr>
                </a:solidFill>
                <a:ea typeface="+mj-ea"/>
                <a:cs typeface="+mj-cs"/>
              </a:rPr>
              <a:t>Native American Research </a:t>
            </a:r>
            <a:br>
              <a:rPr lang="en-US" dirty="0" smtClean="0">
                <a:solidFill>
                  <a:schemeClr val="accent1">
                    <a:satMod val="150000"/>
                  </a:schemeClr>
                </a:solidFill>
                <a:ea typeface="+mj-ea"/>
                <a:cs typeface="+mj-cs"/>
              </a:rPr>
            </a:br>
            <a:r>
              <a:rPr lang="en-US" dirty="0" smtClean="0">
                <a:solidFill>
                  <a:schemeClr val="accent1">
                    <a:satMod val="150000"/>
                  </a:schemeClr>
                </a:solidFill>
                <a:ea typeface="+mj-ea"/>
                <a:cs typeface="+mj-cs"/>
              </a:rPr>
              <a:t>Centers for Health </a:t>
            </a:r>
            <a:endParaRPr lang="en-US" dirty="0">
              <a:solidFill>
                <a:schemeClr val="accent1">
                  <a:satMod val="150000"/>
                </a:schemeClr>
              </a:solidFill>
              <a:ea typeface="+mj-ea"/>
              <a:cs typeface="+mj-cs"/>
            </a:endParaRPr>
          </a:p>
        </p:txBody>
      </p:sp>
      <p:sp>
        <p:nvSpPr>
          <p:cNvPr id="32771" name="Content Placeholder 2"/>
          <p:cNvSpPr>
            <a:spLocks noGrp="1"/>
          </p:cNvSpPr>
          <p:nvPr>
            <p:ph idx="1"/>
          </p:nvPr>
        </p:nvSpPr>
        <p:spPr/>
        <p:txBody>
          <a:bodyPr>
            <a:normAutofit/>
          </a:bodyPr>
          <a:lstStyle/>
          <a:p>
            <a:pPr>
              <a:spcAft>
                <a:spcPts val="600"/>
              </a:spcAft>
            </a:pPr>
            <a:r>
              <a:rPr lang="en-US" dirty="0" smtClean="0"/>
              <a:t>Partnership between Indian Health Service &amp; NIH</a:t>
            </a:r>
          </a:p>
          <a:p>
            <a:pPr>
              <a:spcAft>
                <a:spcPts val="600"/>
              </a:spcAft>
            </a:pPr>
            <a:r>
              <a:rPr lang="en-US" dirty="0" smtClean="0"/>
              <a:t>3 Goals- </a:t>
            </a:r>
          </a:p>
          <a:p>
            <a:pPr lvl="1">
              <a:spcAft>
                <a:spcPts val="600"/>
              </a:spcAft>
            </a:pPr>
            <a:r>
              <a:rPr lang="en-US" dirty="0" smtClean="0"/>
              <a:t>Reduce mistrust</a:t>
            </a:r>
          </a:p>
          <a:p>
            <a:pPr lvl="1">
              <a:spcAft>
                <a:spcPts val="600"/>
              </a:spcAft>
            </a:pPr>
            <a:r>
              <a:rPr lang="en-US" dirty="0" smtClean="0"/>
              <a:t>train “Expert Indians”, pipeline program</a:t>
            </a:r>
          </a:p>
          <a:p>
            <a:pPr lvl="1">
              <a:spcAft>
                <a:spcPts val="600"/>
              </a:spcAft>
            </a:pPr>
            <a:r>
              <a:rPr lang="en-US" dirty="0" smtClean="0"/>
              <a:t>conduct rigorous health disparities research </a:t>
            </a:r>
          </a:p>
          <a:p>
            <a:pPr>
              <a:spcAft>
                <a:spcPts val="600"/>
              </a:spcAft>
            </a:pPr>
            <a:r>
              <a:rPr lang="en-US" dirty="0" smtClean="0"/>
              <a:t>Tribal organization must be lead and maintain 30% of funds</a:t>
            </a:r>
          </a:p>
          <a:p>
            <a:endParaRPr lang="en-US" dirty="0" smtClean="0"/>
          </a:p>
        </p:txBody>
      </p:sp>
      <p:sp>
        <p:nvSpPr>
          <p:cNvPr id="4" name="Slide Number Placeholder 3"/>
          <p:cNvSpPr>
            <a:spLocks noGrp="1"/>
          </p:cNvSpPr>
          <p:nvPr>
            <p:ph type="sldNum" sz="quarter" idx="12"/>
          </p:nvPr>
        </p:nvSpPr>
        <p:spPr/>
        <p:txBody>
          <a:bodyPr/>
          <a:lstStyle/>
          <a:p>
            <a:pPr>
              <a:defRPr/>
            </a:pPr>
            <a:fld id="{C978F8D4-003D-724A-91BD-C5F2EB0739C3}" type="slidenum">
              <a:rPr lang="en-US"/>
              <a:pPr>
                <a:defRPr/>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55448"/>
            <a:ext cx="9144000" cy="1252728"/>
          </a:xfrm>
        </p:spPr>
        <p:txBody>
          <a:bodyPr>
            <a:noAutofit/>
          </a:bodyPr>
          <a:lstStyle/>
          <a:p>
            <a:pPr algn="ctr" fontAlgn="auto">
              <a:spcAft>
                <a:spcPts val="0"/>
              </a:spcAft>
              <a:defRPr/>
            </a:pPr>
            <a:r>
              <a:rPr lang="en-US" sz="3600" i="1" dirty="0" smtClean="0"/>
              <a:t>Research for Improved Health: A National Study of Community-Academic Partnerships</a:t>
            </a:r>
            <a:r>
              <a:rPr lang="en-US" sz="3600" dirty="0" smtClean="0"/>
              <a:t> </a:t>
            </a:r>
            <a:endParaRPr lang="en-US" sz="3600" dirty="0">
              <a:solidFill>
                <a:schemeClr val="accent1">
                  <a:satMod val="150000"/>
                </a:schemeClr>
              </a:solidFill>
              <a:ea typeface="+mj-ea"/>
              <a:cs typeface="+mj-cs"/>
            </a:endParaRPr>
          </a:p>
        </p:txBody>
      </p:sp>
      <p:sp>
        <p:nvSpPr>
          <p:cNvPr id="33795" name="Rectangle 3"/>
          <p:cNvSpPr>
            <a:spLocks noGrp="1" noChangeArrowheads="1"/>
          </p:cNvSpPr>
          <p:nvPr>
            <p:ph idx="1"/>
          </p:nvPr>
        </p:nvSpPr>
        <p:spPr/>
        <p:txBody>
          <a:bodyPr/>
          <a:lstStyle/>
          <a:p>
            <a:pPr>
              <a:spcAft>
                <a:spcPts val="2400"/>
              </a:spcAft>
            </a:pPr>
            <a:r>
              <a:rPr lang="en-US" dirty="0" smtClean="0"/>
              <a:t>1.	Describe the variability of CBPR across dimensions in the model to identify differences and commonalities across partnerships</a:t>
            </a:r>
          </a:p>
          <a:p>
            <a:pPr>
              <a:spcAft>
                <a:spcPts val="2400"/>
              </a:spcAft>
            </a:pPr>
            <a:r>
              <a:rPr lang="en-US" dirty="0" smtClean="0"/>
              <a:t>2.	Describe and assess the impact of governance on CBPR processes and outcomes across AI/AN and other communities of color. </a:t>
            </a:r>
          </a:p>
        </p:txBody>
      </p:sp>
      <p:sp>
        <p:nvSpPr>
          <p:cNvPr id="4" name="Rectangle 2"/>
          <p:cNvSpPr txBox="1">
            <a:spLocks noChangeArrowheads="1"/>
          </p:cNvSpPr>
          <p:nvPr/>
        </p:nvSpPr>
        <p:spPr>
          <a:xfrm>
            <a:off x="457200" y="155448"/>
            <a:ext cx="8229600" cy="1143000"/>
          </a:xfrm>
          <a:prstGeom prst="rect">
            <a:avLst/>
          </a:prstGeom>
        </p:spPr>
        <p:txBody>
          <a:bodyPr anchor="b">
            <a:normAutofit fontScale="97500"/>
            <a:scene3d>
              <a:camera prst="orthographicFront"/>
              <a:lightRig rig="soft" dir="t">
                <a:rot lat="0" lon="0" rev="2400000"/>
              </a:lightRig>
            </a:scene3d>
            <a:sp3d>
              <a:bevelT w="19050" h="12700"/>
            </a:sp3d>
          </a:bodyPr>
          <a:lstStyle/>
          <a:p>
            <a:pPr marL="54864" algn="ctr" fontAlgn="auto">
              <a:spcBef>
                <a:spcPts val="0"/>
              </a:spcBef>
              <a:spcAft>
                <a:spcPts val="0"/>
              </a:spcAft>
              <a:defRPr/>
            </a:pPr>
            <a:r>
              <a:rPr lang="en-US" sz="3200" dirty="0">
                <a:latin typeface="ArialMT"/>
                <a:ea typeface="Cambria"/>
                <a:cs typeface="ArialMT"/>
              </a:rPr>
              <a:t> </a:t>
            </a:r>
            <a:r>
              <a:rPr lang="en-US" sz="3200" b="1" dirty="0">
                <a:latin typeface="+mj-lt"/>
                <a:ea typeface="+mn-ea"/>
                <a:cs typeface="+mn-cs"/>
              </a:rPr>
              <a:t> </a:t>
            </a:r>
            <a:endParaRPr lang="en-US" sz="3200" b="1" dirty="0">
              <a:latin typeface="+mj-lt"/>
              <a:ea typeface="+mj-ea"/>
              <a:cs typeface="+mj-cs"/>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55448"/>
            <a:ext cx="9144000" cy="1252728"/>
          </a:xfrm>
        </p:spPr>
        <p:txBody>
          <a:bodyPr>
            <a:noAutofit/>
          </a:bodyPr>
          <a:lstStyle/>
          <a:p>
            <a:pPr algn="ctr" fontAlgn="auto">
              <a:spcAft>
                <a:spcPts val="0"/>
              </a:spcAft>
              <a:defRPr/>
            </a:pPr>
            <a:r>
              <a:rPr lang="en-US" sz="3600" i="1" dirty="0" smtClean="0"/>
              <a:t>Research for Improved Health: A National Study of Community-Academic Partnerships</a:t>
            </a:r>
            <a:r>
              <a:rPr lang="en-US" sz="3600" dirty="0" smtClean="0"/>
              <a:t> </a:t>
            </a:r>
            <a:endParaRPr lang="en-US" sz="3600" dirty="0">
              <a:solidFill>
                <a:schemeClr val="accent1">
                  <a:satMod val="150000"/>
                </a:schemeClr>
              </a:solidFill>
              <a:ea typeface="+mj-ea"/>
              <a:cs typeface="+mj-cs"/>
            </a:endParaRPr>
          </a:p>
        </p:txBody>
      </p:sp>
      <p:sp>
        <p:nvSpPr>
          <p:cNvPr id="26626" name="Rectangle 3"/>
          <p:cNvSpPr>
            <a:spLocks noGrp="1" noChangeArrowheads="1"/>
          </p:cNvSpPr>
          <p:nvPr>
            <p:ph idx="1"/>
          </p:nvPr>
        </p:nvSpPr>
        <p:spPr>
          <a:xfrm>
            <a:off x="457200" y="1573213"/>
            <a:ext cx="8229600" cy="4918075"/>
          </a:xfrm>
        </p:spPr>
        <p:txBody>
          <a:bodyPr rtlCol="0">
            <a:normAutofit fontScale="85000" lnSpcReduction="20000"/>
          </a:bodyPr>
          <a:lstStyle/>
          <a:p>
            <a:pPr marL="438912" indent="-320040" fontAlgn="auto">
              <a:spcBef>
                <a:spcPts val="0"/>
              </a:spcBef>
              <a:spcAft>
                <a:spcPts val="2400"/>
              </a:spcAft>
              <a:buFont typeface="Wingdings 2"/>
              <a:buNone/>
              <a:defRPr/>
            </a:pPr>
            <a:r>
              <a:rPr lang="en-US" dirty="0" smtClean="0">
                <a:ea typeface="+mn-ea"/>
                <a:cs typeface="+mn-cs"/>
              </a:rPr>
              <a:t>3.	Examine the associations among group dynamic processes and three major CBPR outcomes: </a:t>
            </a:r>
          </a:p>
          <a:p>
            <a:pPr marL="731520" lvl="1" indent="-274320" fontAlgn="auto">
              <a:spcAft>
                <a:spcPts val="2400"/>
              </a:spcAft>
              <a:buFont typeface="Wingdings"/>
              <a:buChar char=""/>
              <a:defRPr/>
            </a:pPr>
            <a:r>
              <a:rPr lang="en-US" dirty="0" smtClean="0">
                <a:ea typeface="+mn-ea"/>
              </a:rPr>
              <a:t>culturally-responsive and centered interventions; </a:t>
            </a:r>
          </a:p>
          <a:p>
            <a:pPr marL="731520" lvl="1" indent="-274320" fontAlgn="auto">
              <a:spcAft>
                <a:spcPts val="2400"/>
              </a:spcAft>
              <a:buFont typeface="Wingdings"/>
              <a:buChar char=""/>
              <a:defRPr/>
            </a:pPr>
            <a:r>
              <a:rPr lang="en-US" dirty="0" smtClean="0">
                <a:ea typeface="+mn-ea"/>
              </a:rPr>
              <a:t>strengthened research infrastructure and other community capacities; and </a:t>
            </a:r>
          </a:p>
          <a:p>
            <a:pPr marL="731520" lvl="1" indent="-274320" fontAlgn="auto">
              <a:spcAft>
                <a:spcPts val="2400"/>
              </a:spcAft>
              <a:buFont typeface="Wingdings"/>
              <a:buChar char=""/>
              <a:defRPr/>
            </a:pPr>
            <a:r>
              <a:rPr lang="en-US" dirty="0" smtClean="0">
                <a:ea typeface="+mn-ea"/>
              </a:rPr>
              <a:t>new health-enhancing policies and practices, under varying conditions and contexts. </a:t>
            </a:r>
          </a:p>
          <a:p>
            <a:pPr marL="438912" indent="-320040" fontAlgn="auto">
              <a:spcBef>
                <a:spcPts val="0"/>
              </a:spcBef>
              <a:spcAft>
                <a:spcPts val="2400"/>
              </a:spcAft>
              <a:buFont typeface="Wingdings 2"/>
              <a:buNone/>
              <a:defRPr/>
            </a:pPr>
            <a:r>
              <a:rPr lang="en-US" dirty="0" smtClean="0">
                <a:ea typeface="+mn-ea"/>
                <a:cs typeface="+mn-cs"/>
              </a:rPr>
              <a:t>4.	Identify and disseminate best and promising practices, assessment tools, and future research needs</a:t>
            </a:r>
            <a:endParaRPr lang="en-US" dirty="0">
              <a:ea typeface="+mn-ea"/>
              <a:cs typeface="+mn-cs"/>
            </a:endParaRPr>
          </a:p>
        </p:txBody>
      </p:sp>
      <p:sp>
        <p:nvSpPr>
          <p:cNvPr id="4" name="Rectangle 2"/>
          <p:cNvSpPr txBox="1">
            <a:spLocks noChangeArrowheads="1"/>
          </p:cNvSpPr>
          <p:nvPr/>
        </p:nvSpPr>
        <p:spPr>
          <a:xfrm>
            <a:off x="457200" y="304800"/>
            <a:ext cx="8229600" cy="914400"/>
          </a:xfrm>
          <a:prstGeom prst="rect">
            <a:avLst/>
          </a:prstGeom>
        </p:spPr>
        <p:txBody>
          <a:bodyPr anchor="b">
            <a:scene3d>
              <a:camera prst="orthographicFront"/>
              <a:lightRig rig="soft" dir="t">
                <a:rot lat="0" lon="0" rev="2400000"/>
              </a:lightRig>
            </a:scene3d>
            <a:sp3d>
              <a:bevelT w="19050" h="12700"/>
            </a:sp3d>
          </a:bodyPr>
          <a:lstStyle/>
          <a:p>
            <a:pPr marL="54864" algn="ctr" fontAlgn="auto">
              <a:spcBef>
                <a:spcPts val="0"/>
              </a:spcBef>
              <a:spcAft>
                <a:spcPts val="0"/>
              </a:spcAft>
              <a:defRPr/>
            </a:pPr>
            <a:endParaRPr lang="en-US" sz="3200" b="1" dirty="0">
              <a:latin typeface="+mj-lt"/>
              <a:ea typeface="+mj-ea"/>
              <a:cs typeface="+mj-cs"/>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7"/>
            <a:ext cx="8229600" cy="883773"/>
          </a:xfrm>
        </p:spPr>
        <p:txBody>
          <a:bodyPr/>
          <a:lstStyle/>
          <a:p>
            <a:pPr algn="ctr" fontAlgn="auto">
              <a:spcAft>
                <a:spcPts val="0"/>
              </a:spcAft>
              <a:defRPr/>
            </a:pPr>
            <a:r>
              <a:rPr lang="en-US" dirty="0" smtClean="0">
                <a:solidFill>
                  <a:schemeClr val="accent1">
                    <a:satMod val="150000"/>
                  </a:schemeClr>
                </a:solidFill>
                <a:ea typeface="+mj-ea"/>
                <a:cs typeface="+mj-cs"/>
              </a:rPr>
              <a:t>On Models</a:t>
            </a:r>
            <a:endParaRPr lang="en-US" dirty="0">
              <a:solidFill>
                <a:schemeClr val="accent1">
                  <a:satMod val="150000"/>
                </a:schemeClr>
              </a:solidFill>
              <a:ea typeface="+mj-ea"/>
              <a:cs typeface="+mj-cs"/>
            </a:endParaRPr>
          </a:p>
        </p:txBody>
      </p:sp>
      <p:sp>
        <p:nvSpPr>
          <p:cNvPr id="8" name="Text Placeholder 7"/>
          <p:cNvSpPr>
            <a:spLocks noGrp="1"/>
          </p:cNvSpPr>
          <p:nvPr>
            <p:ph type="body" idx="1"/>
          </p:nvPr>
        </p:nvSpPr>
        <p:spPr>
          <a:xfrm>
            <a:off x="0" y="1535113"/>
            <a:ext cx="4645025" cy="960437"/>
          </a:xfrm>
        </p:spPr>
        <p:txBody>
          <a:bodyPr rtlCol="0">
            <a:noAutofit/>
          </a:bodyPr>
          <a:lstStyle/>
          <a:p>
            <a:pPr algn="ctr" fontAlgn="auto">
              <a:spcBef>
                <a:spcPts val="0"/>
              </a:spcBef>
              <a:spcAft>
                <a:spcPts val="0"/>
              </a:spcAft>
              <a:buFont typeface="Wingdings 2"/>
              <a:buNone/>
              <a:defRPr/>
            </a:pPr>
            <a:r>
              <a:rPr lang="en-US" sz="1800" b="0" dirty="0" smtClean="0">
                <a:ea typeface="+mn-ea"/>
                <a:cs typeface="+mn-cs"/>
              </a:rPr>
              <a:t>Models are “an idealized representation of reality that highlights some aspects and ignores others.”*</a:t>
            </a:r>
          </a:p>
        </p:txBody>
      </p:sp>
      <p:pic>
        <p:nvPicPr>
          <p:cNvPr id="35844" name="Content Placeholder 21" descr="ECN-4243.jpg"/>
          <p:cNvPicPr>
            <a:picLocks noGrp="1" noChangeAspect="1"/>
          </p:cNvPicPr>
          <p:nvPr>
            <p:ph sz="half" idx="2"/>
          </p:nvPr>
        </p:nvPicPr>
        <p:blipFill>
          <a:blip r:embed="rId2" cstate="print"/>
          <a:srcRect t="-6856" b="-6856"/>
          <a:stretch>
            <a:fillRect/>
          </a:stretch>
        </p:blipFill>
        <p:spPr/>
      </p:pic>
      <p:sp>
        <p:nvSpPr>
          <p:cNvPr id="28" name="Text Placeholder 27"/>
          <p:cNvSpPr>
            <a:spLocks noGrp="1"/>
          </p:cNvSpPr>
          <p:nvPr>
            <p:ph type="body" sz="quarter" idx="3"/>
          </p:nvPr>
        </p:nvSpPr>
        <p:spPr>
          <a:xfrm>
            <a:off x="4645025" y="1535113"/>
            <a:ext cx="4368800" cy="1243012"/>
          </a:xfrm>
        </p:spPr>
        <p:txBody>
          <a:bodyPr rtlCol="0">
            <a:normAutofit fontScale="92500" lnSpcReduction="10000"/>
          </a:bodyPr>
          <a:lstStyle/>
          <a:p>
            <a:pPr algn="ctr" fontAlgn="auto">
              <a:spcBef>
                <a:spcPts val="0"/>
              </a:spcBef>
              <a:spcAft>
                <a:spcPts val="0"/>
              </a:spcAft>
              <a:buFont typeface="Wingdings 2"/>
              <a:buNone/>
              <a:defRPr/>
            </a:pPr>
            <a:r>
              <a:rPr lang="en-US" dirty="0" smtClean="0">
                <a:ea typeface="+mn-ea"/>
                <a:cs typeface="+mn-cs"/>
              </a:rPr>
              <a:t>“</a:t>
            </a:r>
            <a:r>
              <a:rPr lang="en-US" sz="1946" dirty="0" smtClean="0">
                <a:solidFill>
                  <a:srgbClr val="FF0000"/>
                </a:solidFill>
                <a:ea typeface="+mn-ea"/>
                <a:cs typeface="+mn-cs"/>
              </a:rPr>
              <a:t>Models of course are never true, but fortunately it is only necessary that</a:t>
            </a:r>
          </a:p>
          <a:p>
            <a:pPr algn="ctr" fontAlgn="auto">
              <a:spcBef>
                <a:spcPts val="0"/>
              </a:spcBef>
              <a:spcAft>
                <a:spcPts val="0"/>
              </a:spcAft>
              <a:buFont typeface="Wingdings 2"/>
              <a:buNone/>
              <a:defRPr/>
            </a:pPr>
            <a:r>
              <a:rPr lang="en-US" sz="1946" dirty="0" smtClean="0">
                <a:solidFill>
                  <a:srgbClr val="FF0000"/>
                </a:solidFill>
                <a:ea typeface="+mn-ea"/>
                <a:cs typeface="+mn-cs"/>
              </a:rPr>
              <a:t> they be useful</a:t>
            </a:r>
            <a:r>
              <a:rPr lang="en-US" sz="1946" b="0" dirty="0" smtClean="0">
                <a:ea typeface="+mn-ea"/>
                <a:cs typeface="+mn-cs"/>
              </a:rPr>
              <a:t>”**  </a:t>
            </a:r>
            <a:endParaRPr lang="en-US" sz="1946" b="0" dirty="0">
              <a:ea typeface="+mn-ea"/>
              <a:cs typeface="+mn-cs"/>
            </a:endParaRPr>
          </a:p>
        </p:txBody>
      </p:sp>
      <p:pic>
        <p:nvPicPr>
          <p:cNvPr id="35849" name="Content Placeholder 30" descr="images.jpeg"/>
          <p:cNvPicPr>
            <a:picLocks noGrp="1" noChangeAspect="1"/>
          </p:cNvPicPr>
          <p:nvPr>
            <p:ph sz="quarter" idx="4"/>
          </p:nvPr>
        </p:nvPicPr>
        <p:blipFill>
          <a:blip r:embed="rId3" cstate="print"/>
          <a:srcRect t="-15020" b="-15020"/>
          <a:stretch>
            <a:fillRect/>
          </a:stretch>
        </p:blipFill>
        <p:spPr/>
      </p:pic>
      <p:sp>
        <p:nvSpPr>
          <p:cNvPr id="73734" name="Slide Number Placeholder 5"/>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bodyPr>
          <a:lstStyle/>
          <a:p>
            <a:pPr algn="l">
              <a:defRPr/>
            </a:pPr>
            <a:fld id="{271DAB45-D9FB-0746-86FD-5864D65561A2}" type="slidenum">
              <a:rPr lang="en-US"/>
              <a:pPr algn="l">
                <a:defRPr/>
              </a:pPr>
              <a:t>43</a:t>
            </a:fld>
            <a:endParaRPr lang="en-US" dirty="0"/>
          </a:p>
        </p:txBody>
      </p:sp>
      <p:sp>
        <p:nvSpPr>
          <p:cNvPr id="35847" name="TextBox 6"/>
          <p:cNvSpPr txBox="1">
            <a:spLocks noChangeArrowheads="1"/>
          </p:cNvSpPr>
          <p:nvPr/>
        </p:nvSpPr>
        <p:spPr bwMode="auto">
          <a:xfrm>
            <a:off x="290513" y="6126163"/>
            <a:ext cx="4040187" cy="647700"/>
          </a:xfrm>
          <a:prstGeom prst="rect">
            <a:avLst/>
          </a:prstGeom>
          <a:noFill/>
          <a:ln w="9525">
            <a:noFill/>
            <a:miter lim="800000"/>
            <a:headEnd/>
            <a:tailEnd/>
          </a:ln>
        </p:spPr>
        <p:txBody>
          <a:bodyPr>
            <a:prstTxWarp prst="textNoShape">
              <a:avLst/>
            </a:prstTxWarp>
            <a:spAutoFit/>
          </a:bodyPr>
          <a:lstStyle/>
          <a:p>
            <a:r>
              <a:rPr lang="en-US" sz="1200" dirty="0">
                <a:latin typeface="Corbel" charset="0"/>
              </a:rPr>
              <a:t>* Pearl, J. (2000). </a:t>
            </a:r>
            <a:r>
              <a:rPr lang="en-US" sz="1200" i="1" dirty="0">
                <a:latin typeface="Corbel" charset="0"/>
              </a:rPr>
              <a:t>Causality: Models, reasoning, and inference. Cambridge, </a:t>
            </a:r>
            <a:r>
              <a:rPr lang="en-US" sz="1200" dirty="0">
                <a:latin typeface="Corbel" charset="0"/>
              </a:rPr>
              <a:t>England: Cambridge University Press.</a:t>
            </a:r>
          </a:p>
        </p:txBody>
      </p:sp>
      <p:sp>
        <p:nvSpPr>
          <p:cNvPr id="35848" name="TextBox 28"/>
          <p:cNvSpPr txBox="1">
            <a:spLocks noChangeArrowheads="1"/>
          </p:cNvSpPr>
          <p:nvPr/>
        </p:nvSpPr>
        <p:spPr bwMode="auto">
          <a:xfrm>
            <a:off x="4645025" y="6035675"/>
            <a:ext cx="4368800" cy="738188"/>
          </a:xfrm>
          <a:prstGeom prst="rect">
            <a:avLst/>
          </a:prstGeom>
          <a:noFill/>
          <a:ln w="9525">
            <a:noFill/>
            <a:miter lim="800000"/>
            <a:headEnd/>
            <a:tailEnd/>
          </a:ln>
        </p:spPr>
        <p:txBody>
          <a:bodyPr>
            <a:prstTxWarp prst="textNoShape">
              <a:avLst/>
            </a:prstTxWarp>
            <a:spAutoFit/>
          </a:bodyPr>
          <a:lstStyle/>
          <a:p>
            <a:r>
              <a:rPr lang="en-US" sz="1200" dirty="0">
                <a:latin typeface="Corbel" charset="0"/>
              </a:rPr>
              <a:t>** Box, G. E. P. (1979). Some problems of statistics and everyday life. </a:t>
            </a:r>
            <a:r>
              <a:rPr lang="en-US" sz="1200" i="1" dirty="0">
                <a:latin typeface="Corbel" charset="0"/>
              </a:rPr>
              <a:t>Journal of the American Statistical Association, 74, 1–4</a:t>
            </a:r>
            <a:endParaRPr lang="en-US" sz="1200" dirty="0">
              <a:latin typeface="Corbel" charset="0"/>
            </a:endParaRPr>
          </a:p>
          <a:p>
            <a:endParaRPr lang="en-US" dirty="0">
              <a:latin typeface="Corbel"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CBPR-model-V4-052308-NWMM-b"/>
          <p:cNvPicPr>
            <a:picLocks noChangeAspect="1" noChangeArrowheads="1"/>
          </p:cNvPicPr>
          <p:nvPr/>
        </p:nvPicPr>
        <p:blipFill>
          <a:blip r:embed="rId2" cstate="print">
            <a:lum contrast="28000"/>
          </a:blip>
          <a:srcRect/>
          <a:stretch>
            <a:fillRect/>
          </a:stretch>
        </p:blipFill>
        <p:spPr bwMode="auto">
          <a:xfrm>
            <a:off x="0" y="0"/>
            <a:ext cx="9144000" cy="6858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D8D89A7D-990C-6444-85BF-9B1BDC45FE9C}" type="slidenum">
              <a:rPr lang="en-US"/>
              <a:pPr>
                <a:defRPr/>
              </a:pPr>
              <a:t>44</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2400"/>
            <a:ext cx="8229600" cy="1251062"/>
          </a:xfrm>
        </p:spPr>
        <p:txBody>
          <a:bodyPr>
            <a:normAutofit fontScale="90000"/>
          </a:bodyPr>
          <a:lstStyle/>
          <a:p>
            <a:pPr algn="ctr" fontAlgn="auto">
              <a:spcAft>
                <a:spcPts val="0"/>
              </a:spcAft>
              <a:defRPr/>
            </a:pPr>
            <a:r>
              <a:rPr lang="en-US" dirty="0" smtClean="0">
                <a:solidFill>
                  <a:schemeClr val="accent1">
                    <a:satMod val="150000"/>
                  </a:schemeClr>
                </a:solidFill>
                <a:ea typeface="+mj-ea"/>
                <a:cs typeface="+mj-cs"/>
              </a:rPr>
              <a:t>CBPR Very Preliminary Sample Characteristics</a:t>
            </a:r>
            <a:endParaRPr lang="en-US" dirty="0">
              <a:solidFill>
                <a:schemeClr val="accent1">
                  <a:satMod val="150000"/>
                </a:schemeClr>
              </a:solidFill>
              <a:ea typeface="+mj-ea"/>
              <a:cs typeface="+mj-cs"/>
            </a:endParaRPr>
          </a:p>
        </p:txBody>
      </p:sp>
      <p:sp>
        <p:nvSpPr>
          <p:cNvPr id="7" name="Content Placeholder 6"/>
          <p:cNvSpPr>
            <a:spLocks noGrp="1"/>
          </p:cNvSpPr>
          <p:nvPr>
            <p:ph sz="half" idx="1"/>
          </p:nvPr>
        </p:nvSpPr>
        <p:spPr>
          <a:xfrm>
            <a:off x="457200" y="1584325"/>
            <a:ext cx="4038600" cy="5273675"/>
          </a:xfrm>
        </p:spPr>
        <p:txBody>
          <a:bodyPr rtlCol="0">
            <a:normAutofit fontScale="85000" lnSpcReduction="20000"/>
          </a:bodyPr>
          <a:lstStyle/>
          <a:p>
            <a:pPr marL="438912" indent="-320040" fontAlgn="auto">
              <a:spcBef>
                <a:spcPts val="0"/>
              </a:spcBef>
              <a:spcAft>
                <a:spcPts val="600"/>
              </a:spcAft>
              <a:buFont typeface="Wingdings 2"/>
              <a:buChar char=""/>
              <a:defRPr/>
            </a:pPr>
            <a:r>
              <a:rPr lang="en-US" dirty="0" smtClean="0">
                <a:ea typeface="+mn-ea"/>
                <a:cs typeface="+mn-cs"/>
              </a:rPr>
              <a:t>369+ Federally funded active in 2010</a:t>
            </a:r>
          </a:p>
          <a:p>
            <a:pPr marL="731520" lvl="1" indent="-274320" fontAlgn="auto">
              <a:spcAft>
                <a:spcPts val="600"/>
              </a:spcAft>
              <a:buFont typeface="Wingdings"/>
              <a:buChar char=""/>
              <a:defRPr/>
            </a:pPr>
            <a:r>
              <a:rPr lang="en-US" dirty="0" smtClean="0">
                <a:ea typeface="+mn-ea"/>
              </a:rPr>
              <a:t>Include NARCH</a:t>
            </a:r>
          </a:p>
          <a:p>
            <a:pPr marL="731520" lvl="1" indent="-274320" fontAlgn="auto">
              <a:spcAft>
                <a:spcPts val="600"/>
              </a:spcAft>
              <a:buFont typeface="Wingdings"/>
              <a:buChar char=""/>
              <a:defRPr/>
            </a:pPr>
            <a:r>
              <a:rPr lang="en-US" dirty="0" smtClean="0">
                <a:ea typeface="+mn-ea"/>
              </a:rPr>
              <a:t>Include PRC</a:t>
            </a:r>
          </a:p>
          <a:p>
            <a:pPr marL="731520" lvl="1" indent="-274320" fontAlgn="auto">
              <a:spcAft>
                <a:spcPts val="600"/>
              </a:spcAft>
              <a:buFont typeface="Wingdings"/>
              <a:buChar char=""/>
              <a:defRPr/>
            </a:pPr>
            <a:r>
              <a:rPr lang="en-US" dirty="0" smtClean="0">
                <a:ea typeface="+mn-ea"/>
              </a:rPr>
              <a:t>N= 427</a:t>
            </a:r>
          </a:p>
          <a:p>
            <a:pPr marL="438912" indent="-320040" fontAlgn="auto">
              <a:spcBef>
                <a:spcPts val="0"/>
              </a:spcBef>
              <a:spcAft>
                <a:spcPts val="600"/>
              </a:spcAft>
              <a:buFont typeface="Wingdings 2"/>
              <a:buChar char=""/>
              <a:defRPr/>
            </a:pPr>
            <a:r>
              <a:rPr lang="en-US" dirty="0" smtClean="0">
                <a:ea typeface="+mn-ea"/>
                <a:cs typeface="+mn-cs"/>
              </a:rPr>
              <a:t>Ethnicity</a:t>
            </a:r>
          </a:p>
          <a:p>
            <a:pPr marL="731520" lvl="1" indent="-274320" fontAlgn="auto">
              <a:spcAft>
                <a:spcPts val="600"/>
              </a:spcAft>
              <a:buFont typeface="Wingdings"/>
              <a:buChar char=""/>
              <a:defRPr/>
            </a:pPr>
            <a:r>
              <a:rPr lang="en-US" dirty="0" smtClean="0">
                <a:ea typeface="+mn-ea"/>
              </a:rPr>
              <a:t>AIAN 32</a:t>
            </a:r>
          </a:p>
          <a:p>
            <a:pPr marL="731520" lvl="1" indent="-274320" fontAlgn="auto">
              <a:spcAft>
                <a:spcPts val="600"/>
              </a:spcAft>
              <a:buFont typeface="Wingdings"/>
              <a:buChar char=""/>
              <a:defRPr/>
            </a:pPr>
            <a:r>
              <a:rPr lang="en-US" dirty="0" smtClean="0">
                <a:ea typeface="+mn-ea"/>
              </a:rPr>
              <a:t>API 15</a:t>
            </a:r>
          </a:p>
          <a:p>
            <a:pPr marL="731520" lvl="1" indent="-274320" fontAlgn="auto">
              <a:spcAft>
                <a:spcPts val="600"/>
              </a:spcAft>
              <a:buFont typeface="Wingdings"/>
              <a:buChar char=""/>
              <a:defRPr/>
            </a:pPr>
            <a:r>
              <a:rPr lang="en-US" dirty="0" smtClean="0">
                <a:ea typeface="+mn-ea"/>
              </a:rPr>
              <a:t>AA 72</a:t>
            </a:r>
          </a:p>
          <a:p>
            <a:pPr marL="731520" lvl="1" indent="-274320" fontAlgn="auto">
              <a:spcAft>
                <a:spcPts val="600"/>
              </a:spcAft>
              <a:buFont typeface="Wingdings"/>
              <a:buChar char=""/>
              <a:defRPr/>
            </a:pPr>
            <a:r>
              <a:rPr lang="en-US" dirty="0" smtClean="0">
                <a:ea typeface="+mn-ea"/>
              </a:rPr>
              <a:t>Latino 97</a:t>
            </a:r>
          </a:p>
          <a:p>
            <a:pPr marL="731520" lvl="1" indent="-274320" fontAlgn="auto">
              <a:spcAft>
                <a:spcPts val="600"/>
              </a:spcAft>
              <a:buFont typeface="Wingdings"/>
              <a:buChar char=""/>
              <a:defRPr/>
            </a:pPr>
            <a:r>
              <a:rPr lang="en-US" dirty="0" smtClean="0">
                <a:ea typeface="+mn-ea"/>
              </a:rPr>
              <a:t>White 7</a:t>
            </a:r>
          </a:p>
          <a:p>
            <a:pPr marL="731520" lvl="1" indent="-274320" fontAlgn="auto">
              <a:spcAft>
                <a:spcPts val="600"/>
              </a:spcAft>
              <a:buFont typeface="Wingdings"/>
              <a:buChar char=""/>
              <a:defRPr/>
            </a:pPr>
            <a:r>
              <a:rPr lang="en-US" dirty="0" smtClean="0">
                <a:ea typeface="+mn-ea"/>
              </a:rPr>
              <a:t>Multicultural 48</a:t>
            </a:r>
          </a:p>
          <a:p>
            <a:pPr marL="731520" lvl="1" indent="-274320" fontAlgn="auto">
              <a:spcAft>
                <a:spcPts val="600"/>
              </a:spcAft>
              <a:buFont typeface="Wingdings"/>
              <a:buChar char=""/>
              <a:defRPr/>
            </a:pPr>
            <a:r>
              <a:rPr lang="en-US" dirty="0" smtClean="0">
                <a:ea typeface="+mn-ea"/>
              </a:rPr>
              <a:t>None of the above 107</a:t>
            </a:r>
          </a:p>
          <a:p>
            <a:pPr marL="438912" indent="-320040" fontAlgn="auto">
              <a:spcBef>
                <a:spcPts val="0"/>
              </a:spcBef>
              <a:spcAft>
                <a:spcPts val="0"/>
              </a:spcAft>
              <a:buFont typeface="Wingdings 2"/>
              <a:buChar char=""/>
              <a:defRPr/>
            </a:pPr>
            <a:endParaRPr lang="en-US" dirty="0" smtClean="0">
              <a:ea typeface="+mn-ea"/>
              <a:cs typeface="+mn-cs"/>
            </a:endParaRPr>
          </a:p>
          <a:p>
            <a:pPr marL="438912" indent="-320040" fontAlgn="auto">
              <a:spcBef>
                <a:spcPts val="0"/>
              </a:spcBef>
              <a:spcAft>
                <a:spcPts val="0"/>
              </a:spcAft>
              <a:buFont typeface="Wingdings 2"/>
              <a:buChar char=""/>
              <a:defRPr/>
            </a:pPr>
            <a:endParaRPr lang="en-US" dirty="0">
              <a:ea typeface="+mn-ea"/>
              <a:cs typeface="+mn-cs"/>
            </a:endParaRPr>
          </a:p>
        </p:txBody>
      </p:sp>
      <p:sp>
        <p:nvSpPr>
          <p:cNvPr id="8" name="Content Placeholder 7"/>
          <p:cNvSpPr>
            <a:spLocks noGrp="1"/>
          </p:cNvSpPr>
          <p:nvPr>
            <p:ph sz="half" idx="2"/>
          </p:nvPr>
        </p:nvSpPr>
        <p:spPr>
          <a:xfrm>
            <a:off x="4198938" y="1773238"/>
            <a:ext cx="4487862" cy="4624387"/>
          </a:xfrm>
        </p:spPr>
        <p:txBody>
          <a:bodyPr rtlCol="0">
            <a:normAutofit fontScale="85000" lnSpcReduction="20000"/>
          </a:bodyPr>
          <a:lstStyle/>
          <a:p>
            <a:pPr marL="438912" indent="-320040" fontAlgn="auto">
              <a:spcBef>
                <a:spcPts val="0"/>
              </a:spcBef>
              <a:spcAft>
                <a:spcPts val="1200"/>
              </a:spcAft>
              <a:buFont typeface="Wingdings 2"/>
              <a:buChar char=""/>
              <a:defRPr/>
            </a:pPr>
            <a:r>
              <a:rPr lang="en-US" b="1" dirty="0" smtClean="0">
                <a:ea typeface="+mn-ea"/>
                <a:cs typeface="+mn-cs"/>
              </a:rPr>
              <a:t>Vulnerable</a:t>
            </a:r>
            <a:r>
              <a:rPr lang="en-US" dirty="0" smtClean="0">
                <a:ea typeface="+mn-ea"/>
                <a:cs typeface="+mn-cs"/>
              </a:rPr>
              <a:t> population</a:t>
            </a:r>
          </a:p>
          <a:p>
            <a:pPr marL="731520" lvl="1" indent="-274320" fontAlgn="auto">
              <a:spcAft>
                <a:spcPts val="1200"/>
              </a:spcAft>
              <a:buFont typeface="Wingdings"/>
              <a:buChar char=""/>
              <a:defRPr/>
            </a:pPr>
            <a:r>
              <a:rPr lang="en-US" i="1" dirty="0" smtClean="0">
                <a:ea typeface="+mn-ea"/>
              </a:rPr>
              <a:t>n</a:t>
            </a:r>
            <a:r>
              <a:rPr lang="en-US" dirty="0" smtClean="0">
                <a:ea typeface="+mn-ea"/>
              </a:rPr>
              <a:t> = 126      Children/Youth</a:t>
            </a:r>
          </a:p>
          <a:p>
            <a:pPr marL="731520" lvl="1" indent="-274320" fontAlgn="auto">
              <a:spcAft>
                <a:spcPts val="1200"/>
              </a:spcAft>
              <a:buFont typeface="Wingdings"/>
              <a:buChar char=""/>
              <a:defRPr/>
            </a:pPr>
            <a:r>
              <a:rPr lang="en-US" i="1" dirty="0" smtClean="0">
                <a:ea typeface="+mn-ea"/>
              </a:rPr>
              <a:t>n</a:t>
            </a:r>
            <a:r>
              <a:rPr lang="en-US" dirty="0" smtClean="0">
                <a:ea typeface="+mn-ea"/>
              </a:rPr>
              <a:t> = 61         Low-Income</a:t>
            </a:r>
          </a:p>
          <a:p>
            <a:pPr marL="731520" lvl="1" indent="-274320" fontAlgn="auto">
              <a:spcAft>
                <a:spcPts val="1200"/>
              </a:spcAft>
              <a:buFont typeface="Wingdings"/>
              <a:buChar char=""/>
              <a:defRPr/>
            </a:pPr>
            <a:r>
              <a:rPr lang="en-US" i="1" dirty="0" smtClean="0">
                <a:ea typeface="+mn-ea"/>
              </a:rPr>
              <a:t>n</a:t>
            </a:r>
            <a:r>
              <a:rPr lang="en-US" dirty="0" smtClean="0">
                <a:ea typeface="+mn-ea"/>
              </a:rPr>
              <a:t> = 14         People w/ Disability</a:t>
            </a:r>
          </a:p>
          <a:p>
            <a:pPr marL="731520" lvl="1" indent="-274320" fontAlgn="auto">
              <a:spcAft>
                <a:spcPts val="1200"/>
              </a:spcAft>
              <a:buFont typeface="Wingdings"/>
              <a:buChar char=""/>
              <a:defRPr/>
            </a:pPr>
            <a:r>
              <a:rPr lang="en-US" i="1" dirty="0" smtClean="0">
                <a:ea typeface="+mn-ea"/>
              </a:rPr>
              <a:t>n</a:t>
            </a:r>
            <a:r>
              <a:rPr lang="en-US" dirty="0" smtClean="0">
                <a:ea typeface="+mn-ea"/>
              </a:rPr>
              <a:t> = 27         Elderly</a:t>
            </a:r>
          </a:p>
          <a:p>
            <a:pPr marL="731520" lvl="1" indent="-274320" fontAlgn="auto">
              <a:spcAft>
                <a:spcPts val="1200"/>
              </a:spcAft>
              <a:buFont typeface="Wingdings"/>
              <a:buChar char=""/>
              <a:defRPr/>
            </a:pPr>
            <a:r>
              <a:rPr lang="en-US" i="1" dirty="0" smtClean="0">
                <a:ea typeface="+mn-ea"/>
              </a:rPr>
              <a:t>n</a:t>
            </a:r>
            <a:r>
              <a:rPr lang="en-US" dirty="0" smtClean="0">
                <a:ea typeface="+mn-ea"/>
              </a:rPr>
              <a:t> = 53        Rural</a:t>
            </a:r>
          </a:p>
          <a:p>
            <a:pPr marL="731520" lvl="1" indent="-274320" fontAlgn="auto">
              <a:spcAft>
                <a:spcPts val="1200"/>
              </a:spcAft>
              <a:buFont typeface="Wingdings"/>
              <a:buChar char=""/>
              <a:defRPr/>
            </a:pPr>
            <a:r>
              <a:rPr lang="en-US" i="1" dirty="0" smtClean="0">
                <a:ea typeface="+mn-ea"/>
              </a:rPr>
              <a:t>n</a:t>
            </a:r>
            <a:r>
              <a:rPr lang="en-US" dirty="0" smtClean="0">
                <a:ea typeface="+mn-ea"/>
              </a:rPr>
              <a:t> = 45       Migrant / Immigrant </a:t>
            </a:r>
          </a:p>
          <a:p>
            <a:pPr marL="731520" lvl="1" indent="-274320" fontAlgn="auto">
              <a:spcAft>
                <a:spcPts val="1200"/>
              </a:spcAft>
              <a:buFont typeface="Wingdings"/>
              <a:buChar char=""/>
              <a:defRPr/>
            </a:pPr>
            <a:r>
              <a:rPr lang="en-US" i="1" dirty="0" smtClean="0">
                <a:ea typeface="+mn-ea"/>
              </a:rPr>
              <a:t>n</a:t>
            </a:r>
            <a:r>
              <a:rPr lang="en-US" dirty="0" smtClean="0">
                <a:ea typeface="+mn-ea"/>
              </a:rPr>
              <a:t> = 56       Families </a:t>
            </a:r>
          </a:p>
          <a:p>
            <a:pPr marL="731520" lvl="1" indent="-274320" fontAlgn="auto">
              <a:spcAft>
                <a:spcPts val="1200"/>
              </a:spcAft>
              <a:buFont typeface="Wingdings"/>
              <a:buChar char=""/>
              <a:defRPr/>
            </a:pPr>
            <a:r>
              <a:rPr lang="en-US" dirty="0" smtClean="0">
                <a:ea typeface="+mn-ea"/>
              </a:rPr>
              <a:t>n = 3	LGBTQ / MSM</a:t>
            </a:r>
          </a:p>
          <a:p>
            <a:pPr marL="731520" lvl="1" indent="-274320" fontAlgn="auto">
              <a:spcAft>
                <a:spcPts val="0"/>
              </a:spcAft>
              <a:buFont typeface="Wingdings"/>
              <a:buChar char=""/>
              <a:defRPr/>
            </a:pPr>
            <a:endParaRPr lang="en-US" dirty="0" smtClean="0">
              <a:ea typeface="+mn-ea"/>
            </a:endParaRPr>
          </a:p>
          <a:p>
            <a:pPr marL="438912" indent="-320040" fontAlgn="auto">
              <a:spcBef>
                <a:spcPts val="0"/>
              </a:spcBef>
              <a:spcAft>
                <a:spcPts val="0"/>
              </a:spcAft>
              <a:buFont typeface="Wingdings 2"/>
              <a:buChar char=""/>
              <a:defRPr/>
            </a:pPr>
            <a:endParaRPr lang="en-US" dirty="0">
              <a:ea typeface="+mn-ea"/>
              <a:cs typeface="+mn-cs"/>
            </a:endParaRPr>
          </a:p>
        </p:txBody>
      </p:sp>
      <p:sp>
        <p:nvSpPr>
          <p:cNvPr id="4" name="Slide Number Placeholder 3"/>
          <p:cNvSpPr>
            <a:spLocks noGrp="1"/>
          </p:cNvSpPr>
          <p:nvPr>
            <p:ph type="sldNum" sz="quarter" idx="12"/>
          </p:nvPr>
        </p:nvSpPr>
        <p:spPr/>
        <p:txBody>
          <a:bodyPr/>
          <a:lstStyle/>
          <a:p>
            <a:pPr>
              <a:defRPr/>
            </a:pPr>
            <a:fld id="{2E389886-2B49-B44B-A01D-BB7F74691B7A}" type="slidenum">
              <a:rPr lang="en-US"/>
              <a:pPr>
                <a:defRPr/>
              </a:pPr>
              <a:t>45</a:t>
            </a:fld>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0" y="2065387"/>
            <a:ext cx="9144000" cy="1673352"/>
          </a:xfrm>
        </p:spPr>
        <p:txBody>
          <a:bodyPr>
            <a:normAutofit fontScale="90000"/>
          </a:bodyPr>
          <a:lstStyle/>
          <a:p>
            <a:pPr algn="ctr" fontAlgn="auto">
              <a:spcAft>
                <a:spcPts val="0"/>
              </a:spcAft>
              <a:defRPr/>
            </a:pPr>
            <a:r>
              <a:rPr lang="en-US" sz="4400" dirty="0" smtClean="0">
                <a:solidFill>
                  <a:schemeClr val="accent1">
                    <a:satMod val="150000"/>
                  </a:schemeClr>
                </a:solidFill>
                <a:ea typeface="+mj-ea"/>
                <a:cs typeface="+mj-cs"/>
              </a:rPr>
              <a:t>Tribal Colleges and University</a:t>
            </a:r>
            <a:br>
              <a:rPr lang="en-US" sz="4400" dirty="0" smtClean="0">
                <a:solidFill>
                  <a:schemeClr val="accent1">
                    <a:satMod val="150000"/>
                  </a:schemeClr>
                </a:solidFill>
                <a:ea typeface="+mj-ea"/>
                <a:cs typeface="+mj-cs"/>
              </a:rPr>
            </a:br>
            <a:r>
              <a:rPr lang="en-US" sz="4400" dirty="0" smtClean="0">
                <a:solidFill>
                  <a:schemeClr val="accent1">
                    <a:satMod val="150000"/>
                  </a:schemeClr>
                </a:solidFill>
                <a:ea typeface="+mj-ea"/>
                <a:cs typeface="+mj-cs"/>
              </a:rPr>
              <a:t>Alcohol and Drug Problems and Solutions Study</a:t>
            </a:r>
          </a:p>
        </p:txBody>
      </p:sp>
      <p:sp>
        <p:nvSpPr>
          <p:cNvPr id="45059" name="TextBox 3"/>
          <p:cNvSpPr txBox="1">
            <a:spLocks noChangeArrowheads="1"/>
          </p:cNvSpPr>
          <p:nvPr/>
        </p:nvSpPr>
        <p:spPr bwMode="auto">
          <a:xfrm>
            <a:off x="0" y="5176838"/>
            <a:ext cx="9144000" cy="1262062"/>
          </a:xfrm>
          <a:prstGeom prst="rect">
            <a:avLst/>
          </a:prstGeom>
          <a:noFill/>
          <a:ln w="9525">
            <a:noFill/>
            <a:miter lim="800000"/>
            <a:headEnd/>
            <a:tailEnd/>
          </a:ln>
        </p:spPr>
        <p:txBody>
          <a:bodyPr>
            <a:prstTxWarp prst="textNoShape">
              <a:avLst/>
            </a:prstTxWarp>
            <a:spAutoFit/>
          </a:bodyPr>
          <a:lstStyle/>
          <a:p>
            <a:r>
              <a:rPr lang="en-US" sz="1600" dirty="0">
                <a:latin typeface="Corbel" charset="0"/>
              </a:rPr>
              <a:t>NIDA 5R01DA029001-02</a:t>
            </a:r>
          </a:p>
          <a:p>
            <a:r>
              <a:rPr lang="en-US" sz="1600" dirty="0">
                <a:latin typeface="Corbel" charset="0"/>
              </a:rPr>
              <a:t>Funding period:  2009 – 2013</a:t>
            </a:r>
          </a:p>
          <a:p>
            <a:r>
              <a:rPr lang="en-US" sz="1600" dirty="0">
                <a:latin typeface="Corbel" charset="0"/>
              </a:rPr>
              <a:t>Partner:  American Indian Higher Education </a:t>
            </a:r>
            <a:r>
              <a:rPr lang="en-US" sz="1600" dirty="0" smtClean="0">
                <a:latin typeface="Corbel" charset="0"/>
              </a:rPr>
              <a:t>Consortium- 31 Tribal Colleges and Universities</a:t>
            </a:r>
          </a:p>
          <a:p>
            <a:endParaRPr lang="en-US" sz="2800" b="1" dirty="0">
              <a:latin typeface="Corbel"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76200"/>
            <a:ext cx="8305800" cy="838200"/>
          </a:xfrm>
        </p:spPr>
        <p:txBody>
          <a:bodyPr/>
          <a:lstStyle/>
          <a:p>
            <a:r>
              <a:rPr lang="en-US" b="1" dirty="0" smtClean="0"/>
              <a:t>UW Team</a:t>
            </a:r>
          </a:p>
        </p:txBody>
      </p:sp>
      <p:pic>
        <p:nvPicPr>
          <p:cNvPr id="29702" name="Content Placeholder 16" descr="Photo on 2010-12-07 at 16.03.jpg"/>
          <p:cNvPicPr>
            <a:picLocks noGrp="1" noChangeAspect="1"/>
          </p:cNvPicPr>
          <p:nvPr>
            <p:ph idx="1"/>
          </p:nvPr>
        </p:nvPicPr>
        <p:blipFill>
          <a:blip r:embed="rId2" cstate="print"/>
          <a:stretch>
            <a:fillRect/>
          </a:stretch>
        </p:blipFill>
        <p:spPr>
          <a:xfrm>
            <a:off x="2819400" y="2286000"/>
            <a:ext cx="6096000" cy="4572000"/>
          </a:xfrm>
        </p:spPr>
      </p:pic>
      <p:sp>
        <p:nvSpPr>
          <p:cNvPr id="29699" name="TextBox 4"/>
          <p:cNvSpPr txBox="1">
            <a:spLocks noChangeArrowheads="1"/>
          </p:cNvSpPr>
          <p:nvPr/>
        </p:nvSpPr>
        <p:spPr bwMode="auto">
          <a:xfrm>
            <a:off x="4724400" y="560"/>
            <a:ext cx="2984500" cy="1477328"/>
          </a:xfrm>
          <a:prstGeom prst="rect">
            <a:avLst/>
          </a:prstGeom>
          <a:noFill/>
          <a:ln w="9525">
            <a:noFill/>
            <a:miter lim="800000"/>
            <a:headEnd/>
            <a:tailEnd/>
          </a:ln>
        </p:spPr>
        <p:txBody>
          <a:bodyPr wrap="square">
            <a:spAutoFit/>
          </a:bodyPr>
          <a:lstStyle/>
          <a:p>
            <a:r>
              <a:rPr lang="en-US" dirty="0" smtClean="0">
                <a:solidFill>
                  <a:schemeClr val="bg1"/>
                </a:solidFill>
              </a:rPr>
              <a:t>Leo Egashira</a:t>
            </a:r>
          </a:p>
          <a:p>
            <a:r>
              <a:rPr lang="en-US" dirty="0" smtClean="0">
                <a:solidFill>
                  <a:srgbClr val="FFFFFF"/>
                </a:solidFill>
              </a:rPr>
              <a:t>Maya Magarati</a:t>
            </a:r>
            <a:endParaRPr lang="en-US" dirty="0" smtClean="0">
              <a:solidFill>
                <a:schemeClr val="bg1"/>
              </a:solidFill>
            </a:endParaRPr>
          </a:p>
          <a:p>
            <a:r>
              <a:rPr lang="en-US" dirty="0" smtClean="0">
                <a:solidFill>
                  <a:srgbClr val="FFFFFF"/>
                </a:solidFill>
              </a:rPr>
              <a:t>Myra Parker</a:t>
            </a:r>
            <a:r>
              <a:rPr lang="en-US" dirty="0" smtClean="0">
                <a:solidFill>
                  <a:schemeClr val="bg1"/>
                </a:solidFill>
              </a:rPr>
              <a:t/>
            </a:r>
            <a:br>
              <a:rPr lang="en-US" dirty="0" smtClean="0">
                <a:solidFill>
                  <a:schemeClr val="bg1"/>
                </a:solidFill>
              </a:rPr>
            </a:br>
            <a:r>
              <a:rPr lang="en-US" dirty="0" smtClean="0">
                <a:solidFill>
                  <a:schemeClr val="bg1"/>
                </a:solidFill>
              </a:rPr>
              <a:t>Ramona </a:t>
            </a:r>
            <a:r>
              <a:rPr lang="en-US" dirty="0" smtClean="0">
                <a:solidFill>
                  <a:srgbClr val="FFFFFF"/>
                </a:solidFill>
              </a:rPr>
              <a:t>Beltran              </a:t>
            </a:r>
            <a:br>
              <a:rPr lang="en-US" dirty="0" smtClean="0">
                <a:solidFill>
                  <a:srgbClr val="FFFFFF"/>
                </a:solidFill>
              </a:rPr>
            </a:br>
            <a:r>
              <a:rPr lang="en-US" dirty="0">
                <a:solidFill>
                  <a:srgbClr val="FFFFFF"/>
                </a:solidFill>
              </a:rPr>
              <a:t>Elana </a:t>
            </a:r>
            <a:r>
              <a:rPr lang="en-US" dirty="0" smtClean="0">
                <a:solidFill>
                  <a:srgbClr val="FFFFFF"/>
                </a:solidFill>
              </a:rPr>
              <a:t>Mainer</a:t>
            </a:r>
            <a:endParaRPr lang="en-US" dirty="0">
              <a:solidFill>
                <a:srgbClr val="FFFFFF"/>
              </a:solidFill>
            </a:endParaRPr>
          </a:p>
        </p:txBody>
      </p:sp>
      <p:pic>
        <p:nvPicPr>
          <p:cNvPr id="29700" name="Picture 11" descr="C:\Users\honors\Documents\Leo's Work Files\NARCH V - TCU APSS\PowerPoint Presentations\LE-EM-BD.jpg"/>
          <p:cNvPicPr>
            <a:picLocks noChangeAspect="1" noChangeArrowheads="1"/>
          </p:cNvPicPr>
          <p:nvPr/>
        </p:nvPicPr>
        <p:blipFill>
          <a:blip r:embed="rId3" cstate="print"/>
          <a:srcRect/>
          <a:stretch>
            <a:fillRect/>
          </a:stretch>
        </p:blipFill>
        <p:spPr bwMode="auto">
          <a:xfrm>
            <a:off x="660400" y="3810000"/>
            <a:ext cx="4064000" cy="3048000"/>
          </a:xfrm>
          <a:prstGeom prst="rect">
            <a:avLst/>
          </a:prstGeom>
          <a:noFill/>
          <a:ln w="9525">
            <a:noFill/>
            <a:miter lim="800000"/>
            <a:headEnd/>
            <a:tailEnd/>
          </a:ln>
        </p:spPr>
      </p:pic>
      <p:pic>
        <p:nvPicPr>
          <p:cNvPr id="29701" name="Picture 11"/>
          <p:cNvPicPr>
            <a:picLocks noChangeAspect="1" noChangeArrowheads="1"/>
          </p:cNvPicPr>
          <p:nvPr/>
        </p:nvPicPr>
        <p:blipFill>
          <a:blip r:embed="rId4" cstate="print"/>
          <a:srcRect/>
          <a:stretch>
            <a:fillRect/>
          </a:stretch>
        </p:blipFill>
        <p:spPr bwMode="auto">
          <a:xfrm>
            <a:off x="304800" y="1295400"/>
            <a:ext cx="4191000" cy="3346770"/>
          </a:xfrm>
          <a:prstGeom prst="rect">
            <a:avLst/>
          </a:prstGeom>
          <a:noFill/>
          <a:ln w="9525">
            <a:noFill/>
            <a:miter lim="800000"/>
            <a:headEnd/>
            <a:tailEnd/>
          </a:ln>
        </p:spPr>
      </p:pic>
      <p:pic>
        <p:nvPicPr>
          <p:cNvPr id="29703" name="Picture 19" descr="Photo on 2010-07-05 at 12.02_2.jpg"/>
          <p:cNvPicPr>
            <a:picLocks noChangeAspect="1"/>
          </p:cNvPicPr>
          <p:nvPr/>
        </p:nvPicPr>
        <p:blipFill>
          <a:blip r:embed="rId5" cstate="print"/>
          <a:srcRect/>
          <a:stretch>
            <a:fillRect/>
          </a:stretch>
        </p:blipFill>
        <p:spPr bwMode="auto">
          <a:xfrm>
            <a:off x="5867400" y="1477888"/>
            <a:ext cx="2667000" cy="2332112"/>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0" y="0"/>
            <a:ext cx="9144000" cy="6857999"/>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ea typeface="+mj-ea"/>
                <a:cs typeface="+mj-cs"/>
              </a:rPr>
              <a:t>Study AIMS</a:t>
            </a:r>
          </a:p>
        </p:txBody>
      </p:sp>
      <p:sp>
        <p:nvSpPr>
          <p:cNvPr id="31747" name="Content Placeholder 2"/>
          <p:cNvSpPr>
            <a:spLocks noGrp="1"/>
          </p:cNvSpPr>
          <p:nvPr>
            <p:ph idx="1"/>
          </p:nvPr>
        </p:nvSpPr>
        <p:spPr>
          <a:xfrm>
            <a:off x="457200" y="1774825"/>
            <a:ext cx="8229600" cy="5083175"/>
          </a:xfrm>
        </p:spPr>
        <p:txBody>
          <a:bodyPr rtlCol="0">
            <a:normAutofit lnSpcReduction="10000"/>
          </a:bodyPr>
          <a:lstStyle/>
          <a:p>
            <a:pPr marL="633222" indent="-514350" fontAlgn="auto">
              <a:spcBef>
                <a:spcPts val="0"/>
              </a:spcBef>
              <a:spcAft>
                <a:spcPts val="1800"/>
              </a:spcAft>
              <a:buFont typeface="+mj-lt"/>
              <a:buAutoNum type="arabicPeriod"/>
              <a:defRPr/>
            </a:pPr>
            <a:r>
              <a:rPr lang="en-US" dirty="0" smtClean="0">
                <a:ea typeface="+mn-ea"/>
                <a:cs typeface="+mn-cs"/>
              </a:rPr>
              <a:t>Establish partnership and board (CBPR)</a:t>
            </a:r>
          </a:p>
          <a:p>
            <a:pPr marL="633222" indent="-514350" fontAlgn="auto">
              <a:spcBef>
                <a:spcPts val="0"/>
              </a:spcBef>
              <a:spcAft>
                <a:spcPts val="1800"/>
              </a:spcAft>
              <a:buFont typeface="+mj-lt"/>
              <a:buAutoNum type="arabicPeriod"/>
              <a:defRPr/>
            </a:pPr>
            <a:r>
              <a:rPr lang="en-US" dirty="0" smtClean="0">
                <a:ea typeface="+mn-ea"/>
                <a:cs typeface="+mn-cs"/>
              </a:rPr>
              <a:t>Compile and summarize literature</a:t>
            </a:r>
          </a:p>
          <a:p>
            <a:pPr marL="633222" indent="-514350" fontAlgn="auto">
              <a:spcBef>
                <a:spcPts val="0"/>
              </a:spcBef>
              <a:spcAft>
                <a:spcPts val="1800"/>
              </a:spcAft>
              <a:buFont typeface="+mj-lt"/>
              <a:buAutoNum type="arabicPeriod"/>
              <a:defRPr/>
            </a:pPr>
            <a:r>
              <a:rPr lang="en-US" dirty="0" smtClean="0">
                <a:ea typeface="+mn-ea"/>
                <a:cs typeface="+mn-cs"/>
              </a:rPr>
              <a:t> Key Stakeholders survey-needs and capacity</a:t>
            </a:r>
          </a:p>
          <a:p>
            <a:pPr marL="633222" indent="-514350" fontAlgn="auto">
              <a:spcBef>
                <a:spcPts val="0"/>
              </a:spcBef>
              <a:spcAft>
                <a:spcPts val="1800"/>
              </a:spcAft>
              <a:buFont typeface="+mj-lt"/>
              <a:buAutoNum type="arabicPeriod"/>
              <a:defRPr/>
            </a:pPr>
            <a:r>
              <a:rPr lang="en-US" b="1" i="1" dirty="0" smtClean="0">
                <a:ea typeface="+mn-ea"/>
                <a:cs typeface="+mn-cs"/>
              </a:rPr>
              <a:t>Qualitative review of culture-centered and evidence based interventions </a:t>
            </a:r>
          </a:p>
          <a:p>
            <a:pPr marL="633222" indent="-514350" fontAlgn="auto">
              <a:spcBef>
                <a:spcPts val="0"/>
              </a:spcBef>
              <a:spcAft>
                <a:spcPts val="1800"/>
              </a:spcAft>
              <a:buFont typeface="+mj-lt"/>
              <a:buAutoNum type="arabicPeriod"/>
              <a:defRPr/>
            </a:pPr>
            <a:r>
              <a:rPr lang="en-US" dirty="0" smtClean="0">
                <a:ea typeface="+mn-ea"/>
                <a:cs typeface="+mn-cs"/>
              </a:rPr>
              <a:t>Develop effective outreach and screening procedures</a:t>
            </a:r>
          </a:p>
          <a:p>
            <a:pPr marL="731520" lvl="1" indent="-274320" fontAlgn="auto">
              <a:spcAft>
                <a:spcPts val="0"/>
              </a:spcAft>
              <a:buFont typeface="Wingdings"/>
              <a:buChar char=""/>
              <a:defRPr/>
            </a:pPr>
            <a:endParaRPr lang="en-US" dirty="0" smtClean="0">
              <a:ea typeface="+mn-ea"/>
            </a:endParaRPr>
          </a:p>
          <a:p>
            <a:pPr marL="438912" indent="-320040" fontAlgn="auto">
              <a:spcBef>
                <a:spcPts val="0"/>
              </a:spcBef>
              <a:spcAft>
                <a:spcPts val="0"/>
              </a:spcAft>
              <a:buFont typeface="Wingdings 2"/>
              <a:buChar char=""/>
              <a:defRPr/>
            </a:pPr>
            <a:endParaRPr lang="en-US" dirty="0" smtClean="0">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a:t>
            </a:r>
            <a:r>
              <a:rPr lang="en-US" dirty="0" err="1" smtClean="0"/>
              <a:t>Ojectives</a:t>
            </a:r>
            <a:endParaRPr lang="en-US" dirty="0"/>
          </a:p>
        </p:txBody>
      </p:sp>
      <p:sp>
        <p:nvSpPr>
          <p:cNvPr id="3" name="Content Placeholder 2"/>
          <p:cNvSpPr>
            <a:spLocks noGrp="1"/>
          </p:cNvSpPr>
          <p:nvPr>
            <p:ph idx="1"/>
          </p:nvPr>
        </p:nvSpPr>
        <p:spPr>
          <a:xfrm>
            <a:off x="457200" y="1597583"/>
            <a:ext cx="8229600" cy="5260417"/>
          </a:xfrm>
        </p:spPr>
        <p:txBody>
          <a:bodyPr>
            <a:normAutofit/>
          </a:bodyPr>
          <a:lstStyle/>
          <a:p>
            <a:pPr>
              <a:spcAft>
                <a:spcPts val="1800"/>
              </a:spcAft>
            </a:pPr>
            <a:r>
              <a:rPr lang="en-US" dirty="0" smtClean="0"/>
              <a:t>New </a:t>
            </a:r>
            <a:r>
              <a:rPr lang="en-US" i="1" dirty="0" smtClean="0"/>
              <a:t>western</a:t>
            </a:r>
            <a:r>
              <a:rPr lang="en-US" dirty="0" smtClean="0"/>
              <a:t> scholarship about pre-colonized America’s</a:t>
            </a:r>
          </a:p>
          <a:p>
            <a:pPr>
              <a:spcAft>
                <a:spcPts val="1800"/>
              </a:spcAft>
            </a:pPr>
            <a:r>
              <a:rPr lang="en-US" dirty="0" smtClean="0"/>
              <a:t>Define Modernity/Coloniality Episteme</a:t>
            </a:r>
          </a:p>
          <a:p>
            <a:pPr>
              <a:spcAft>
                <a:spcPts val="1800"/>
              </a:spcAft>
            </a:pPr>
            <a:r>
              <a:rPr lang="en-US" dirty="0" smtClean="0"/>
              <a:t>Examples of colonizing research</a:t>
            </a:r>
          </a:p>
          <a:p>
            <a:pPr>
              <a:spcAft>
                <a:spcPts val="1800"/>
              </a:spcAft>
            </a:pPr>
            <a:r>
              <a:rPr lang="en-US" dirty="0" smtClean="0"/>
              <a:t>Decolonizing research and practice: CBPR and the space for indigenous knowledge development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6" name="Rectangle 2"/>
          <p:cNvSpPr>
            <a:spLocks noGrp="1" noChangeArrowheads="1"/>
          </p:cNvSpPr>
          <p:nvPr>
            <p:ph type="ctrTitle"/>
          </p:nvPr>
        </p:nvSpPr>
        <p:spPr>
          <a:xfrm>
            <a:off x="685800" y="2519172"/>
            <a:ext cx="8077200" cy="1673352"/>
          </a:xfrm>
        </p:spPr>
        <p:txBody>
          <a:bodyPr>
            <a:normAutofit fontScale="90000"/>
          </a:bodyPr>
          <a:lstStyle/>
          <a:p>
            <a:r>
              <a:rPr lang="en-US" sz="4800" dirty="0"/>
              <a:t>Decolonizing Strategies: Potential</a:t>
            </a:r>
            <a:r>
              <a:rPr lang="en-US" sz="4800" dirty="0" smtClean="0"/>
              <a:t> Approaches </a:t>
            </a:r>
            <a:r>
              <a:rPr lang="en-US" sz="4800" dirty="0"/>
              <a:t>to Support</a:t>
            </a:r>
            <a:r>
              <a:rPr lang="en-US" sz="4800" dirty="0" smtClean="0"/>
              <a:t> Epistemic Diversity</a:t>
            </a:r>
            <a:endParaRPr lang="en-US" sz="4800" dirty="0"/>
          </a:p>
        </p:txBody>
      </p:sp>
      <p:sp>
        <p:nvSpPr>
          <p:cNvPr id="774147" name="Rectangle 3"/>
          <p:cNvSpPr>
            <a:spLocks noGrp="1" noChangeArrowheads="1"/>
          </p:cNvSpPr>
          <p:nvPr>
            <p:ph type="subTitle" idx="1"/>
          </p:nvPr>
        </p:nvSpPr>
        <p:spPr>
          <a:xfrm>
            <a:off x="685800" y="673100"/>
            <a:ext cx="8077200" cy="1499616"/>
          </a:xfrm>
        </p:spPr>
        <p:txBody>
          <a:bodyPr/>
          <a:lstStyle/>
          <a:p>
            <a:endParaRPr lang="en-US" dirty="0"/>
          </a:p>
          <a:p>
            <a:r>
              <a:rPr lang="en-US" dirty="0"/>
              <a:t>In the Practice World</a:t>
            </a:r>
          </a:p>
        </p:txBody>
      </p:sp>
      <p:grpSp>
        <p:nvGrpSpPr>
          <p:cNvPr id="4" name="Group 9"/>
          <p:cNvGrpSpPr>
            <a:grpSpLocks/>
          </p:cNvGrpSpPr>
          <p:nvPr/>
        </p:nvGrpSpPr>
        <p:grpSpPr bwMode="auto">
          <a:xfrm>
            <a:off x="1447800" y="5047730"/>
            <a:ext cx="6400800" cy="1719387"/>
            <a:chOff x="1447800" y="4464049"/>
            <a:chExt cx="6400800" cy="1854356"/>
          </a:xfrm>
        </p:grpSpPr>
        <p:pic>
          <p:nvPicPr>
            <p:cNvPr id="5" name="Picture 4"/>
            <p:cNvPicPr>
              <a:picLocks noChangeAspect="1"/>
            </p:cNvPicPr>
            <p:nvPr/>
          </p:nvPicPr>
          <p:blipFill>
            <a:blip r:embed="rId3" cstate="print"/>
            <a:srcRect/>
            <a:stretch>
              <a:fillRect/>
            </a:stretch>
          </p:blipFill>
          <p:spPr bwMode="auto">
            <a:xfrm>
              <a:off x="1447800" y="4857750"/>
              <a:ext cx="6400800" cy="704850"/>
            </a:xfrm>
            <a:prstGeom prst="rect">
              <a:avLst/>
            </a:prstGeom>
            <a:noFill/>
            <a:ln w="9525">
              <a:noFill/>
              <a:miter lim="800000"/>
              <a:headEnd/>
              <a:tailEnd/>
            </a:ln>
          </p:spPr>
        </p:pic>
        <p:sp>
          <p:nvSpPr>
            <p:cNvPr id="6" name="Rectangle 5"/>
            <p:cNvSpPr>
              <a:spLocks noChangeArrowheads="1"/>
            </p:cNvSpPr>
            <p:nvPr/>
          </p:nvSpPr>
          <p:spPr bwMode="auto">
            <a:xfrm>
              <a:off x="3657600" y="5621338"/>
              <a:ext cx="3135313" cy="697067"/>
            </a:xfrm>
            <a:prstGeom prst="rect">
              <a:avLst/>
            </a:prstGeom>
            <a:noFill/>
            <a:ln w="9525">
              <a:noFill/>
              <a:miter lim="800000"/>
              <a:headEnd/>
              <a:tailEnd/>
            </a:ln>
          </p:spPr>
          <p:txBody>
            <a:bodyPr wrap="square">
              <a:prstTxWarp prst="textNoShape">
                <a:avLst/>
              </a:prstTxWarp>
              <a:spAutoFit/>
            </a:bodyPr>
            <a:lstStyle/>
            <a:p>
              <a:r>
                <a:rPr lang="en-US" b="1" dirty="0">
                  <a:latin typeface="Lucida Sans Unicode" charset="0"/>
                </a:rPr>
                <a:t>The California Endowment</a:t>
              </a:r>
            </a:p>
            <a:p>
              <a:r>
                <a:rPr lang="en-US" b="1" dirty="0">
                  <a:latin typeface="Lucida Sans Unicode" charset="0"/>
                </a:rPr>
                <a:t>Rodney Hopson, Ph.D.</a:t>
              </a:r>
              <a:endParaRPr lang="en-US" dirty="0">
                <a:latin typeface="Lucida Sans Unicode" charset="0"/>
              </a:endParaRPr>
            </a:p>
          </p:txBody>
        </p:sp>
        <p:sp>
          <p:nvSpPr>
            <p:cNvPr id="7" name="TextBox 9"/>
            <p:cNvSpPr txBox="1">
              <a:spLocks noChangeArrowheads="1"/>
            </p:cNvSpPr>
            <p:nvPr/>
          </p:nvSpPr>
          <p:spPr bwMode="auto">
            <a:xfrm>
              <a:off x="1447800" y="4464049"/>
              <a:ext cx="2438400" cy="398324"/>
            </a:xfrm>
            <a:prstGeom prst="rect">
              <a:avLst/>
            </a:prstGeom>
            <a:noFill/>
            <a:ln w="9525">
              <a:noFill/>
              <a:miter lim="800000"/>
              <a:headEnd/>
              <a:tailEnd/>
            </a:ln>
          </p:spPr>
          <p:txBody>
            <a:bodyPr wrap="square">
              <a:prstTxWarp prst="textNoShape">
                <a:avLst/>
              </a:prstTxWarp>
              <a:spAutoFit/>
            </a:bodyPr>
            <a:lstStyle/>
            <a:p>
              <a:r>
                <a:rPr lang="en-US" dirty="0">
                  <a:latin typeface="Lucida Sans Unicode" charset="0"/>
                </a:rPr>
                <a:t>Adapted from: </a:t>
              </a:r>
            </a:p>
          </p:txBody>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
            </a:scene3d>
            <a:sp3d prstMaterial="softEdge">
              <a:bevelT w="25400" h="25400"/>
            </a:sp3d>
          </a:bodyPr>
          <a:lstStyle/>
          <a:p>
            <a:pPr fontAlgn="auto">
              <a:spcAft>
                <a:spcPts val="0"/>
              </a:spcAft>
              <a:defRPr/>
            </a:pPr>
            <a:r>
              <a:rPr lang="en-US" dirty="0" smtClean="0">
                <a:solidFill>
                  <a:schemeClr val="accent1">
                    <a:satMod val="150000"/>
                  </a:schemeClr>
                </a:solidFill>
                <a:ea typeface="+mj-ea"/>
                <a:cs typeface="+mj-cs"/>
              </a:rPr>
              <a:t>Reflect on your Social Location</a:t>
            </a:r>
            <a:endParaRPr lang="en-US" dirty="0">
              <a:solidFill>
                <a:schemeClr val="accent1">
                  <a:satMod val="150000"/>
                </a:schemeClr>
              </a:solidFill>
              <a:ea typeface="+mj-ea"/>
              <a:cs typeface="+mj-cs"/>
            </a:endParaRPr>
          </a:p>
        </p:txBody>
      </p:sp>
      <p:sp>
        <p:nvSpPr>
          <p:cNvPr id="66562" name="Content Placeholder 2"/>
          <p:cNvSpPr>
            <a:spLocks noGrp="1"/>
          </p:cNvSpPr>
          <p:nvPr>
            <p:ph idx="1"/>
          </p:nvPr>
        </p:nvSpPr>
        <p:spPr>
          <a:xfrm>
            <a:off x="0" y="1408113"/>
            <a:ext cx="8229600" cy="4625975"/>
          </a:xfrm>
        </p:spPr>
        <p:txBody>
          <a:bodyPr rtlCol="0">
            <a:normAutofit fontScale="92500" lnSpcReduction="20000"/>
          </a:bodyPr>
          <a:lstStyle/>
          <a:p>
            <a:pPr marL="514350" indent="-514350" fontAlgn="auto">
              <a:spcBef>
                <a:spcPts val="0"/>
              </a:spcBef>
              <a:spcAft>
                <a:spcPts val="0"/>
              </a:spcAft>
              <a:buFont typeface="Lucida Sans Unicode" charset="0"/>
              <a:buAutoNum type="arabicPeriod"/>
              <a:defRPr/>
            </a:pPr>
            <a:r>
              <a:rPr lang="en-US" b="1" dirty="0" smtClean="0"/>
              <a:t>The social location of the student/researcher matters (intersectionality)</a:t>
            </a:r>
          </a:p>
          <a:p>
            <a:pPr marL="514350" indent="-514350" fontAlgn="auto">
              <a:spcBef>
                <a:spcPts val="0"/>
              </a:spcBef>
              <a:spcAft>
                <a:spcPts val="0"/>
              </a:spcAft>
              <a:buFont typeface="Wingdings 3" charset="2"/>
              <a:buNone/>
              <a:defRPr/>
            </a:pPr>
            <a:endParaRPr lang="en-US" b="1" dirty="0" smtClean="0"/>
          </a:p>
          <a:p>
            <a:pPr marL="914400" lvl="1" indent="-514350" fontAlgn="auto">
              <a:spcAft>
                <a:spcPts val="0"/>
              </a:spcAft>
              <a:buFont typeface="Wingdings" charset="2"/>
              <a:buChar char="§"/>
              <a:defRPr/>
            </a:pPr>
            <a:r>
              <a:rPr lang="en-US" b="1" dirty="0" smtClean="0">
                <a:ea typeface="+mn-ea"/>
              </a:rPr>
              <a:t>Gender</a:t>
            </a:r>
          </a:p>
          <a:p>
            <a:pPr marL="914400" lvl="1" indent="-514350" fontAlgn="auto">
              <a:spcAft>
                <a:spcPts val="0"/>
              </a:spcAft>
              <a:buFont typeface="Wingdings" charset="2"/>
              <a:buChar char="§"/>
              <a:defRPr/>
            </a:pPr>
            <a:r>
              <a:rPr lang="en-US" b="1" dirty="0" smtClean="0">
                <a:ea typeface="+mn-ea"/>
              </a:rPr>
              <a:t>Race</a:t>
            </a:r>
          </a:p>
          <a:p>
            <a:pPr marL="914400" lvl="1" indent="-514350" fontAlgn="auto">
              <a:spcAft>
                <a:spcPts val="0"/>
              </a:spcAft>
              <a:buFont typeface="Wingdings" charset="2"/>
              <a:buChar char="§"/>
              <a:defRPr/>
            </a:pPr>
            <a:r>
              <a:rPr lang="en-US" b="1" dirty="0" smtClean="0">
                <a:ea typeface="+mn-ea"/>
              </a:rPr>
              <a:t>Class</a:t>
            </a:r>
          </a:p>
          <a:p>
            <a:pPr marL="914400" lvl="1" indent="-514350" fontAlgn="auto">
              <a:spcAft>
                <a:spcPts val="0"/>
              </a:spcAft>
              <a:buFont typeface="Wingdings" charset="2"/>
              <a:buChar char="§"/>
              <a:defRPr/>
            </a:pPr>
            <a:r>
              <a:rPr lang="en-US" b="1" dirty="0" smtClean="0">
                <a:ea typeface="+mn-ea"/>
              </a:rPr>
              <a:t>Ethnicity</a:t>
            </a:r>
          </a:p>
          <a:p>
            <a:pPr marL="914400" lvl="1" indent="-514350" fontAlgn="auto">
              <a:spcAft>
                <a:spcPts val="0"/>
              </a:spcAft>
              <a:buFont typeface="Wingdings" charset="2"/>
              <a:buChar char="§"/>
              <a:defRPr/>
            </a:pPr>
            <a:r>
              <a:rPr lang="en-US" b="1" dirty="0" smtClean="0">
                <a:ea typeface="+mn-ea"/>
              </a:rPr>
              <a:t>Education</a:t>
            </a:r>
          </a:p>
          <a:p>
            <a:pPr marL="914400" lvl="1" indent="-514350" fontAlgn="auto">
              <a:spcAft>
                <a:spcPts val="0"/>
              </a:spcAft>
              <a:buFont typeface="Wingdings" charset="2"/>
              <a:buChar char="§"/>
              <a:defRPr/>
            </a:pPr>
            <a:r>
              <a:rPr lang="en-US" b="1" dirty="0" smtClean="0">
                <a:ea typeface="+mn-ea"/>
              </a:rPr>
              <a:t>Privilege/target</a:t>
            </a:r>
          </a:p>
          <a:p>
            <a:pPr marL="914400" lvl="1" indent="-514350" fontAlgn="auto">
              <a:spcAft>
                <a:spcPts val="0"/>
              </a:spcAft>
              <a:buFont typeface="Wingdings" charset="2"/>
              <a:buChar char="§"/>
              <a:defRPr/>
            </a:pPr>
            <a:r>
              <a:rPr lang="en-US" b="1" dirty="0" smtClean="0">
                <a:ea typeface="+mn-ea"/>
              </a:rPr>
              <a:t>Sexual orientation</a:t>
            </a:r>
          </a:p>
          <a:p>
            <a:pPr marL="914400" lvl="1" indent="-514350" fontAlgn="auto">
              <a:spcAft>
                <a:spcPts val="0"/>
              </a:spcAft>
              <a:buFont typeface="Wingdings" charset="2"/>
              <a:buChar char="§"/>
              <a:defRPr/>
            </a:pPr>
            <a:r>
              <a:rPr lang="en-US" b="1" dirty="0" smtClean="0">
                <a:ea typeface="+mn-ea"/>
              </a:rPr>
              <a:t>Etc… What else?</a:t>
            </a:r>
          </a:p>
          <a:p>
            <a:pPr marL="914400" lvl="1" indent="-514350" fontAlgn="auto">
              <a:spcAft>
                <a:spcPts val="0"/>
              </a:spcAft>
              <a:buFont typeface="Wingdings" charset="2"/>
              <a:buChar char="§"/>
              <a:defRPr/>
            </a:pPr>
            <a:endParaRPr lang="en-US" b="1" dirty="0" smtClean="0">
              <a:ea typeface="+mn-ea"/>
            </a:endParaRPr>
          </a:p>
        </p:txBody>
      </p:sp>
      <p:sp>
        <p:nvSpPr>
          <p:cNvPr id="6" name="Slide Number Placeholder 5"/>
          <p:cNvSpPr>
            <a:spLocks noGrp="1"/>
          </p:cNvSpPr>
          <p:nvPr>
            <p:ph type="sldNum" sz="quarter" idx="12"/>
          </p:nvPr>
        </p:nvSpPr>
        <p:spPr/>
        <p:txBody>
          <a:bodyPr/>
          <a:lstStyle/>
          <a:p>
            <a:pPr>
              <a:defRPr/>
            </a:pPr>
            <a:fld id="{57E3A9F9-1AF0-6C4A-B500-3AEFAC0229F4}" type="slidenum">
              <a:rPr lang="en-US"/>
              <a:pPr>
                <a:defRPr/>
              </a:pPr>
              <a:t>51</a:t>
            </a:fld>
            <a:endParaRPr lang="en-US" dirty="0"/>
          </a:p>
        </p:txBody>
      </p:sp>
      <p:pic>
        <p:nvPicPr>
          <p:cNvPr id="65541" name="Picture 5" descr="Suquamish_5291.jpg"/>
          <p:cNvPicPr>
            <a:picLocks noChangeAspect="1"/>
          </p:cNvPicPr>
          <p:nvPr/>
        </p:nvPicPr>
        <p:blipFill>
          <a:blip r:embed="rId2" cstate="print"/>
          <a:srcRect/>
          <a:stretch>
            <a:fillRect/>
          </a:stretch>
        </p:blipFill>
        <p:spPr bwMode="auto">
          <a:xfrm>
            <a:off x="5322888" y="2235200"/>
            <a:ext cx="2309812" cy="3444875"/>
          </a:xfrm>
          <a:prstGeom prst="rect">
            <a:avLst/>
          </a:prstGeom>
          <a:noFill/>
          <a:ln w="9525">
            <a:noFill/>
            <a:miter lim="800000"/>
            <a:headEnd/>
            <a:tailEnd/>
          </a:ln>
        </p:spPr>
      </p:pic>
      <p:sp>
        <p:nvSpPr>
          <p:cNvPr id="65542" name="TextBox 4"/>
          <p:cNvSpPr txBox="1">
            <a:spLocks noChangeArrowheads="1"/>
          </p:cNvSpPr>
          <p:nvPr/>
        </p:nvSpPr>
        <p:spPr bwMode="auto">
          <a:xfrm>
            <a:off x="0" y="6015038"/>
            <a:ext cx="9144000" cy="923925"/>
          </a:xfrm>
          <a:prstGeom prst="rect">
            <a:avLst/>
          </a:prstGeom>
          <a:noFill/>
          <a:ln w="9525">
            <a:noFill/>
            <a:miter lim="800000"/>
            <a:headEnd/>
            <a:tailEnd/>
          </a:ln>
        </p:spPr>
        <p:txBody>
          <a:bodyPr>
            <a:prstTxWarp prst="textNoShape">
              <a:avLst/>
            </a:prstTxWarp>
            <a:spAutoFit/>
          </a:bodyPr>
          <a:lstStyle/>
          <a:p>
            <a:r>
              <a:rPr lang="en-US" dirty="0">
                <a:latin typeface="Corbel" charset="0"/>
              </a:rPr>
              <a:t>Hankivsky, O., &amp; Cormier, R. (2009). </a:t>
            </a:r>
            <a:r>
              <a:rPr lang="en-US" i="1" dirty="0">
                <a:latin typeface="Corbel" charset="0"/>
              </a:rPr>
              <a:t>Intersectionality: Moving Women’s Health Research and Policy Forward. Vancouver: Women’s Health Research Network.</a:t>
            </a:r>
          </a:p>
          <a:p>
            <a:r>
              <a:rPr lang="en-US" dirty="0">
                <a:latin typeface="Corbel" charset="0"/>
              </a:rPr>
              <a:t>This publication is also available online at www.whrn.ca.</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
            </a:scene3d>
            <a:sp3d prstMaterial="softEdge">
              <a:bevelT w="25400" h="25400"/>
            </a:sp3d>
          </a:bodyPr>
          <a:lstStyle/>
          <a:p>
            <a:pPr algn="ctr" fontAlgn="auto">
              <a:spcAft>
                <a:spcPts val="0"/>
              </a:spcAft>
              <a:defRPr/>
            </a:pPr>
            <a:r>
              <a:rPr lang="en-US" dirty="0" smtClean="0">
                <a:solidFill>
                  <a:schemeClr val="accent1">
                    <a:satMod val="150000"/>
                  </a:schemeClr>
                </a:solidFill>
                <a:ea typeface="+mj-ea"/>
                <a:cs typeface="+mj-cs"/>
              </a:rPr>
              <a:t>Social change is a goal</a:t>
            </a:r>
            <a:endParaRPr lang="en-US" dirty="0">
              <a:solidFill>
                <a:schemeClr val="accent1">
                  <a:satMod val="150000"/>
                </a:schemeClr>
              </a:solidFill>
              <a:ea typeface="+mj-ea"/>
              <a:cs typeface="+mj-cs"/>
            </a:endParaRPr>
          </a:p>
        </p:txBody>
      </p:sp>
      <p:sp>
        <p:nvSpPr>
          <p:cNvPr id="67586" name="Content Placeholder 2"/>
          <p:cNvSpPr>
            <a:spLocks noGrp="1"/>
          </p:cNvSpPr>
          <p:nvPr>
            <p:ph idx="1"/>
          </p:nvPr>
        </p:nvSpPr>
        <p:spPr/>
        <p:txBody>
          <a:bodyPr rtlCol="0">
            <a:normAutofit fontScale="85000" lnSpcReduction="20000"/>
          </a:bodyPr>
          <a:lstStyle/>
          <a:p>
            <a:pPr marL="438912" indent="-320040" fontAlgn="auto">
              <a:spcBef>
                <a:spcPts val="0"/>
              </a:spcBef>
              <a:spcAft>
                <a:spcPts val="1800"/>
              </a:spcAft>
              <a:buFont typeface="Wingdings 3" charset="2"/>
              <a:buNone/>
              <a:defRPr/>
            </a:pPr>
            <a:r>
              <a:rPr lang="en-US" b="1" dirty="0" smtClean="0"/>
              <a:t>2. Research plays a role in furthering social change and social justice</a:t>
            </a:r>
          </a:p>
          <a:p>
            <a:pPr marL="731520" lvl="1" indent="-274320" fontAlgn="auto">
              <a:spcAft>
                <a:spcPts val="1800"/>
              </a:spcAft>
              <a:buFont typeface="Wingdings" charset="2"/>
              <a:buChar char="§"/>
              <a:defRPr/>
            </a:pPr>
            <a:r>
              <a:rPr lang="en-US" dirty="0" smtClean="0">
                <a:ea typeface="+mn-ea"/>
              </a:rPr>
              <a:t>Ability and duty  to recognize asymmetric power relations and to</a:t>
            </a:r>
          </a:p>
          <a:p>
            <a:pPr marL="731520" lvl="1" indent="-274320" fontAlgn="auto">
              <a:spcAft>
                <a:spcPts val="1800"/>
              </a:spcAft>
              <a:buFont typeface="Wingdings" charset="2"/>
              <a:buChar char="§"/>
              <a:defRPr/>
            </a:pPr>
            <a:r>
              <a:rPr lang="en-US" dirty="0" smtClean="0">
                <a:ea typeface="+mn-ea"/>
              </a:rPr>
              <a:t>challenge systems and mechanisms of inequity and injustice </a:t>
            </a:r>
          </a:p>
          <a:p>
            <a:pPr marL="731520" lvl="1" indent="-274320" fontAlgn="auto">
              <a:spcAft>
                <a:spcPts val="1800"/>
              </a:spcAft>
              <a:buFont typeface="Wingdings" charset="2"/>
              <a:buChar char="§"/>
              <a:defRPr/>
            </a:pPr>
            <a:r>
              <a:rPr lang="en-US" dirty="0" smtClean="0">
                <a:ea typeface="+mn-ea"/>
              </a:rPr>
              <a:t>in hope of dismantling oppression</a:t>
            </a:r>
          </a:p>
          <a:p>
            <a:pPr marL="731520" lvl="1" indent="-274320" fontAlgn="auto">
              <a:spcAft>
                <a:spcPts val="1800"/>
              </a:spcAft>
              <a:buFont typeface="Verdana" charset="0"/>
              <a:buNone/>
              <a:defRPr/>
            </a:pPr>
            <a:r>
              <a:rPr lang="en-US" b="1" dirty="0" smtClean="0">
                <a:ea typeface="+mn-ea"/>
              </a:rPr>
              <a:t>Theoretical approaches: Indigenist, </a:t>
            </a:r>
            <a:r>
              <a:rPr lang="en-US" b="1" dirty="0" smtClean="0"/>
              <a:t>Queer, </a:t>
            </a:r>
            <a:r>
              <a:rPr lang="en-US" b="1" dirty="0" smtClean="0">
                <a:ea typeface="+mn-ea"/>
              </a:rPr>
              <a:t>critical, feminist, cultural humility, anti-racist,  postcolonial, etc… What else?</a:t>
            </a:r>
          </a:p>
          <a:p>
            <a:pPr marL="438912" indent="-320040" fontAlgn="auto">
              <a:spcBef>
                <a:spcPts val="0"/>
              </a:spcBef>
              <a:spcAft>
                <a:spcPts val="0"/>
              </a:spcAft>
              <a:buFont typeface="Wingdings 2"/>
              <a:buChar char=""/>
              <a:defRPr/>
            </a:pPr>
            <a:endParaRPr lang="en-US" dirty="0"/>
          </a:p>
        </p:txBody>
      </p:sp>
      <p:sp>
        <p:nvSpPr>
          <p:cNvPr id="4" name="Slide Number Placeholder 3"/>
          <p:cNvSpPr>
            <a:spLocks noGrp="1"/>
          </p:cNvSpPr>
          <p:nvPr>
            <p:ph type="sldNum" sz="quarter" idx="12"/>
          </p:nvPr>
        </p:nvSpPr>
        <p:spPr/>
        <p:txBody>
          <a:bodyPr/>
          <a:lstStyle/>
          <a:p>
            <a:pPr>
              <a:defRPr/>
            </a:pPr>
            <a:fld id="{BE18327C-6EA3-E345-BA07-152A96BD827B}" type="slidenum">
              <a:rPr lang="en-US"/>
              <a:pPr>
                <a:defRPr/>
              </a:pPr>
              <a:t>52</a:t>
            </a:fld>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lightRig rig="soft" dir="t"/>
            </a:scene3d>
            <a:sp3d prstMaterial="softEdge">
              <a:bevelT w="25400" h="25400"/>
            </a:sp3d>
          </a:bodyPr>
          <a:lstStyle/>
          <a:p>
            <a:pPr algn="ctr" fontAlgn="auto">
              <a:spcAft>
                <a:spcPts val="0"/>
              </a:spcAft>
              <a:defRPr/>
            </a:pPr>
            <a:r>
              <a:rPr lang="en-US" dirty="0" smtClean="0">
                <a:solidFill>
                  <a:schemeClr val="accent1">
                    <a:satMod val="150000"/>
                  </a:schemeClr>
                </a:solidFill>
                <a:ea typeface="+mj-ea"/>
                <a:cs typeface="+mj-cs"/>
              </a:rPr>
              <a:t>Reflect on ethnocentrism and </a:t>
            </a:r>
            <a:br>
              <a:rPr lang="en-US" dirty="0" smtClean="0">
                <a:solidFill>
                  <a:schemeClr val="accent1">
                    <a:satMod val="150000"/>
                  </a:schemeClr>
                </a:solidFill>
                <a:ea typeface="+mj-ea"/>
                <a:cs typeface="+mj-cs"/>
              </a:rPr>
            </a:br>
            <a:r>
              <a:rPr lang="en-US" dirty="0" smtClean="0">
                <a:solidFill>
                  <a:schemeClr val="accent1">
                    <a:satMod val="150000"/>
                  </a:schemeClr>
                </a:solidFill>
                <a:ea typeface="+mj-ea"/>
                <a:cs typeface="+mj-cs"/>
              </a:rPr>
              <a:t>cultural humility</a:t>
            </a:r>
            <a:endParaRPr lang="en-US" dirty="0">
              <a:solidFill>
                <a:schemeClr val="accent1">
                  <a:satMod val="150000"/>
                </a:schemeClr>
              </a:solidFill>
              <a:ea typeface="+mj-ea"/>
              <a:cs typeface="+mj-cs"/>
            </a:endParaRPr>
          </a:p>
        </p:txBody>
      </p:sp>
      <p:sp>
        <p:nvSpPr>
          <p:cNvPr id="68610" name="Content Placeholder 2"/>
          <p:cNvSpPr>
            <a:spLocks noGrp="1"/>
          </p:cNvSpPr>
          <p:nvPr>
            <p:ph idx="1"/>
          </p:nvPr>
        </p:nvSpPr>
        <p:spPr/>
        <p:txBody>
          <a:bodyPr rtlCol="0">
            <a:normAutofit lnSpcReduction="10000"/>
          </a:bodyPr>
          <a:lstStyle/>
          <a:p>
            <a:pPr marL="438912" indent="-320040" fontAlgn="auto">
              <a:spcBef>
                <a:spcPts val="0"/>
              </a:spcBef>
              <a:spcAft>
                <a:spcPts val="2400"/>
              </a:spcAft>
              <a:buFont typeface="Wingdings 3" charset="2"/>
              <a:buNone/>
              <a:defRPr/>
            </a:pPr>
            <a:r>
              <a:rPr lang="en-US" dirty="0" smtClean="0"/>
              <a:t>3. Avoiding ethnocentrism means embracing multiple cultural perspectives</a:t>
            </a:r>
          </a:p>
          <a:p>
            <a:pPr marL="731520" lvl="1" indent="-274320" fontAlgn="auto">
              <a:spcAft>
                <a:spcPts val="2400"/>
              </a:spcAft>
              <a:buFont typeface="Wingdings" charset="2"/>
              <a:buChar char="§"/>
              <a:defRPr/>
            </a:pPr>
            <a:r>
              <a:rPr lang="en-US" dirty="0" smtClean="0">
                <a:ea typeface="+mn-ea"/>
              </a:rPr>
              <a:t>shift between diverse perspectives</a:t>
            </a:r>
          </a:p>
          <a:p>
            <a:pPr marL="731520" lvl="1" indent="-274320" fontAlgn="auto">
              <a:spcAft>
                <a:spcPts val="2400"/>
              </a:spcAft>
              <a:buFont typeface="Wingdings" charset="2"/>
              <a:buChar char="§"/>
              <a:defRPr/>
            </a:pPr>
            <a:r>
              <a:rPr lang="en-US" dirty="0" smtClean="0">
                <a:ea typeface="+mn-ea"/>
              </a:rPr>
              <a:t>Recognizes ethnocentric standards and ideas</a:t>
            </a:r>
            <a:endParaRPr lang="en-US" b="1" dirty="0" smtClean="0">
              <a:ea typeface="+mn-ea"/>
            </a:endParaRPr>
          </a:p>
          <a:p>
            <a:pPr marL="438912" indent="-320040" fontAlgn="auto">
              <a:spcBef>
                <a:spcPts val="0"/>
              </a:spcBef>
              <a:spcAft>
                <a:spcPts val="2400"/>
              </a:spcAft>
              <a:buFont typeface="Wingdings 2"/>
              <a:buChar char=""/>
              <a:defRPr/>
            </a:pPr>
            <a:r>
              <a:rPr lang="en-US" dirty="0" smtClean="0"/>
              <a:t>HOW? </a:t>
            </a:r>
          </a:p>
          <a:p>
            <a:pPr marL="731520" lvl="1" indent="-274320" fontAlgn="auto">
              <a:spcAft>
                <a:spcPts val="2400"/>
              </a:spcAft>
              <a:buFont typeface="Wingdings" charset="2"/>
              <a:buChar char="§"/>
              <a:defRPr/>
            </a:pPr>
            <a:r>
              <a:rPr lang="en-US" dirty="0" smtClean="0">
                <a:ea typeface="+mn-ea"/>
              </a:rPr>
              <a:t>Employ a team who can “translate” research from multiple cultural contexts</a:t>
            </a:r>
          </a:p>
        </p:txBody>
      </p:sp>
      <p:sp>
        <p:nvSpPr>
          <p:cNvPr id="4" name="Slide Number Placeholder 3"/>
          <p:cNvSpPr>
            <a:spLocks noGrp="1"/>
          </p:cNvSpPr>
          <p:nvPr>
            <p:ph type="sldNum" sz="quarter" idx="12"/>
          </p:nvPr>
        </p:nvSpPr>
        <p:spPr/>
        <p:txBody>
          <a:bodyPr/>
          <a:lstStyle/>
          <a:p>
            <a:pPr>
              <a:defRPr/>
            </a:pPr>
            <a:fld id="{735649FB-E3BE-FF4D-A40E-B553472E119C}" type="slidenum">
              <a:rPr lang="en-US"/>
              <a:pPr>
                <a:defRPr/>
              </a:pPr>
              <a:t>53</a:t>
            </a:fld>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
            </a:scene3d>
            <a:sp3d prstMaterial="softEdge">
              <a:bevelT w="25400" h="25400"/>
            </a:sp3d>
          </a:bodyPr>
          <a:lstStyle/>
          <a:p>
            <a:pPr fontAlgn="auto">
              <a:spcAft>
                <a:spcPts val="0"/>
              </a:spcAft>
              <a:defRPr/>
            </a:pPr>
            <a:r>
              <a:rPr lang="en-US" dirty="0" smtClean="0">
                <a:solidFill>
                  <a:schemeClr val="accent1">
                    <a:satMod val="150000"/>
                  </a:schemeClr>
                </a:solidFill>
                <a:ea typeface="+mj-ea"/>
                <a:cs typeface="+mj-cs"/>
              </a:rPr>
              <a:t>Valuing is culturally embedded</a:t>
            </a:r>
            <a:endParaRPr lang="en-US" dirty="0">
              <a:solidFill>
                <a:schemeClr val="accent1">
                  <a:satMod val="150000"/>
                </a:schemeClr>
              </a:solidFill>
              <a:ea typeface="+mj-ea"/>
              <a:cs typeface="+mj-cs"/>
            </a:endParaRPr>
          </a:p>
        </p:txBody>
      </p:sp>
      <p:sp>
        <p:nvSpPr>
          <p:cNvPr id="68611" name="Content Placeholder 2"/>
          <p:cNvSpPr>
            <a:spLocks noGrp="1"/>
          </p:cNvSpPr>
          <p:nvPr>
            <p:ph idx="1"/>
          </p:nvPr>
        </p:nvSpPr>
        <p:spPr/>
        <p:txBody>
          <a:bodyPr/>
          <a:lstStyle/>
          <a:p>
            <a:pPr marL="514350" indent="-514350">
              <a:spcAft>
                <a:spcPts val="3000"/>
              </a:spcAft>
              <a:buFont typeface="Wingdings 3" charset="2"/>
              <a:buAutoNum type="arabicPlain" startAt="4"/>
            </a:pPr>
            <a:r>
              <a:rPr lang="en-US" b="1" dirty="0" smtClean="0"/>
              <a:t>Culture is central to the research process</a:t>
            </a:r>
          </a:p>
          <a:p>
            <a:pPr lvl="1">
              <a:spcAft>
                <a:spcPts val="3000"/>
              </a:spcAft>
              <a:buFont typeface="Wingdings" charset="2"/>
              <a:buChar char="§"/>
            </a:pPr>
            <a:r>
              <a:rPr lang="en-US" dirty="0" smtClean="0"/>
              <a:t> worldview, values and norms impact the uses of, reactions to, and legitimacy of, any research</a:t>
            </a:r>
          </a:p>
          <a:p>
            <a:pPr lvl="1">
              <a:spcAft>
                <a:spcPts val="3000"/>
              </a:spcAft>
              <a:buFont typeface="Wingdings" charset="2"/>
              <a:buChar char="§"/>
            </a:pPr>
            <a:r>
              <a:rPr lang="en-US" dirty="0" smtClean="0"/>
              <a:t>multicultural validity -  defining social problems</a:t>
            </a:r>
          </a:p>
          <a:p>
            <a:pPr lvl="1">
              <a:spcAft>
                <a:spcPts val="3000"/>
              </a:spcAft>
              <a:buFont typeface="Wingdings" charset="2"/>
              <a:buChar char="§"/>
            </a:pPr>
            <a:r>
              <a:rPr lang="en-US" dirty="0" smtClean="0"/>
              <a:t>norms will play out in the context of research instruments and protocols.</a:t>
            </a:r>
          </a:p>
          <a:p>
            <a:pPr lvl="1">
              <a:buFont typeface="Wingdings" charset="2"/>
              <a:buChar char="§"/>
            </a:pPr>
            <a:endParaRPr lang="en-US" dirty="0"/>
          </a:p>
        </p:txBody>
      </p:sp>
      <p:sp>
        <p:nvSpPr>
          <p:cNvPr id="4" name="Slide Number Placeholder 3"/>
          <p:cNvSpPr>
            <a:spLocks noGrp="1"/>
          </p:cNvSpPr>
          <p:nvPr>
            <p:ph type="sldNum" sz="quarter" idx="12"/>
          </p:nvPr>
        </p:nvSpPr>
        <p:spPr/>
        <p:txBody>
          <a:bodyPr/>
          <a:lstStyle/>
          <a:p>
            <a:pPr>
              <a:defRPr/>
            </a:pPr>
            <a:fld id="{23ED0768-9A09-0643-87D0-CF5F2F81A8D6}" type="slidenum">
              <a:rPr lang="en-US"/>
              <a:pPr>
                <a:defRPr/>
              </a:pPr>
              <a:t>54</a:t>
            </a:fld>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
            </a:scene3d>
            <a:sp3d prstMaterial="softEdge">
              <a:bevelT w="25400" h="25400"/>
            </a:sp3d>
          </a:bodyPr>
          <a:lstStyle/>
          <a:p>
            <a:pPr fontAlgn="auto">
              <a:spcAft>
                <a:spcPts val="0"/>
              </a:spcAft>
              <a:defRPr/>
            </a:pPr>
            <a:r>
              <a:rPr lang="en-US" dirty="0" smtClean="0">
                <a:solidFill>
                  <a:schemeClr val="accent1">
                    <a:satMod val="150000"/>
                  </a:schemeClr>
                </a:solidFill>
                <a:ea typeface="+mj-ea"/>
                <a:cs typeface="+mj-cs"/>
              </a:rPr>
              <a:t>Decolonize and Indigenize</a:t>
            </a:r>
            <a:endParaRPr lang="en-US" dirty="0">
              <a:solidFill>
                <a:schemeClr val="accent1">
                  <a:satMod val="150000"/>
                </a:schemeClr>
              </a:solidFill>
              <a:ea typeface="+mj-ea"/>
              <a:cs typeface="+mj-cs"/>
            </a:endParaRPr>
          </a:p>
        </p:txBody>
      </p:sp>
      <p:sp>
        <p:nvSpPr>
          <p:cNvPr id="69635" name="Content Placeholder 2"/>
          <p:cNvSpPr>
            <a:spLocks noGrp="1"/>
          </p:cNvSpPr>
          <p:nvPr>
            <p:ph idx="1"/>
          </p:nvPr>
        </p:nvSpPr>
        <p:spPr/>
        <p:txBody>
          <a:bodyPr/>
          <a:lstStyle/>
          <a:p>
            <a:pPr marL="623888" indent="-514350">
              <a:buFont typeface="Wingdings 3" charset="2"/>
              <a:buAutoNum type="arabicPlain" startAt="5"/>
            </a:pPr>
            <a:r>
              <a:rPr lang="en-US" b="1" dirty="0" smtClean="0"/>
              <a:t>Culturally and ethnically diverse communities have contributions to make in redefining the research field</a:t>
            </a:r>
          </a:p>
          <a:p>
            <a:pPr marL="623888" indent="-514350">
              <a:buFont typeface="Wingdings 3" charset="2"/>
              <a:buNone/>
            </a:pPr>
            <a:endParaRPr lang="en-US" b="1" dirty="0" smtClean="0"/>
          </a:p>
          <a:p>
            <a:pPr lvl="1">
              <a:buFont typeface="Wingdings" charset="2"/>
              <a:buChar char="§"/>
            </a:pPr>
            <a:r>
              <a:rPr lang="en-US" dirty="0" smtClean="0"/>
              <a:t>standards, guidelines, methods and paradigms of the research field need to be rethought, and underserved and marginalized culturally diverse groups have an important role to play in this process</a:t>
            </a:r>
          </a:p>
          <a:p>
            <a:pPr marL="623888" indent="-514350"/>
            <a:endParaRPr lang="en-US" dirty="0"/>
          </a:p>
        </p:txBody>
      </p:sp>
      <p:sp>
        <p:nvSpPr>
          <p:cNvPr id="4" name="Slide Number Placeholder 3"/>
          <p:cNvSpPr>
            <a:spLocks noGrp="1"/>
          </p:cNvSpPr>
          <p:nvPr>
            <p:ph type="sldNum" sz="quarter" idx="12"/>
          </p:nvPr>
        </p:nvSpPr>
        <p:spPr/>
        <p:txBody>
          <a:bodyPr/>
          <a:lstStyle/>
          <a:p>
            <a:pPr>
              <a:defRPr/>
            </a:pPr>
            <a:fld id="{2FFD861B-9C4C-E84A-85EE-19AA0B6CE39F}" type="slidenum">
              <a:rPr lang="en-US"/>
              <a:pPr>
                <a:defRPr/>
              </a:pPr>
              <a:t>55</a:t>
            </a:fld>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Role of Academic Researchers</a:t>
            </a:r>
            <a:endParaRPr lang="en-US" dirty="0"/>
          </a:p>
        </p:txBody>
      </p:sp>
      <p:sp>
        <p:nvSpPr>
          <p:cNvPr id="3" name="Content Placeholder 2"/>
          <p:cNvSpPr>
            <a:spLocks noGrp="1"/>
          </p:cNvSpPr>
          <p:nvPr>
            <p:ph idx="1"/>
          </p:nvPr>
        </p:nvSpPr>
        <p:spPr/>
        <p:txBody>
          <a:bodyPr/>
          <a:lstStyle/>
          <a:p>
            <a:r>
              <a:rPr lang="en-US" dirty="0"/>
              <a:t>The role of the </a:t>
            </a:r>
            <a:r>
              <a:rPr lang="en-US" dirty="0" smtClean="0"/>
              <a:t>intellectual, according </a:t>
            </a:r>
            <a:r>
              <a:rPr lang="en-US" dirty="0"/>
              <a:t>to Delueze,</a:t>
            </a:r>
            <a:r>
              <a:rPr lang="en-US" dirty="0" smtClean="0"/>
              <a:t> is </a:t>
            </a:r>
            <a:r>
              <a:rPr lang="en-US" dirty="0"/>
              <a:t>not to awake consciousness but to weaken the power of hegemonic discourse and to create the space for competing discourses to be formulated and dispersed.</a:t>
            </a:r>
            <a:r>
              <a:rPr lang="en-US" dirty="0" smtClean="0"/>
              <a:t>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228600" y="304800"/>
            <a:ext cx="8610600" cy="990600"/>
          </a:xfrm>
        </p:spPr>
        <p:txBody>
          <a:bodyPr>
            <a:normAutofit/>
          </a:bodyPr>
          <a:lstStyle/>
          <a:p>
            <a:pPr algn="ctr" fontAlgn="auto">
              <a:spcAft>
                <a:spcPts val="0"/>
              </a:spcAft>
              <a:defRPr/>
            </a:pPr>
            <a:r>
              <a:rPr lang="en-US" dirty="0"/>
              <a:t>Roles of Ally Researchers in </a:t>
            </a:r>
            <a:r>
              <a:rPr lang="en-US" dirty="0" smtClean="0"/>
              <a:t>2009</a:t>
            </a:r>
            <a:endParaRPr lang="en-US" dirty="0"/>
          </a:p>
        </p:txBody>
      </p:sp>
      <p:sp>
        <p:nvSpPr>
          <p:cNvPr id="36867" name="Text Box 5"/>
          <p:cNvSpPr txBox="1">
            <a:spLocks noChangeArrowheads="1"/>
          </p:cNvSpPr>
          <p:nvPr/>
        </p:nvSpPr>
        <p:spPr bwMode="auto">
          <a:xfrm>
            <a:off x="669115" y="1816056"/>
            <a:ext cx="7865285" cy="3046988"/>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2400" i="1" dirty="0">
                <a:latin typeface="Lucida Sans Unicode" charset="0"/>
              </a:rPr>
              <a:t>From this position, then…if you make it your task not only to learn what’s going on there through language, through specific programs of study…through historical critique of your position as the investigating person. When you take the position of not doing your homework,  I will not criticize because of the accident of my birth, the historical accident, that is a pernicious position.</a:t>
            </a:r>
          </a:p>
        </p:txBody>
      </p:sp>
      <p:sp>
        <p:nvSpPr>
          <p:cNvPr id="36868" name="Text Box 7"/>
          <p:cNvSpPr txBox="1">
            <a:spLocks noChangeArrowheads="1"/>
          </p:cNvSpPr>
          <p:nvPr/>
        </p:nvSpPr>
        <p:spPr bwMode="auto">
          <a:xfrm>
            <a:off x="3733800" y="5029200"/>
            <a:ext cx="3048000" cy="822325"/>
          </a:xfrm>
          <a:prstGeom prst="rect">
            <a:avLst/>
          </a:prstGeom>
          <a:noFill/>
          <a:ln w="9525">
            <a:noFill/>
            <a:miter lim="800000"/>
            <a:headEnd/>
            <a:tailEnd/>
          </a:ln>
        </p:spPr>
        <p:txBody>
          <a:bodyPr>
            <a:prstTxWarp prst="textNoShape">
              <a:avLst/>
            </a:prstTxWarp>
            <a:spAutoFit/>
          </a:bodyPr>
          <a:lstStyle/>
          <a:p>
            <a:pPr>
              <a:spcBef>
                <a:spcPct val="50000"/>
              </a:spcBef>
            </a:pPr>
            <a:r>
              <a:rPr lang="en-US" dirty="0">
                <a:latin typeface="Lucida Sans Unicode" charset="0"/>
              </a:rPr>
              <a:t>Gayatri Spivak. Postcolonial critic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
          <p:cNvSpPr>
            <a:spLocks noChangeArrowheads="1"/>
          </p:cNvSpPr>
          <p:nvPr/>
        </p:nvSpPr>
        <p:spPr bwMode="auto">
          <a:xfrm>
            <a:off x="762000" y="4343400"/>
            <a:ext cx="7702550" cy="366713"/>
          </a:xfrm>
          <a:prstGeom prst="rect">
            <a:avLst/>
          </a:prstGeom>
          <a:noFill/>
          <a:ln w="9525">
            <a:noFill/>
            <a:miter lim="800000"/>
            <a:headEnd/>
            <a:tailEnd/>
          </a:ln>
        </p:spPr>
        <p:txBody>
          <a:bodyPr wrap="none">
            <a:prstTxWarp prst="textNoShape">
              <a:avLst/>
            </a:prstTxWarp>
            <a:spAutoFit/>
          </a:bodyPr>
          <a:lstStyle/>
          <a:p>
            <a:pPr>
              <a:spcBef>
                <a:spcPct val="50000"/>
              </a:spcBef>
            </a:pPr>
            <a:r>
              <a:rPr lang="en-US" dirty="0">
                <a:latin typeface="Corbel" charset="0"/>
              </a:rPr>
              <a:t>Quote from Navajo Nation IRB Chair, Ms. Beverly Pigman (June 27, 2006)</a:t>
            </a:r>
          </a:p>
        </p:txBody>
      </p:sp>
      <p:sp>
        <p:nvSpPr>
          <p:cNvPr id="9" name="Title 8"/>
          <p:cNvSpPr>
            <a:spLocks noGrp="1"/>
          </p:cNvSpPr>
          <p:nvPr>
            <p:ph type="ctrTitle"/>
          </p:nvPr>
        </p:nvSpPr>
        <p:spPr>
          <a:xfrm>
            <a:off x="0" y="2108810"/>
            <a:ext cx="9144000" cy="1673352"/>
          </a:xfrm>
        </p:spPr>
        <p:txBody>
          <a:bodyPr>
            <a:normAutofit fontScale="90000"/>
          </a:bodyPr>
          <a:lstStyle/>
          <a:p>
            <a:pPr algn="ctr" fontAlgn="auto">
              <a:spcBef>
                <a:spcPct val="20000"/>
              </a:spcBef>
              <a:spcAft>
                <a:spcPts val="0"/>
              </a:spcAft>
              <a:defRPr/>
            </a:pPr>
            <a:r>
              <a:rPr kumimoji="1" lang="en-US" sz="4800" dirty="0" smtClean="0">
                <a:solidFill>
                  <a:schemeClr val="accent1">
                    <a:satMod val="150000"/>
                  </a:schemeClr>
                </a:solidFill>
                <a:ea typeface="+mj-ea"/>
                <a:cs typeface="+mj-cs"/>
              </a:rPr>
              <a:t>“</a:t>
            </a:r>
            <a:r>
              <a:rPr kumimoji="1" lang="en-US" sz="4800" b="0" dirty="0" smtClean="0">
                <a:solidFill>
                  <a:schemeClr val="accent1">
                    <a:satMod val="150000"/>
                  </a:schemeClr>
                </a:solidFill>
                <a:ea typeface="+mj-ea"/>
                <a:cs typeface="+mj-cs"/>
              </a:rPr>
              <a:t>Our research work must promote </a:t>
            </a:r>
            <a:r>
              <a:rPr kumimoji="1" lang="en-US" sz="4800" b="0" i="1" dirty="0" smtClean="0">
                <a:solidFill>
                  <a:schemeClr val="accent1">
                    <a:satMod val="150000"/>
                  </a:schemeClr>
                </a:solidFill>
                <a:ea typeface="+mj-ea"/>
                <a:cs typeface="+mj-cs"/>
              </a:rPr>
              <a:t>Expert Indians  </a:t>
            </a:r>
            <a:r>
              <a:rPr kumimoji="1" lang="en-US" sz="4800" b="0" dirty="0" smtClean="0">
                <a:solidFill>
                  <a:schemeClr val="accent1">
                    <a:satMod val="150000"/>
                  </a:schemeClr>
                </a:solidFill>
                <a:ea typeface="+mj-ea"/>
                <a:cs typeface="+mj-cs"/>
              </a:rPr>
              <a:t>instead </a:t>
            </a:r>
            <a:br>
              <a:rPr kumimoji="1" lang="en-US" sz="4800" b="0" dirty="0" smtClean="0">
                <a:solidFill>
                  <a:schemeClr val="accent1">
                    <a:satMod val="150000"/>
                  </a:schemeClr>
                </a:solidFill>
                <a:ea typeface="+mj-ea"/>
                <a:cs typeface="+mj-cs"/>
              </a:rPr>
            </a:br>
            <a:r>
              <a:rPr kumimoji="1" lang="en-US" sz="4800" b="0" dirty="0" smtClean="0">
                <a:solidFill>
                  <a:schemeClr val="accent1">
                    <a:satMod val="150000"/>
                  </a:schemeClr>
                </a:solidFill>
                <a:ea typeface="+mj-ea"/>
                <a:cs typeface="+mj-cs"/>
              </a:rPr>
              <a:t>of </a:t>
            </a:r>
            <a:r>
              <a:rPr kumimoji="1" lang="en-US" sz="4800" b="0" i="1" dirty="0" smtClean="0">
                <a:solidFill>
                  <a:schemeClr val="accent1">
                    <a:satMod val="150000"/>
                  </a:schemeClr>
                </a:solidFill>
                <a:ea typeface="+mj-ea"/>
                <a:cs typeface="+mj-cs"/>
              </a:rPr>
              <a:t>Indian Experts</a:t>
            </a:r>
            <a:r>
              <a:rPr kumimoji="1" lang="en-US" sz="4800" dirty="0" smtClean="0">
                <a:solidFill>
                  <a:schemeClr val="accent1">
                    <a:satMod val="150000"/>
                  </a:schemeClr>
                </a:solidFill>
                <a:effectLst>
                  <a:outerShdw blurRad="38100" dist="38100" dir="2700000" algn="tl">
                    <a:srgbClr val="DDDDDD"/>
                  </a:outerShdw>
                </a:effectLst>
                <a:ea typeface="+mj-ea"/>
                <a:cs typeface="+mj-cs"/>
              </a:rPr>
              <a:t>”</a:t>
            </a:r>
            <a:br>
              <a:rPr kumimoji="1" lang="en-US" sz="4800" dirty="0" smtClean="0">
                <a:solidFill>
                  <a:schemeClr val="accent1">
                    <a:satMod val="150000"/>
                  </a:schemeClr>
                </a:solidFill>
                <a:effectLst>
                  <a:outerShdw blurRad="38100" dist="38100" dir="2700000" algn="tl">
                    <a:srgbClr val="DDDDDD"/>
                  </a:outerShdw>
                </a:effectLst>
                <a:ea typeface="+mj-ea"/>
                <a:cs typeface="+mj-cs"/>
              </a:rPr>
            </a:br>
            <a:r>
              <a:rPr kumimoji="1" lang="en-US" sz="4800" dirty="0" smtClean="0">
                <a:solidFill>
                  <a:schemeClr val="accent1">
                    <a:satMod val="150000"/>
                  </a:schemeClr>
                </a:solidFill>
                <a:effectLst>
                  <a:outerShdw blurRad="38100" dist="38100" dir="2700000" algn="tl">
                    <a:srgbClr val="DDDDDD"/>
                  </a:outerShdw>
                </a:effectLst>
                <a:ea typeface="+mj-ea"/>
                <a:cs typeface="+mj-cs"/>
              </a:rPr>
              <a:t>					</a:t>
            </a:r>
            <a:r>
              <a:rPr kumimoji="1" lang="en-US" sz="2667" b="0" dirty="0" smtClean="0">
                <a:solidFill>
                  <a:schemeClr val="accent1">
                    <a:satMod val="150000"/>
                  </a:schemeClr>
                </a:solidFill>
                <a:ea typeface="+mj-ea"/>
                <a:cs typeface="+mj-cs"/>
              </a:rPr>
              <a:t>Beverly Pigman </a:t>
            </a:r>
            <a:r>
              <a:rPr kumimoji="1" lang="en-US" sz="4800" dirty="0" smtClean="0">
                <a:solidFill>
                  <a:schemeClr val="accent1">
                    <a:satMod val="150000"/>
                  </a:schemeClr>
                </a:solidFill>
                <a:effectLst>
                  <a:outerShdw blurRad="38100" dist="38100" dir="2700000" algn="tl">
                    <a:srgbClr val="DDDDDD"/>
                  </a:outerShdw>
                </a:effectLst>
                <a:ea typeface="+mj-ea"/>
                <a:cs typeface="+mj-cs"/>
              </a:rPr>
              <a:t/>
            </a:r>
            <a:br>
              <a:rPr kumimoji="1" lang="en-US" sz="4800" dirty="0" smtClean="0">
                <a:solidFill>
                  <a:schemeClr val="accent1">
                    <a:satMod val="150000"/>
                  </a:schemeClr>
                </a:solidFill>
                <a:effectLst>
                  <a:outerShdw blurRad="38100" dist="38100" dir="2700000" algn="tl">
                    <a:srgbClr val="DDDDDD"/>
                  </a:outerShdw>
                </a:effectLst>
                <a:ea typeface="+mj-ea"/>
                <a:cs typeface="+mj-cs"/>
              </a:rPr>
            </a:br>
            <a:endParaRPr lang="en-US" dirty="0">
              <a:solidFill>
                <a:schemeClr val="accent1">
                  <a:satMod val="150000"/>
                </a:schemeClr>
              </a:solidFill>
              <a:ea typeface="+mj-ea"/>
              <a:cs typeface="+mj-cs"/>
            </a:endParaRPr>
          </a:p>
        </p:txBody>
      </p:sp>
      <p:sp>
        <p:nvSpPr>
          <p:cNvPr id="6" name="Slide Number Placeholder 5"/>
          <p:cNvSpPr>
            <a:spLocks noGrp="1"/>
          </p:cNvSpPr>
          <p:nvPr>
            <p:ph type="sldNum" sz="quarter" idx="12"/>
          </p:nvPr>
        </p:nvSpPr>
        <p:spPr/>
        <p:txBody>
          <a:bodyPr/>
          <a:lstStyle/>
          <a:p>
            <a:pPr>
              <a:defRPr/>
            </a:pPr>
            <a:fld id="{8E3061EC-88E9-FC41-91FA-AB71D7BC713F}" type="slidenum">
              <a:rPr lang="en-US"/>
              <a:pPr>
                <a:defRPr/>
              </a:pPr>
              <a:t>58</a:t>
            </a:fld>
            <a:endParaRPr lang="en-US" dirty="0"/>
          </a:p>
        </p:txBody>
      </p:sp>
      <p:pic>
        <p:nvPicPr>
          <p:cNvPr id="5"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
        <p:nvSpPr>
          <p:cNvPr id="7" name="TextBox 6"/>
          <p:cNvSpPr txBox="1"/>
          <p:nvPr/>
        </p:nvSpPr>
        <p:spPr>
          <a:xfrm>
            <a:off x="3263642" y="5161422"/>
            <a:ext cx="5052499" cy="523220"/>
          </a:xfrm>
          <a:prstGeom prst="rect">
            <a:avLst/>
          </a:prstGeom>
          <a:noFill/>
        </p:spPr>
        <p:txBody>
          <a:bodyPr wrap="square" rtlCol="0">
            <a:spAutoFit/>
          </a:bodyPr>
          <a:lstStyle/>
          <a:p>
            <a:pPr algn="ctr"/>
            <a:r>
              <a:rPr lang="en-US" sz="2800" dirty="0" smtClean="0">
                <a:solidFill>
                  <a:schemeClr val="bg1"/>
                </a:solidFill>
              </a:rPr>
              <a:t>May all beings be happy.</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Emerging western scholarship about pre-contact America</a:t>
            </a:r>
            <a:endParaRPr lang="en-US" dirty="0"/>
          </a:p>
        </p:txBody>
      </p:sp>
      <p:sp>
        <p:nvSpPr>
          <p:cNvPr id="3" name="Content Placeholder 2"/>
          <p:cNvSpPr>
            <a:spLocks noGrp="1"/>
          </p:cNvSpPr>
          <p:nvPr>
            <p:ph sz="half" idx="1"/>
          </p:nvPr>
        </p:nvSpPr>
        <p:spPr>
          <a:xfrm>
            <a:off x="457199" y="1773936"/>
            <a:ext cx="4827441" cy="4875832"/>
          </a:xfrm>
        </p:spPr>
        <p:txBody>
          <a:bodyPr>
            <a:normAutofit/>
          </a:bodyPr>
          <a:lstStyle/>
          <a:p>
            <a:pPr>
              <a:spcAft>
                <a:spcPts val="1800"/>
              </a:spcAft>
            </a:pPr>
            <a:r>
              <a:rPr lang="en-US" dirty="0" smtClean="0"/>
              <a:t>In 1491 there were more people living in the Americas than in Europe.</a:t>
            </a:r>
          </a:p>
          <a:p>
            <a:pPr>
              <a:spcAft>
                <a:spcPts val="1800"/>
              </a:spcAft>
            </a:pPr>
            <a:r>
              <a:rPr lang="en-US" dirty="0" smtClean="0"/>
              <a:t>Indigenous people in the America’s transformed their land so completely that Europeans arrived in a hemisphere already massively "</a:t>
            </a:r>
            <a:r>
              <a:rPr lang="en-US" b="1" i="1" dirty="0" smtClean="0"/>
              <a:t>landscaped</a:t>
            </a:r>
            <a:r>
              <a:rPr lang="en-US" dirty="0" smtClean="0"/>
              <a:t>" by human beings.</a:t>
            </a:r>
            <a:endParaRPr lang="en-US" dirty="0"/>
          </a:p>
        </p:txBody>
      </p:sp>
      <p:pic>
        <p:nvPicPr>
          <p:cNvPr id="5" name="Content Placeholder 4" descr="1491.jpg"/>
          <p:cNvPicPr>
            <a:picLocks noGrp="1" noChangeAspect="1"/>
          </p:cNvPicPr>
          <p:nvPr>
            <p:ph sz="half" idx="2"/>
          </p:nvPr>
        </p:nvPicPr>
        <p:blipFill>
          <a:blip r:embed="rId2" cstate="print"/>
          <a:srcRect l="-355" r="-355"/>
          <a:stretch>
            <a:fillRect/>
          </a:stretch>
        </p:blipFill>
        <p:spPr>
          <a:xfrm>
            <a:off x="5714601" y="1773936"/>
            <a:ext cx="3151382" cy="4623816"/>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Emerging western scholarship about Indigenous knowledges</a:t>
            </a:r>
            <a:endParaRPr lang="en-US" dirty="0"/>
          </a:p>
        </p:txBody>
      </p:sp>
      <p:sp>
        <p:nvSpPr>
          <p:cNvPr id="3" name="Content Placeholder 2"/>
          <p:cNvSpPr>
            <a:spLocks noGrp="1"/>
          </p:cNvSpPr>
          <p:nvPr>
            <p:ph sz="half" idx="1"/>
          </p:nvPr>
        </p:nvSpPr>
        <p:spPr>
          <a:xfrm>
            <a:off x="457200" y="1773936"/>
            <a:ext cx="4486056" cy="4623816"/>
          </a:xfrm>
        </p:spPr>
        <p:txBody>
          <a:bodyPr>
            <a:normAutofit/>
          </a:bodyPr>
          <a:lstStyle/>
          <a:p>
            <a:pPr>
              <a:spcAft>
                <a:spcPts val="1200"/>
              </a:spcAft>
            </a:pPr>
            <a:r>
              <a:rPr lang="en-US" dirty="0" smtClean="0"/>
              <a:t>Pre-Columbian Indians in Mexico developed corn by a breeding process so sophisticated that a “Science” author described it as </a:t>
            </a:r>
            <a:r>
              <a:rPr lang="en-US" i="1" dirty="0" smtClean="0"/>
              <a:t>"man’s first, and perhaps the greatest, feat of genetic engineering."</a:t>
            </a:r>
            <a:endParaRPr lang="en-US" dirty="0"/>
          </a:p>
        </p:txBody>
      </p:sp>
      <p:pic>
        <p:nvPicPr>
          <p:cNvPr id="7" name="Content Placeholder 6" descr="corn.jpg"/>
          <p:cNvPicPr>
            <a:picLocks noGrp="1" noChangeAspect="1"/>
          </p:cNvPicPr>
          <p:nvPr>
            <p:ph sz="half" idx="2"/>
          </p:nvPr>
        </p:nvPicPr>
        <p:blipFill>
          <a:blip r:embed="rId2" cstate="print"/>
          <a:srcRect l="5292" t="3636" r="5292" b="21818"/>
          <a:stretch>
            <a:fillRect/>
          </a:stretch>
        </p:blipFill>
        <p:spPr>
          <a:xfrm>
            <a:off x="5039583" y="1773936"/>
            <a:ext cx="3647217" cy="3932702"/>
          </a:xfrm>
        </p:spPr>
      </p:pic>
      <p:sp>
        <p:nvSpPr>
          <p:cNvPr id="8" name="TextBox 7"/>
          <p:cNvSpPr txBox="1"/>
          <p:nvPr/>
        </p:nvSpPr>
        <p:spPr>
          <a:xfrm>
            <a:off x="4779391" y="5885114"/>
            <a:ext cx="4199293" cy="646331"/>
          </a:xfrm>
          <a:prstGeom prst="rect">
            <a:avLst/>
          </a:prstGeom>
          <a:noFill/>
        </p:spPr>
        <p:txBody>
          <a:bodyPr wrap="square" rtlCol="0">
            <a:spAutoFit/>
          </a:bodyPr>
          <a:lstStyle/>
          <a:p>
            <a:r>
              <a:rPr lang="en-US" sz="1200" dirty="0" smtClean="0"/>
              <a:t>AGRICULTURE </a:t>
            </a:r>
            <a:r>
              <a:rPr lang="en-US" sz="1200" b="1" dirty="0" smtClean="0"/>
              <a:t>Prehistoric GM Corn Nina V. </a:t>
            </a:r>
            <a:r>
              <a:rPr lang="en-US" sz="1200" b="1" dirty="0" err="1" smtClean="0"/>
              <a:t>FedoroffS</a:t>
            </a:r>
            <a:r>
              <a:rPr lang="en-US" sz="1200" b="1" dirty="0" smtClean="0"/>
              <a:t> Science 14 November 2003: 302 (5648), 1158-1159. [DOI:10.1126/science.1092042]</a:t>
            </a:r>
            <a:endParaRPr lang="en-US" sz="1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Emerging western scholarship about Indigenous knowledges </a:t>
            </a:r>
            <a:endParaRPr lang="en-US" dirty="0"/>
          </a:p>
        </p:txBody>
      </p:sp>
      <p:sp>
        <p:nvSpPr>
          <p:cNvPr id="3" name="Content Placeholder 2"/>
          <p:cNvSpPr>
            <a:spLocks noGrp="1"/>
          </p:cNvSpPr>
          <p:nvPr>
            <p:ph sz="half" idx="1"/>
          </p:nvPr>
        </p:nvSpPr>
        <p:spPr>
          <a:xfrm>
            <a:off x="-7297" y="1611238"/>
            <a:ext cx="4240471" cy="5052186"/>
          </a:xfrm>
        </p:spPr>
        <p:txBody>
          <a:bodyPr>
            <a:normAutofit/>
          </a:bodyPr>
          <a:lstStyle/>
          <a:p>
            <a:r>
              <a:rPr lang="en-US" dirty="0" smtClean="0"/>
              <a:t>Tenochtitlan, the Aztec capital had a far greater in population than any contemporary European city, and unlike any capital in Europe at that time, had running water, beautiful botanical gardens, and immaculately clean streets.</a:t>
            </a:r>
            <a:endParaRPr lang="en-US" dirty="0"/>
          </a:p>
        </p:txBody>
      </p:sp>
      <p:pic>
        <p:nvPicPr>
          <p:cNvPr id="10" name="Content Placeholder 9" descr="51zCDxuPVyL._SS500_.jpg"/>
          <p:cNvPicPr>
            <a:picLocks noGrp="1" noChangeAspect="1"/>
          </p:cNvPicPr>
          <p:nvPr>
            <p:ph sz="half" idx="2"/>
          </p:nvPr>
        </p:nvPicPr>
        <p:blipFill>
          <a:blip r:embed="rId3" cstate="print"/>
          <a:srcRect t="-7252" b="-7252"/>
          <a:stretch>
            <a:fillRect/>
          </a:stretch>
        </p:blip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80969" y="710037"/>
            <a:ext cx="8077200" cy="1673352"/>
          </a:xfrm>
        </p:spPr>
        <p:txBody>
          <a:bodyPr>
            <a:normAutofit fontScale="90000"/>
          </a:bodyPr>
          <a:lstStyle/>
          <a:p>
            <a:pPr algn="ctr"/>
            <a:r>
              <a:rPr lang="en-US" dirty="0" smtClean="0"/>
              <a:t>“We all have been taught what the human species gained by the European invasion of the Americas. Now we have to consider what we, all of us, lost.”</a:t>
            </a:r>
            <a:endParaRPr lang="en-US" dirty="0"/>
          </a:p>
        </p:txBody>
      </p:sp>
      <p:sp>
        <p:nvSpPr>
          <p:cNvPr id="6" name="Subtitle 5"/>
          <p:cNvSpPr>
            <a:spLocks noGrp="1"/>
          </p:cNvSpPr>
          <p:nvPr>
            <p:ph type="subTitle" idx="1"/>
          </p:nvPr>
        </p:nvSpPr>
        <p:spPr>
          <a:xfrm>
            <a:off x="602516" y="5449358"/>
            <a:ext cx="8541484" cy="680343"/>
          </a:xfrm>
        </p:spPr>
        <p:txBody>
          <a:bodyPr>
            <a:normAutofit/>
          </a:bodyPr>
          <a:lstStyle/>
          <a:p>
            <a:r>
              <a:rPr lang="en-US" sz="1400" b="1" dirty="0" smtClean="0">
                <a:solidFill>
                  <a:srgbClr val="000000"/>
                </a:solidFill>
              </a:rPr>
              <a:t>Alfred W. Crosby, author of Ecological Imperialism and The Columbian Exchange, Professor Emeritus of Geography, American Studies and History, University of Texas 	</a:t>
            </a:r>
          </a:p>
          <a:p>
            <a:endParaRPr lang="en-US" sz="1400" dirty="0">
              <a:solidFill>
                <a:srgbClr val="00000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Module.thmx</Template>
  <TotalTime>4517</TotalTime>
  <Words>3424</Words>
  <Application>Microsoft Office PowerPoint</Application>
  <PresentationFormat>On-screen Show (4:3)</PresentationFormat>
  <Paragraphs>377</Paragraphs>
  <Slides>58</Slides>
  <Notes>25</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Module</vt:lpstr>
      <vt:lpstr>Development of Indigenous knowledges in Public Health: Epistememic diversity as an Essential Component of  Health Equity</vt:lpstr>
      <vt:lpstr>Slide 2</vt:lpstr>
      <vt:lpstr>Indigenous Wellness Research Institute </vt:lpstr>
      <vt:lpstr>Issues at Hand</vt:lpstr>
      <vt:lpstr>Presentation Ojectives</vt:lpstr>
      <vt:lpstr>Emerging western scholarship about pre-contact America</vt:lpstr>
      <vt:lpstr>Emerging western scholarship about Indigenous knowledges</vt:lpstr>
      <vt:lpstr>Emerging western scholarship about Indigenous knowledges </vt:lpstr>
      <vt:lpstr>“We all have been taught what the human species gained by the European invasion of the Americas. Now we have to consider what we, all of us, lost.”</vt:lpstr>
      <vt:lpstr>A Western Modernity/ Coloniality Episteme </vt:lpstr>
      <vt:lpstr>Characteristics of  Coloniality/Modernity Episteme</vt:lpstr>
      <vt:lpstr>Foundations of Epistemes*</vt:lpstr>
      <vt:lpstr>Foucault’s Episteme  as power</vt:lpstr>
      <vt:lpstr> Western Knowledge Construction and Examples of Colonizing Research  </vt:lpstr>
      <vt:lpstr> </vt:lpstr>
      <vt:lpstr>Apparatus  of Colonization</vt:lpstr>
      <vt:lpstr>“Colonial Narratives ” &amp; Federal Indian Policy</vt:lpstr>
      <vt:lpstr>“Medical” Rationale for Assimilationist  Boarding Schools </vt:lpstr>
      <vt:lpstr>Rhetoric  of salvation and progress   </vt:lpstr>
      <vt:lpstr>Medicine and Disciplinary Power</vt:lpstr>
      <vt:lpstr>Subjugated Knowledge's</vt:lpstr>
      <vt:lpstr>Surveillance and normalizing judgment work together to  form “discipline”</vt:lpstr>
      <vt:lpstr>Slide 23</vt:lpstr>
      <vt:lpstr>Colonial Episteme</vt:lpstr>
      <vt:lpstr>Decolonizing Research</vt:lpstr>
      <vt:lpstr>Indigenous Knowledges </vt:lpstr>
      <vt:lpstr>Example of an Indigenous Episteme</vt:lpstr>
      <vt:lpstr>Evidence Based Public Health vs..</vt:lpstr>
      <vt:lpstr>Indigenist Local Theory of Etiology </vt:lpstr>
      <vt:lpstr>Indigenous and Hybrid Approaches</vt:lpstr>
      <vt:lpstr>Base Interventions on Culture</vt:lpstr>
      <vt:lpstr>Center for Indigenous Health Research - IWRI</vt:lpstr>
      <vt:lpstr>Genealogy of Partnerships</vt:lpstr>
      <vt:lpstr>Research for Change:  Cross-Site Multicultural Community-Based  Participatory Research</vt:lpstr>
      <vt:lpstr>NCMHD Funded-- Evolution of National CBPR Team</vt:lpstr>
      <vt:lpstr>NCAI Policy Research Center</vt:lpstr>
      <vt:lpstr>NCAI Policy Research Center</vt:lpstr>
      <vt:lpstr>PRC Values</vt:lpstr>
      <vt:lpstr>New CBPR Advisory Board</vt:lpstr>
      <vt:lpstr>Native American Research  Centers for Health </vt:lpstr>
      <vt:lpstr>Research for Improved Health: A National Study of Community-Academic Partnerships </vt:lpstr>
      <vt:lpstr>Research for Improved Health: A National Study of Community-Academic Partnerships </vt:lpstr>
      <vt:lpstr>On Models</vt:lpstr>
      <vt:lpstr>Slide 44</vt:lpstr>
      <vt:lpstr>CBPR Very Preliminary Sample Characteristics</vt:lpstr>
      <vt:lpstr>Tribal Colleges and University Alcohol and Drug Problems and Solutions Study</vt:lpstr>
      <vt:lpstr>UW Team</vt:lpstr>
      <vt:lpstr>Slide 48</vt:lpstr>
      <vt:lpstr>Study AIMS</vt:lpstr>
      <vt:lpstr>Decolonizing Strategies: Potential Approaches to Support Epistemic Diversity</vt:lpstr>
      <vt:lpstr>Reflect on your Social Location</vt:lpstr>
      <vt:lpstr>Social change is a goal</vt:lpstr>
      <vt:lpstr>Reflect on ethnocentrism and  cultural humility</vt:lpstr>
      <vt:lpstr>Valuing is culturally embedded</vt:lpstr>
      <vt:lpstr>Decolonize and Indigenize</vt:lpstr>
      <vt:lpstr>A Role of Academic Researchers</vt:lpstr>
      <vt:lpstr>Roles of Ally Researchers in 2009</vt:lpstr>
      <vt:lpstr>“Our research work must promote Expert Indians  instead  of Indian Experts”      Beverly Pigman  </vt:lpstr>
    </vt:vector>
  </TitlesOfParts>
  <Company>University of Washington, School of Public Health 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Indigenous knowledges in Public Health: Epistemological diversity as an Essential Component of Health Equity</dc:title>
  <dc:subject>13th Annual William T. Small, Jr. Keynote Lecture</dc:subject>
  <dc:creator>Bonnie Duran, DrPH</dc:creator>
  <dc:description>Received from Dr. Duran 2/25/, 4:22am
Posted by Vic</dc:description>
  <cp:lastModifiedBy>Victor J. Schoenbach</cp:lastModifiedBy>
  <cp:revision>185</cp:revision>
  <dcterms:created xsi:type="dcterms:W3CDTF">2011-02-25T01:18:55Z</dcterms:created>
  <dcterms:modified xsi:type="dcterms:W3CDTF">2011-02-25T12:53:16Z</dcterms:modified>
</cp:coreProperties>
</file>