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3" r:id="rId2"/>
    <p:sldId id="325" r:id="rId3"/>
    <p:sldId id="324" r:id="rId4"/>
    <p:sldId id="326" r:id="rId5"/>
    <p:sldId id="327" r:id="rId6"/>
    <p:sldId id="287" r:id="rId7"/>
    <p:sldId id="334" r:id="rId8"/>
    <p:sldId id="288" r:id="rId9"/>
    <p:sldId id="329" r:id="rId10"/>
    <p:sldId id="332" r:id="rId11"/>
    <p:sldId id="289" r:id="rId12"/>
    <p:sldId id="290" r:id="rId13"/>
    <p:sldId id="333" r:id="rId14"/>
    <p:sldId id="328" r:id="rId15"/>
    <p:sldId id="322" r:id="rId16"/>
    <p:sldId id="323" r:id="rId17"/>
    <p:sldId id="291" r:id="rId18"/>
    <p:sldId id="286" r:id="rId19"/>
    <p:sldId id="818" r:id="rId20"/>
    <p:sldId id="31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1667" autoAdjust="0"/>
  </p:normalViewPr>
  <p:slideViewPr>
    <p:cSldViewPr>
      <p:cViewPr varScale="1">
        <p:scale>
          <a:sx n="79" d="100"/>
          <a:sy n="79" d="100"/>
        </p:scale>
        <p:origin x="15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9A84A-E027-4DC6-8506-83BC11071EC6}" type="datetimeFigureOut">
              <a:rPr lang="en-US" smtClean="0"/>
              <a:t>11/18/2024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4A259-62DE-4730-893B-0DD7C4F8457D}" type="slidenum">
              <a:rPr lang="en-US" smtClean="0"/>
              <a:t>‹#›</a:t>
            </a:fld>
            <a:endParaRPr lang="en-US" dirty="0"/>
          </a:p>
        </p:txBody>
      </p:sp>
    </p:spTree>
    <p:extLst>
      <p:ext uri="{BB962C8B-B14F-4D97-AF65-F5344CB8AC3E}">
        <p14:creationId xmlns:p14="http://schemas.microsoft.com/office/powerpoint/2010/main" val="242186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Begun</a:t>
            </a:r>
            <a:r>
              <a:rPr lang="en-US" baseline="0" dirty="0"/>
              <a:t> by Curtis Hames, MD. A family doc from Glaxton GA…notices CHD rare in blacks…wondered why?</a:t>
            </a:r>
          </a:p>
          <a:p>
            <a:r>
              <a:rPr lang="en-US" baseline="0" dirty="0"/>
              <a:t>No statistical tests in initial papers….data not from a sample of some universe but was the universe.</a:t>
            </a:r>
          </a:p>
          <a:p>
            <a:r>
              <a:rPr lang="en-US" baseline="0" dirty="0"/>
              <a:t>95% of all residents 40yr + enrolled in study.</a:t>
            </a:r>
          </a:p>
          <a:p>
            <a:endParaRPr lang="en-US" dirty="0"/>
          </a:p>
        </p:txBody>
      </p:sp>
      <p:sp>
        <p:nvSpPr>
          <p:cNvPr id="4" name="Slide Number Placeholder 3"/>
          <p:cNvSpPr>
            <a:spLocks noGrp="1"/>
          </p:cNvSpPr>
          <p:nvPr>
            <p:ph type="sldNum" sz="quarter" idx="10"/>
          </p:nvPr>
        </p:nvSpPr>
        <p:spPr/>
        <p:txBody>
          <a:bodyPr/>
          <a:lstStyle/>
          <a:p>
            <a:fld id="{766528E4-A922-1E4F-9E27-552A50EDB37D}" type="slidenum">
              <a:rPr lang="en-US" smtClean="0"/>
              <a:t>8</a:t>
            </a:fld>
            <a:endParaRPr lang="en-US" dirty="0"/>
          </a:p>
        </p:txBody>
      </p:sp>
    </p:spTree>
    <p:extLst>
      <p:ext uri="{BB962C8B-B14F-4D97-AF65-F5344CB8AC3E}">
        <p14:creationId xmlns:p14="http://schemas.microsoft.com/office/powerpoint/2010/main" val="246085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4A259-62DE-4730-893B-0DD7C4F8457D}" type="slidenum">
              <a:rPr lang="en-US" smtClean="0"/>
              <a:t>14</a:t>
            </a:fld>
            <a:endParaRPr lang="en-US" dirty="0"/>
          </a:p>
        </p:txBody>
      </p:sp>
    </p:spTree>
    <p:extLst>
      <p:ext uri="{BB962C8B-B14F-4D97-AF65-F5344CB8AC3E}">
        <p14:creationId xmlns:p14="http://schemas.microsoft.com/office/powerpoint/2010/main" val="59527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528E4-A922-1E4F-9E27-552A50EDB37D}" type="slidenum">
              <a:rPr lang="en-US" smtClean="0"/>
              <a:t>17</a:t>
            </a:fld>
            <a:endParaRPr lang="en-US" dirty="0"/>
          </a:p>
        </p:txBody>
      </p:sp>
    </p:spTree>
    <p:extLst>
      <p:ext uri="{BB962C8B-B14F-4D97-AF65-F5344CB8AC3E}">
        <p14:creationId xmlns:p14="http://schemas.microsoft.com/office/powerpoint/2010/main" val="36954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from Wayne Rosamond inserted by Victor Schoenbach, 11/18/2024</a:t>
            </a:r>
          </a:p>
        </p:txBody>
      </p:sp>
      <p:sp>
        <p:nvSpPr>
          <p:cNvPr id="4" name="Slide Number Placeholder 3"/>
          <p:cNvSpPr>
            <a:spLocks noGrp="1"/>
          </p:cNvSpPr>
          <p:nvPr>
            <p:ph type="sldNum" sz="quarter" idx="5"/>
          </p:nvPr>
        </p:nvSpPr>
        <p:spPr/>
        <p:txBody>
          <a:bodyPr/>
          <a:lstStyle/>
          <a:p>
            <a:fld id="{4EC4A259-62DE-4730-893B-0DD7C4F8457D}" type="slidenum">
              <a:rPr lang="en-US" smtClean="0"/>
              <a:t>19</a:t>
            </a:fld>
            <a:endParaRPr lang="en-US" dirty="0"/>
          </a:p>
        </p:txBody>
      </p:sp>
    </p:spTree>
    <p:extLst>
      <p:ext uri="{BB962C8B-B14F-4D97-AF65-F5344CB8AC3E}">
        <p14:creationId xmlns:p14="http://schemas.microsoft.com/office/powerpoint/2010/main" val="270314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DA376E-9196-44A0-9616-D2B50FD04732}" type="datetime1">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01000" y="10610"/>
            <a:ext cx="1066800" cy="329184"/>
          </a:xfrm>
        </p:spPr>
        <p:txBody>
          <a:bodyPr/>
          <a:lstStyle>
            <a:lvl1pPr algn="r">
              <a:defRPr/>
            </a:lvl1pPr>
          </a:lstStyle>
          <a:p>
            <a:fld id="{B6F15528-21DE-4FAA-801E-634DDDAF4B2B}"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0CCEA-8B12-46A3-A9BB-8AA88BC8EF32}" type="datetime1">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B99D6-7D33-434C-B728-463E233A63F7}" type="datetime1">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904C2-752A-4091-9826-B77F49CF01A9}" type="datetime1">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39582" y="33759"/>
            <a:ext cx="1066800" cy="329184"/>
          </a:xfrm>
        </p:spPr>
        <p:txBody>
          <a:bodyPr/>
          <a:lstStyle>
            <a:lvl1pPr algn="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8E518-3275-4305-8C37-4680208AFFA9}" type="datetime1">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A566F-5068-485C-996C-312B43429705}" type="datetime1">
              <a:rPr lang="en-US" smtClean="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18B66-D5B7-4DEE-9295-D8CBD2CB99F2}" type="datetime1">
              <a:rPr lang="en-US" smtClean="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283B67-DE21-4523-9891-5CBF865119C5}" type="datetime1">
              <a:rPr lang="en-US" smtClean="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924800" y="0"/>
            <a:ext cx="1066800" cy="329184"/>
          </a:xfrm>
        </p:spPr>
        <p:txBody>
          <a:bodyPr/>
          <a:lstStyle>
            <a:lvl1pPr algn="r">
              <a:defRPr b="0">
                <a:latin typeface="Calibri" panose="020F050202020403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7CB44-DEE0-42C6-B784-899D9106750B}" type="datetime1">
              <a:rPr lang="en-US" smtClean="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lgn="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A709E-FC7A-4717-AD7F-C432C8A84657}" type="datetime1">
              <a:rPr lang="en-US" smtClean="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8F60A-AA88-48E6-AC48-6F331BA65399}" type="datetime1">
              <a:rPr lang="en-US" smtClean="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1849089-764D-45F5-9B28-80BBED3FEDBD}" type="datetime1">
              <a:rPr lang="en-US" smtClean="0"/>
              <a:t>11/18/2024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tif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772400" cy="2200275"/>
          </a:xfrm>
        </p:spPr>
        <p:txBody>
          <a:bodyPr>
            <a:normAutofit fontScale="90000"/>
          </a:bodyPr>
          <a:lstStyle/>
          <a:p>
            <a:r>
              <a:rPr lang="en-US" cap="none" dirty="0"/>
              <a:t>Cardiovascular Epidemiology Program at UNC: A Brief Historical Perspective</a:t>
            </a:r>
            <a:br>
              <a:rPr lang="en-US" dirty="0"/>
            </a:br>
            <a:endParaRPr lang="en-US" dirty="0"/>
          </a:p>
        </p:txBody>
      </p:sp>
      <p:sp>
        <p:nvSpPr>
          <p:cNvPr id="3" name="Subtitle 2"/>
          <p:cNvSpPr>
            <a:spLocks noGrp="1"/>
          </p:cNvSpPr>
          <p:nvPr>
            <p:ph type="body" idx="1"/>
          </p:nvPr>
        </p:nvSpPr>
        <p:spPr/>
        <p:txBody>
          <a:bodyPr>
            <a:normAutofit fontScale="77500" lnSpcReduction="20000"/>
          </a:bodyPr>
          <a:lstStyle/>
          <a:p>
            <a:r>
              <a:rPr lang="en-US" dirty="0"/>
              <a:t>Wayne Rosamond, PhD, MS</a:t>
            </a:r>
          </a:p>
          <a:p>
            <a:r>
              <a:rPr lang="en-US" dirty="0"/>
              <a:t>Professor</a:t>
            </a:r>
          </a:p>
          <a:p>
            <a:r>
              <a:rPr lang="en-US" dirty="0"/>
              <a:t>Department of Epidemiology</a:t>
            </a:r>
          </a:p>
          <a:p>
            <a:r>
              <a:rPr lang="en-US" dirty="0"/>
              <a:t>Gillings School of Global Public Health</a:t>
            </a:r>
          </a:p>
          <a:p>
            <a:r>
              <a:rPr lang="en-US" dirty="0"/>
              <a:t>University of North Carolina at Chapel Hill</a:t>
            </a:r>
          </a:p>
          <a:p>
            <a:endParaRPr lang="en-US" dirty="0"/>
          </a:p>
        </p:txBody>
      </p:sp>
      <p:sp>
        <p:nvSpPr>
          <p:cNvPr id="4" name="Slide Number Placeholder 3"/>
          <p:cNvSpPr>
            <a:spLocks noGrp="1"/>
          </p:cNvSpPr>
          <p:nvPr>
            <p:ph type="sldNum" sz="quarter" idx="12"/>
          </p:nvPr>
        </p:nvSpPr>
        <p:spPr>
          <a:xfrm>
            <a:off x="8001000" y="33759"/>
            <a:ext cx="1066800" cy="329184"/>
          </a:xfrm>
        </p:spPr>
        <p:txBody>
          <a:bodyPr/>
          <a:lstStyle/>
          <a:p>
            <a:pPr algn="r"/>
            <a:fld id="{D5480A42-EBE6-A542-A369-296F127BEB2C}" type="slidenum">
              <a:rPr lang="en-US" b="0" smtClean="0">
                <a:latin typeface="Calibri" panose="020F0502020204030204" pitchFamily="34" charset="0"/>
              </a:rPr>
              <a:pPr algn="r"/>
              <a:t>1</a:t>
            </a:fld>
            <a:endParaRPr lang="en-US" b="0" dirty="0">
              <a:latin typeface="Calibri" panose="020F0502020204030204" pitchFamily="34" charset="0"/>
            </a:endParaRPr>
          </a:p>
        </p:txBody>
      </p:sp>
      <p:pic>
        <p:nvPicPr>
          <p:cNvPr id="5" name="Picture 2" descr="logo_whiteontransp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800724"/>
            <a:ext cx="2857500"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7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Evans County Heart Study. 1965</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667"/>
          <a:stretch/>
        </p:blipFill>
        <p:spPr>
          <a:xfrm>
            <a:off x="1219823" y="1600200"/>
            <a:ext cx="6857377" cy="46482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TextBox 2"/>
          <p:cNvSpPr txBox="1"/>
          <p:nvPr/>
        </p:nvSpPr>
        <p:spPr>
          <a:xfrm>
            <a:off x="1722107" y="5442466"/>
            <a:ext cx="1371600" cy="369332"/>
          </a:xfrm>
          <a:prstGeom prst="rect">
            <a:avLst/>
          </a:prstGeom>
          <a:noFill/>
        </p:spPr>
        <p:txBody>
          <a:bodyPr wrap="square" rtlCol="0">
            <a:spAutoFit/>
          </a:bodyPr>
          <a:lstStyle/>
          <a:p>
            <a:r>
              <a:rPr lang="en-US" dirty="0"/>
              <a:t>Al </a:t>
            </a:r>
            <a:r>
              <a:rPr lang="en-US" dirty="0" err="1"/>
              <a:t>Tyroler</a:t>
            </a:r>
            <a:endParaRPr lang="en-US" dirty="0"/>
          </a:p>
        </p:txBody>
      </p:sp>
      <p:sp>
        <p:nvSpPr>
          <p:cNvPr id="6" name="TextBox 5"/>
          <p:cNvSpPr txBox="1"/>
          <p:nvPr/>
        </p:nvSpPr>
        <p:spPr>
          <a:xfrm>
            <a:off x="6339191" y="5257800"/>
            <a:ext cx="1752600" cy="369332"/>
          </a:xfrm>
          <a:prstGeom prst="rect">
            <a:avLst/>
          </a:prstGeom>
          <a:noFill/>
        </p:spPr>
        <p:txBody>
          <a:bodyPr wrap="square" rtlCol="0">
            <a:spAutoFit/>
          </a:bodyPr>
          <a:lstStyle/>
          <a:p>
            <a:r>
              <a:rPr lang="en-US" dirty="0">
                <a:solidFill>
                  <a:schemeClr val="bg1"/>
                </a:solidFill>
              </a:rPr>
              <a:t>Curtis Hames</a:t>
            </a:r>
          </a:p>
        </p:txBody>
      </p:sp>
    </p:spTree>
    <p:extLst>
      <p:ext uri="{BB962C8B-B14F-4D97-AF65-F5344CB8AC3E}">
        <p14:creationId xmlns:p14="http://schemas.microsoft.com/office/powerpoint/2010/main" val="403558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days</a:t>
            </a:r>
          </a:p>
        </p:txBody>
      </p:sp>
      <p:sp>
        <p:nvSpPr>
          <p:cNvPr id="3" name="Content Placeholder 2"/>
          <p:cNvSpPr>
            <a:spLocks noGrp="1"/>
          </p:cNvSpPr>
          <p:nvPr>
            <p:ph idx="1"/>
          </p:nvPr>
        </p:nvSpPr>
        <p:spPr>
          <a:xfrm>
            <a:off x="457200" y="1450790"/>
            <a:ext cx="8229600" cy="4525963"/>
          </a:xfrm>
        </p:spPr>
        <p:txBody>
          <a:bodyPr>
            <a:normAutofit/>
          </a:bodyPr>
          <a:lstStyle/>
          <a:p>
            <a:r>
              <a:rPr lang="en-US" dirty="0"/>
              <a:t>Lipid research clinic coronary primary prevention trials (LRC-CPPT) (1973)</a:t>
            </a:r>
          </a:p>
          <a:p>
            <a:r>
              <a:rPr lang="en-US" dirty="0"/>
              <a:t>Data coordinating center at UNC Biostatistics</a:t>
            </a:r>
          </a:p>
          <a:p>
            <a:pPr lvl="1"/>
            <a:r>
              <a:rPr lang="en-US" dirty="0"/>
              <a:t>Widely considered definitive test of cholesterol lowering hypothesis</a:t>
            </a:r>
          </a:p>
          <a:p>
            <a:pPr lvl="2"/>
            <a:r>
              <a:rPr lang="en-US" dirty="0"/>
              <a:t>“2 for 1” idea…2 percent lowering of risk for 1 percent lowering of LDL</a:t>
            </a:r>
          </a:p>
          <a:p>
            <a:pPr lvl="1"/>
            <a:r>
              <a:rPr lang="en-US" dirty="0"/>
              <a:t>Prevalence study (10 US, 2 Soviet, 1 Israeli populations)</a:t>
            </a:r>
          </a:p>
          <a:p>
            <a:pPr lvl="2"/>
            <a:r>
              <a:rPr lang="en-US" dirty="0"/>
              <a:t>Geographic differences, </a:t>
            </a:r>
          </a:p>
          <a:p>
            <a:pPr lvl="2"/>
            <a:r>
              <a:rPr lang="en-US" dirty="0"/>
              <a:t>Follow up supported HDL-CHD relationship</a:t>
            </a:r>
          </a:p>
          <a:p>
            <a:pPr lvl="1"/>
            <a:r>
              <a:rPr lang="en-US" dirty="0"/>
              <a:t>Multigenerational family study of lipid dysregulation</a:t>
            </a:r>
          </a:p>
          <a:p>
            <a:endParaRPr lang="en-US" dirty="0"/>
          </a:p>
        </p:txBody>
      </p:sp>
      <p:sp>
        <p:nvSpPr>
          <p:cNvPr id="5" name="Slide Number Placeholder 4"/>
          <p:cNvSpPr>
            <a:spLocks noGrp="1"/>
          </p:cNvSpPr>
          <p:nvPr>
            <p:ph type="sldNum" sz="quarter" idx="12"/>
          </p:nvPr>
        </p:nvSpPr>
        <p:spPr/>
        <p:txBody>
          <a:bodyPr/>
          <a:lstStyle/>
          <a:p>
            <a:fld id="{D5480A42-EBE6-A542-A369-296F127BEB2C}" type="slidenum">
              <a:rPr lang="en-US" smtClean="0"/>
              <a:t>11</a:t>
            </a:fld>
            <a:endParaRPr lang="en-US" dirty="0"/>
          </a:p>
        </p:txBody>
      </p:sp>
      <p:sp>
        <p:nvSpPr>
          <p:cNvPr id="4" name="TextBox 3"/>
          <p:cNvSpPr txBox="1"/>
          <p:nvPr/>
        </p:nvSpPr>
        <p:spPr>
          <a:xfrm>
            <a:off x="914400" y="6140828"/>
            <a:ext cx="7237506" cy="523220"/>
          </a:xfrm>
          <a:prstGeom prst="rect">
            <a:avLst/>
          </a:prstGeom>
          <a:noFill/>
        </p:spPr>
        <p:txBody>
          <a:bodyPr wrap="square" rtlCol="0">
            <a:spAutoFit/>
          </a:bodyPr>
          <a:lstStyle/>
          <a:p>
            <a:r>
              <a:rPr lang="en-US" sz="1400" dirty="0"/>
              <a:t>LRC-CPPT committee. LRC Prevalence Study. </a:t>
            </a:r>
            <a:r>
              <a:rPr lang="en-US" sz="1400" i="1" dirty="0"/>
              <a:t>Circulation.</a:t>
            </a:r>
            <a:r>
              <a:rPr lang="en-US" sz="1400" dirty="0"/>
              <a:t> 1979;60:427-439</a:t>
            </a:r>
          </a:p>
          <a:p>
            <a:r>
              <a:rPr lang="en-US" sz="1400" dirty="0"/>
              <a:t>LRC-CCPT committee. LRC Prevention Trial. </a:t>
            </a:r>
            <a:r>
              <a:rPr lang="en-US" sz="1400" i="1" dirty="0"/>
              <a:t>JAMA.</a:t>
            </a:r>
            <a:r>
              <a:rPr lang="en-US" sz="1400" dirty="0"/>
              <a:t> 1984; 251:351-364.</a:t>
            </a:r>
          </a:p>
        </p:txBody>
      </p:sp>
    </p:spTree>
    <p:extLst>
      <p:ext uri="{BB962C8B-B14F-4D97-AF65-F5344CB8AC3E}">
        <p14:creationId xmlns:p14="http://schemas.microsoft.com/office/powerpoint/2010/main" val="104728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990600"/>
          </a:xfrm>
        </p:spPr>
        <p:txBody>
          <a:bodyPr>
            <a:normAutofit/>
          </a:bodyPr>
          <a:lstStyle/>
          <a:p>
            <a:r>
              <a:rPr lang="en-US" sz="3200" dirty="0">
                <a:ea typeface="ＭＳ Ｐゴシック" charset="0"/>
              </a:rPr>
              <a:t>UNC CV Epidemiology Program (circa 1972)</a:t>
            </a:r>
          </a:p>
        </p:txBody>
      </p:sp>
      <p:pic>
        <p:nvPicPr>
          <p:cNvPr id="409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43885" y="1419413"/>
            <a:ext cx="6595643" cy="4388090"/>
          </a:xfrm>
          <a:ln>
            <a:solidFill>
              <a:schemeClr val="tx1"/>
            </a:solid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D5480A42-EBE6-A542-A369-296F127BEB2C}" type="slidenum">
              <a:rPr lang="en-US" b="0" smtClean="0">
                <a:latin typeface="Calibri" panose="020F0502020204030204" pitchFamily="34" charset="0"/>
              </a:rPr>
              <a:t>12</a:t>
            </a:fld>
            <a:endParaRPr lang="en-US" b="0" dirty="0">
              <a:latin typeface="Calibri" panose="020F0502020204030204" pitchFamily="34" charset="0"/>
            </a:endParaRPr>
          </a:p>
        </p:txBody>
      </p:sp>
      <p:sp>
        <p:nvSpPr>
          <p:cNvPr id="2" name="TextBox 1"/>
          <p:cNvSpPr txBox="1"/>
          <p:nvPr/>
        </p:nvSpPr>
        <p:spPr>
          <a:xfrm>
            <a:off x="2819400" y="6093481"/>
            <a:ext cx="3962400" cy="369332"/>
          </a:xfrm>
          <a:prstGeom prst="rect">
            <a:avLst/>
          </a:prstGeom>
          <a:noFill/>
        </p:spPr>
        <p:txBody>
          <a:bodyPr wrap="square" rtlCol="0">
            <a:spAutoFit/>
          </a:bodyPr>
          <a:lstStyle/>
          <a:p>
            <a:r>
              <a:rPr lang="en-US" dirty="0"/>
              <a:t>Gerardo Heiss and Al Tyroler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 Research Clinics, 1973-1983</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950" y="1600200"/>
            <a:ext cx="3768100" cy="4876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409552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49182" cy="990600"/>
          </a:xfrm>
        </p:spPr>
        <p:txBody>
          <a:bodyPr>
            <a:noAutofit/>
          </a:bodyPr>
          <a:lstStyle/>
          <a:p>
            <a:r>
              <a:rPr lang="en-US" sz="3200" dirty="0"/>
              <a:t>The Daily Tar Heel, 1985: ARIC Study in the news </a:t>
            </a:r>
            <a:endParaRPr lang="en-US" sz="1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3816" y="1600200"/>
            <a:ext cx="3376367" cy="4876800"/>
          </a:xfrm>
          <a:prstGeom prst="rect">
            <a:avLst/>
          </a:prstGeom>
          <a:ln>
            <a:solidFill>
              <a:schemeClr val="tx1"/>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9" name="TextBox 8"/>
          <p:cNvSpPr txBox="1"/>
          <p:nvPr/>
        </p:nvSpPr>
        <p:spPr>
          <a:xfrm>
            <a:off x="228600" y="4775537"/>
            <a:ext cx="2362200" cy="1446550"/>
          </a:xfrm>
          <a:prstGeom prst="rect">
            <a:avLst/>
          </a:prstGeom>
          <a:noFill/>
        </p:spPr>
        <p:txBody>
          <a:bodyPr wrap="square" rtlCol="0">
            <a:spAutoFit/>
          </a:bodyPr>
          <a:lstStyle/>
          <a:p>
            <a:pPr algn="just"/>
            <a:r>
              <a:rPr lang="en-US" sz="1100" dirty="0"/>
              <a:t>“ Gerardo </a:t>
            </a:r>
            <a:r>
              <a:rPr lang="en-US" sz="1100" dirty="0" err="1"/>
              <a:t>Heiss</a:t>
            </a:r>
            <a:r>
              <a:rPr lang="en-US" sz="1100" dirty="0"/>
              <a:t>, UNC associate professor</a:t>
            </a:r>
            <a:r>
              <a:rPr lang="is-IS" sz="1100" dirty="0"/>
              <a:t>…said the research should determine if the decline in heart disease related deaths is due to fewer cases or better treatment of patients...(and) provide new information about...factors...that may lead to atherosclerosis...”</a:t>
            </a:r>
            <a:endParaRPr lang="en-US" sz="1100" dirty="0"/>
          </a:p>
        </p:txBody>
      </p:sp>
      <p:sp>
        <p:nvSpPr>
          <p:cNvPr id="10" name="Rectangle 9"/>
          <p:cNvSpPr/>
          <p:nvPr/>
        </p:nvSpPr>
        <p:spPr>
          <a:xfrm>
            <a:off x="3962400" y="5105400"/>
            <a:ext cx="1143000" cy="762000"/>
          </a:xfrm>
          <a:prstGeom prst="rect">
            <a:avLst/>
          </a:prstGeom>
          <a:solidFill>
            <a:schemeClr val="accent1">
              <a:alpha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1524000"/>
            <a:ext cx="1676400" cy="228600"/>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57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208"/>
          <a:stretch/>
        </p:blipFill>
        <p:spPr bwMode="auto">
          <a:xfrm>
            <a:off x="133929" y="990600"/>
            <a:ext cx="8946431" cy="5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533400"/>
            <a:ext cx="6324600" cy="646331"/>
          </a:xfrm>
          <a:prstGeom prst="rect">
            <a:avLst/>
          </a:prstGeom>
          <a:noFill/>
        </p:spPr>
        <p:txBody>
          <a:bodyPr wrap="square" rtlCol="0">
            <a:spAutoFit/>
          </a:bodyPr>
          <a:lstStyle/>
          <a:p>
            <a:pPr algn="ctr"/>
            <a:r>
              <a:rPr lang="en-US" dirty="0">
                <a:solidFill>
                  <a:schemeClr val="accent1"/>
                </a:solidFill>
              </a:rPr>
              <a:t>UNC Cardiovascular Epidemiology Program- Research Themes and Training Support  2016</a:t>
            </a:r>
          </a:p>
        </p:txBody>
      </p:sp>
    </p:spTree>
    <p:extLst>
      <p:ext uri="{BB962C8B-B14F-4D97-AF65-F5344CB8AC3E}">
        <p14:creationId xmlns:p14="http://schemas.microsoft.com/office/powerpoint/2010/main" val="307401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Epidemiology trainees 2006</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800" y="1600200"/>
            <a:ext cx="6502399" cy="4876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47566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33600" y="3048000"/>
            <a:ext cx="4724399" cy="1015663"/>
          </a:xfrm>
          <a:prstGeom prst="rect">
            <a:avLst/>
          </a:prstGeom>
          <a:noFill/>
        </p:spPr>
        <p:txBody>
          <a:bodyPr wrap="square" rtlCol="0">
            <a:spAutoFit/>
          </a:bodyPr>
          <a:lstStyle/>
          <a:p>
            <a:pPr algn="ctr"/>
            <a:r>
              <a:rPr lang="en-US" sz="2000" dirty="0"/>
              <a:t>UNC Cardiovascular Epidemiology Program Faculty</a:t>
            </a:r>
          </a:p>
          <a:p>
            <a:pPr algn="ctr"/>
            <a:r>
              <a:rPr lang="en-US" sz="2000" dirty="0"/>
              <a:t>2016</a:t>
            </a:r>
          </a:p>
        </p:txBody>
      </p:sp>
      <p:grpSp>
        <p:nvGrpSpPr>
          <p:cNvPr id="17" name="Group 16"/>
          <p:cNvGrpSpPr/>
          <p:nvPr/>
        </p:nvGrpSpPr>
        <p:grpSpPr>
          <a:xfrm>
            <a:off x="432334" y="429279"/>
            <a:ext cx="8459033" cy="6276321"/>
            <a:chOff x="432334" y="336923"/>
            <a:chExt cx="8459033" cy="6276321"/>
          </a:xfrm>
        </p:grpSpPr>
        <p:grpSp>
          <p:nvGrpSpPr>
            <p:cNvPr id="14" name="Group 13"/>
            <p:cNvGrpSpPr/>
            <p:nvPr/>
          </p:nvGrpSpPr>
          <p:grpSpPr>
            <a:xfrm>
              <a:off x="432334" y="336923"/>
              <a:ext cx="8459033" cy="6117666"/>
              <a:chOff x="432334" y="336923"/>
              <a:chExt cx="8459033" cy="6117666"/>
            </a:xfrm>
          </p:grpSpPr>
          <p:pic>
            <p:nvPicPr>
              <p:cNvPr id="12" name="Picture 11"/>
              <p:cNvPicPr>
                <a:picLocks noChangeAspect="1"/>
              </p:cNvPicPr>
              <p:nvPr/>
            </p:nvPicPr>
            <p:blipFill rotWithShape="1">
              <a:blip r:embed="rId3"/>
              <a:srcRect l="11083" r="7197"/>
              <a:stretch/>
            </p:blipFill>
            <p:spPr>
              <a:xfrm>
                <a:off x="5367378" y="336923"/>
                <a:ext cx="1664990" cy="1895038"/>
              </a:xfrm>
              <a:prstGeom prst="rect">
                <a:avLst/>
              </a:prstGeom>
              <a:ln>
                <a:solidFill>
                  <a:srgbClr val="000000"/>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32334" y="2657235"/>
                <a:ext cx="1465198" cy="1965753"/>
              </a:xfrm>
              <a:prstGeom prst="rect">
                <a:avLst/>
              </a:prstGeom>
              <a:ln>
                <a:solidFill>
                  <a:srgbClr val="000000"/>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5"/>
              <a:srcRect r="18114"/>
              <a:stretch/>
            </p:blipFill>
            <p:spPr>
              <a:xfrm>
                <a:off x="7209252" y="2727044"/>
                <a:ext cx="1682115" cy="1987419"/>
              </a:xfrm>
              <a:prstGeom prst="rect">
                <a:avLst/>
              </a:prstGeom>
              <a:ln>
                <a:solidFill>
                  <a:srgbClr val="000000"/>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653625" y="4488834"/>
                <a:ext cx="1623884" cy="1965755"/>
              </a:xfrm>
              <a:prstGeom prst="rect">
                <a:avLst/>
              </a:prstGeom>
              <a:ln>
                <a:solidFill>
                  <a:srgbClr val="000000"/>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7"/>
              <a:srcRect l="12145" r="7968"/>
              <a:stretch/>
            </p:blipFill>
            <p:spPr>
              <a:xfrm>
                <a:off x="3842975" y="895987"/>
                <a:ext cx="1524403" cy="1889313"/>
              </a:xfrm>
              <a:prstGeom prst="rect">
                <a:avLst/>
              </a:prstGeom>
              <a:ln>
                <a:solidFill>
                  <a:srgbClr val="000000"/>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a:stretch>
                <a:fillRect/>
              </a:stretch>
            </p:blipFill>
            <p:spPr>
              <a:xfrm>
                <a:off x="2337273" y="336923"/>
                <a:ext cx="1565466" cy="1895038"/>
              </a:xfrm>
              <a:prstGeom prst="rect">
                <a:avLst/>
              </a:prstGeom>
              <a:ln>
                <a:solidFill>
                  <a:srgbClr val="000000"/>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9"/>
              <a:stretch>
                <a:fillRect/>
              </a:stretch>
            </p:blipFill>
            <p:spPr>
              <a:xfrm>
                <a:off x="7062916" y="4098644"/>
                <a:ext cx="1623884" cy="1965755"/>
              </a:xfrm>
              <a:prstGeom prst="rect">
                <a:avLst/>
              </a:prstGeom>
              <a:ln>
                <a:solidFill>
                  <a:srgbClr val="000000"/>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10"/>
              <a:stretch>
                <a:fillRect/>
              </a:stretch>
            </p:blipFill>
            <p:spPr>
              <a:xfrm>
                <a:off x="910451" y="895988"/>
                <a:ext cx="1568129" cy="1889312"/>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11"/>
              <a:stretch>
                <a:fillRect/>
              </a:stretch>
            </p:blipFill>
            <p:spPr>
              <a:xfrm>
                <a:off x="7032368" y="895988"/>
                <a:ext cx="1495045" cy="1965753"/>
              </a:xfrm>
              <a:prstGeom prst="rect">
                <a:avLst/>
              </a:prstGeom>
              <a:ln>
                <a:solidFill>
                  <a:srgbClr val="000000"/>
                </a:solidFill>
              </a:ln>
              <a:effectLst>
                <a:outerShdw blurRad="50800" dist="38100" dir="2700000" algn="tl" rotWithShape="0">
                  <a:prstClr val="black">
                    <a:alpha val="40000"/>
                  </a:prstClr>
                </a:outerShdw>
              </a:effectLst>
            </p:spPr>
          </p:pic>
        </p:grpSp>
        <p:sp>
          <p:nvSpPr>
            <p:cNvPr id="16" name="TextBox 15"/>
            <p:cNvSpPr txBox="1"/>
            <p:nvPr/>
          </p:nvSpPr>
          <p:spPr>
            <a:xfrm>
              <a:off x="2362200" y="4581919"/>
              <a:ext cx="1766342" cy="2031325"/>
            </a:xfrm>
            <a:prstGeom prst="rect">
              <a:avLst/>
            </a:prstGeom>
            <a:noFill/>
          </p:spPr>
          <p:txBody>
            <a:bodyPr wrap="square" rtlCol="0">
              <a:spAutoFit/>
            </a:bodyPr>
            <a:lstStyle/>
            <a:p>
              <a:pPr algn="ctr"/>
              <a:r>
                <a:rPr lang="en-US" sz="1400" dirty="0"/>
                <a:t>(clockwise from left): L. Loehr, K. Evenson, G. Heiss, W. Rosamond,     K. North, C. Avery, A. Kucharska-Newton, N. Franceschini</a:t>
              </a:r>
              <a:r>
                <a:rPr lang="en-US" sz="1400" dirty="0">
                  <a:effectLst/>
                </a:rPr>
                <a:t>, E. Whitsel, K. Young, M. Graf</a:t>
              </a:r>
              <a:endParaRPr lang="en-US" sz="1400" dirty="0"/>
            </a:p>
          </p:txBody>
        </p:sp>
      </p:grpSp>
      <p:sp>
        <p:nvSpPr>
          <p:cNvPr id="18" name="Slide Number Placeholder 17"/>
          <p:cNvSpPr>
            <a:spLocks noGrp="1"/>
          </p:cNvSpPr>
          <p:nvPr>
            <p:ph type="sldNum" sz="quarter" idx="12"/>
          </p:nvPr>
        </p:nvSpPr>
        <p:spPr>
          <a:xfrm>
            <a:off x="8050309" y="0"/>
            <a:ext cx="1066800" cy="329184"/>
          </a:xfrm>
        </p:spPr>
        <p:txBody>
          <a:bodyPr/>
          <a:lstStyle/>
          <a:p>
            <a:fld id="{D5480A42-EBE6-A542-A369-296F127BEB2C}" type="slidenum">
              <a:rPr lang="en-US" b="0" smtClean="0">
                <a:latin typeface="Calibri" panose="020F0502020204030204" pitchFamily="34" charset="0"/>
              </a:rPr>
              <a:t>17</a:t>
            </a:fld>
            <a:endParaRPr lang="en-US" b="0" dirty="0">
              <a:latin typeface="Calibri" panose="020F0502020204030204" pitchFamily="34" charset="0"/>
            </a:endParaRP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000" y="4953000"/>
            <a:ext cx="1703213" cy="16478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13"/>
          <a:stretch>
            <a:fillRect/>
          </a:stretch>
        </p:blipFill>
        <p:spPr>
          <a:xfrm>
            <a:off x="4219694" y="5052892"/>
            <a:ext cx="1495306" cy="1652707"/>
          </a:xfrm>
          <a:prstGeom prst="rect">
            <a:avLst/>
          </a:prstGeom>
          <a:ln>
            <a:solidFill>
              <a:schemeClr val="tx1"/>
            </a:solidFill>
          </a:ln>
        </p:spPr>
      </p:pic>
    </p:spTree>
    <p:extLst>
      <p:ext uri="{BB962C8B-B14F-4D97-AF65-F5344CB8AC3E}">
        <p14:creationId xmlns:p14="http://schemas.microsoft.com/office/powerpoint/2010/main" val="244742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of Epidemiology 2016</a:t>
            </a:r>
          </a:p>
        </p:txBody>
      </p:sp>
      <p:sp>
        <p:nvSpPr>
          <p:cNvPr id="3" name="Content Placeholder 2"/>
          <p:cNvSpPr>
            <a:spLocks noGrp="1"/>
          </p:cNvSpPr>
          <p:nvPr>
            <p:ph idx="1"/>
          </p:nvPr>
        </p:nvSpPr>
        <p:spPr/>
        <p:txBody>
          <a:bodyPr/>
          <a:lstStyle/>
          <a:p>
            <a:r>
              <a:rPr lang="en-US" dirty="0"/>
              <a:t>Ranked 4</a:t>
            </a:r>
            <a:r>
              <a:rPr lang="en-US" baseline="30000" dirty="0"/>
              <a:t>th</a:t>
            </a:r>
            <a:r>
              <a:rPr lang="en-US" dirty="0"/>
              <a:t> among administrating departments/entities in grant funding ($26.5 million)</a:t>
            </a:r>
          </a:p>
          <a:p>
            <a:pPr lvl="1"/>
            <a:r>
              <a:rPr lang="en-US" dirty="0"/>
              <a:t>Lineberger Cancer Center</a:t>
            </a:r>
          </a:p>
          <a:p>
            <a:pPr lvl="1"/>
            <a:r>
              <a:rPr lang="en-US" dirty="0"/>
              <a:t>Carolina Population Center</a:t>
            </a:r>
          </a:p>
          <a:p>
            <a:pPr lvl="1"/>
            <a:r>
              <a:rPr lang="en-US" dirty="0"/>
              <a:t>Institute for Global Health and Infectious Diseases</a:t>
            </a:r>
          </a:p>
          <a:p>
            <a:r>
              <a:rPr lang="en-US" dirty="0"/>
              <a:t>Ranked 1</a:t>
            </a:r>
            <a:r>
              <a:rPr lang="en-US" baseline="30000" dirty="0"/>
              <a:t>st</a:t>
            </a:r>
            <a:r>
              <a:rPr lang="en-US" dirty="0"/>
              <a:t> among all UNC Departments</a:t>
            </a:r>
          </a:p>
          <a:p>
            <a:pPr lvl="1"/>
            <a:r>
              <a:rPr lang="en-US" dirty="0"/>
              <a:t>30% ($8 million) from CV Epidemiology program</a:t>
            </a:r>
          </a:p>
          <a:p>
            <a:pPr lvl="1"/>
            <a:endParaRPr lang="en-US" dirty="0"/>
          </a:p>
        </p:txBody>
      </p:sp>
      <p:sp>
        <p:nvSpPr>
          <p:cNvPr id="4" name="Slide Number Placeholder 3"/>
          <p:cNvSpPr>
            <a:spLocks noGrp="1"/>
          </p:cNvSpPr>
          <p:nvPr>
            <p:ph type="sldNum" sz="quarter" idx="12"/>
          </p:nvPr>
        </p:nvSpPr>
        <p:spPr/>
        <p:txBody>
          <a:bodyPr/>
          <a:lstStyle/>
          <a:p>
            <a:fld id="{D5480A42-EBE6-A542-A369-296F127BEB2C}" type="slidenum">
              <a:rPr lang="en-US" b="0" smtClean="0">
                <a:latin typeface="Calibri" panose="020F0502020204030204" pitchFamily="34" charset="0"/>
              </a:rPr>
              <a:t>18</a:t>
            </a:fld>
            <a:endParaRPr lang="en-US" b="0" dirty="0">
              <a:latin typeface="Calibri" panose="020F0502020204030204" pitchFamily="34" charset="0"/>
            </a:endParaRPr>
          </a:p>
        </p:txBody>
      </p:sp>
    </p:spTree>
    <p:extLst>
      <p:ext uri="{BB962C8B-B14F-4D97-AF65-F5344CB8AC3E}">
        <p14:creationId xmlns:p14="http://schemas.microsoft.com/office/powerpoint/2010/main" val="98509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606451"/>
            <a:ext cx="8229600" cy="9906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kumimoji="0" lang="en-US" sz="2800" b="0" i="0" u="none" strike="noStrike" kern="1200" cap="none" spc="0" normalizeH="0" baseline="0" noProof="0" dirty="0">
                <a:ln>
                  <a:noFill/>
                </a:ln>
                <a:solidFill>
                  <a:srgbClr val="1F497D"/>
                </a:solidFill>
                <a:effectLst/>
                <a:uLnTx/>
                <a:uFillTx/>
                <a:latin typeface="Century Gothic" panose="020B0502020202020204" pitchFamily="34" charset="0"/>
                <a:cs typeface="Arial"/>
              </a:rPr>
              <a:t>Cardiovascular Epidemiology </a:t>
            </a:r>
            <a:r>
              <a:rPr lang="en-US" sz="2800" dirty="0">
                <a:solidFill>
                  <a:srgbClr val="1F497D"/>
                </a:solidFill>
                <a:latin typeface="Century Gothic" panose="020B0502020202020204" pitchFamily="34" charset="0"/>
                <a:cs typeface="Arial"/>
              </a:rPr>
              <a:t>Faculty &amp; Staff </a:t>
            </a:r>
            <a:endParaRPr kumimoji="0" lang="en-US" sz="2800" b="0"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endParaRPr>
          </a:p>
        </p:txBody>
      </p:sp>
      <p:sp>
        <p:nvSpPr>
          <p:cNvPr id="7" name="Content Placeholder 6"/>
          <p:cNvSpPr>
            <a:spLocks noGrp="1"/>
          </p:cNvSpPr>
          <p:nvPr>
            <p:ph sz="half" idx="1"/>
          </p:nvPr>
        </p:nvSpPr>
        <p:spPr>
          <a:xfrm>
            <a:off x="914400" y="1655204"/>
            <a:ext cx="2671186" cy="2171242"/>
          </a:xfrm>
        </p:spPr>
        <p:txBody>
          <a:bodyPr vert="horz" lIns="91440" tIns="45720" rIns="91440" bIns="45720" rtlCol="0" anchor="t">
            <a:noAutofit/>
          </a:bodyPr>
          <a:lstStyle/>
          <a:p>
            <a:r>
              <a:rPr lang="en-US" sz="1400" dirty="0">
                <a:latin typeface="Century Gothic" panose="020B0502020202020204" pitchFamily="34" charset="0"/>
              </a:rPr>
              <a:t>Christy Avery</a:t>
            </a:r>
          </a:p>
          <a:p>
            <a:r>
              <a:rPr lang="en-US" sz="1400" dirty="0">
                <a:latin typeface="Century Gothic" panose="020B0502020202020204" pitchFamily="34" charset="0"/>
                <a:ea typeface="+mn-lt"/>
                <a:cs typeface="+mn-lt"/>
              </a:rPr>
              <a:t>Sara Jones Berkeley</a:t>
            </a:r>
            <a:endParaRPr lang="en-US" sz="1400" dirty="0">
              <a:latin typeface="Century Gothic" panose="020B0502020202020204" pitchFamily="34" charset="0"/>
            </a:endParaRPr>
          </a:p>
          <a:p>
            <a:r>
              <a:rPr lang="en-US" sz="1400" dirty="0">
                <a:latin typeface="Century Gothic" panose="020B0502020202020204" pitchFamily="34" charset="0"/>
              </a:rPr>
              <a:t>Ganga Bey</a:t>
            </a:r>
          </a:p>
          <a:p>
            <a:r>
              <a:rPr lang="en-US" sz="1400" dirty="0">
                <a:latin typeface="Century Gothic" panose="020B0502020202020204" pitchFamily="34" charset="0"/>
                <a:ea typeface="+mn-lt"/>
                <a:cs typeface="+mn-lt"/>
              </a:rPr>
              <a:t>Kelly Evenson</a:t>
            </a:r>
          </a:p>
          <a:p>
            <a:r>
              <a:rPr lang="en-US" sz="1400" dirty="0">
                <a:latin typeface="Century Gothic" panose="020B0502020202020204" pitchFamily="34" charset="0"/>
                <a:ea typeface="+mn-lt"/>
                <a:cs typeface="+mn-lt"/>
              </a:rPr>
              <a:t>Nora </a:t>
            </a:r>
            <a:r>
              <a:rPr lang="en-US" sz="1400" dirty="0" err="1">
                <a:latin typeface="Century Gothic" panose="020B0502020202020204" pitchFamily="34" charset="0"/>
                <a:ea typeface="+mn-lt"/>
                <a:cs typeface="+mn-lt"/>
              </a:rPr>
              <a:t>Franceschini</a:t>
            </a:r>
            <a:endParaRPr lang="en-US" sz="1400" dirty="0">
              <a:latin typeface="Century Gothic" panose="020B0502020202020204" pitchFamily="34" charset="0"/>
              <a:ea typeface="+mn-lt"/>
              <a:cs typeface="+mn-lt"/>
            </a:endParaRPr>
          </a:p>
          <a:p>
            <a:r>
              <a:rPr lang="en-US" sz="1400" dirty="0">
                <a:latin typeface="Century Gothic" panose="020B0502020202020204" pitchFamily="34" charset="0"/>
                <a:ea typeface="+mn-lt"/>
                <a:cs typeface="+mn-lt"/>
              </a:rPr>
              <a:t>Misa Graff</a:t>
            </a:r>
          </a:p>
          <a:p>
            <a:r>
              <a:rPr lang="en-US" sz="1400" dirty="0">
                <a:latin typeface="Century Gothic" panose="020B0502020202020204" pitchFamily="34" charset="0"/>
                <a:ea typeface="+mn-lt"/>
                <a:cs typeface="+mn-lt"/>
              </a:rPr>
              <a:t>Heather Highland</a:t>
            </a:r>
          </a:p>
          <a:p>
            <a:r>
              <a:rPr lang="en-US" sz="1400" dirty="0">
                <a:latin typeface="Century Gothic" panose="020B0502020202020204" pitchFamily="34" charset="0"/>
                <a:cs typeface="Arial"/>
              </a:rPr>
              <a:t>Kristin Young</a:t>
            </a:r>
          </a:p>
          <a:p>
            <a:r>
              <a:rPr lang="en-US" sz="1400" dirty="0" err="1">
                <a:latin typeface="Century Gothic" panose="020B0502020202020204" pitchFamily="34" charset="0"/>
                <a:cs typeface="Arial"/>
              </a:rPr>
              <a:t>Shakia</a:t>
            </a:r>
            <a:r>
              <a:rPr lang="en-US" sz="1400" dirty="0">
                <a:latin typeface="Century Gothic" panose="020B0502020202020204" pitchFamily="34" charset="0"/>
                <a:cs typeface="Arial"/>
              </a:rPr>
              <a:t> Hardy</a:t>
            </a:r>
          </a:p>
          <a:p>
            <a:pPr marL="0" indent="0">
              <a:buNone/>
            </a:pPr>
            <a:endParaRPr lang="en-US" sz="1400" dirty="0">
              <a:latin typeface="Century Gothic" panose="020B0502020202020204" pitchFamily="34" charset="0"/>
              <a:cs typeface="Arial"/>
            </a:endParaRPr>
          </a:p>
          <a:p>
            <a:endParaRPr lang="en-US" sz="1400" dirty="0">
              <a:latin typeface="Century Gothic" panose="020B0502020202020204" pitchFamily="34" charset="0"/>
              <a:cs typeface="Arial"/>
            </a:endParaRPr>
          </a:p>
          <a:p>
            <a:pPr marL="0" indent="0">
              <a:buNone/>
            </a:pPr>
            <a:endParaRPr lang="en-US" sz="1400" dirty="0">
              <a:latin typeface="Century Gothic" panose="020B0502020202020204" pitchFamily="34" charset="0"/>
              <a:cs typeface="Arial"/>
            </a:endParaRPr>
          </a:p>
        </p:txBody>
      </p:sp>
      <p:sp>
        <p:nvSpPr>
          <p:cNvPr id="9" name="Content Placeholder 8"/>
          <p:cNvSpPr>
            <a:spLocks noGrp="1"/>
          </p:cNvSpPr>
          <p:nvPr>
            <p:ph sz="half" idx="2"/>
          </p:nvPr>
        </p:nvSpPr>
        <p:spPr>
          <a:xfrm>
            <a:off x="914400" y="4510948"/>
            <a:ext cx="6018439" cy="1940806"/>
          </a:xfrm>
        </p:spPr>
        <p:txBody>
          <a:bodyPr vert="horz" lIns="91440" tIns="45720" rIns="91440" bIns="45720" rtlCol="0" anchor="t">
            <a:normAutofit/>
          </a:bodyPr>
          <a:lstStyle/>
          <a:p>
            <a:pPr marL="0" indent="0">
              <a:buNone/>
            </a:pPr>
            <a:r>
              <a:rPr lang="en-US" sz="1400" b="1" dirty="0">
                <a:latin typeface="Century Gothic" panose="020B0502020202020204" pitchFamily="34" charset="0"/>
              </a:rPr>
              <a:t>Staff</a:t>
            </a:r>
            <a:endParaRPr lang="en-US" sz="1400" dirty="0">
              <a:latin typeface="Century Gothic" panose="020B0502020202020204" pitchFamily="34" charset="0"/>
            </a:endParaRPr>
          </a:p>
          <a:p>
            <a:r>
              <a:rPr lang="en-US" sz="1400" dirty="0">
                <a:latin typeface="Century Gothic" panose="020B0502020202020204" pitchFamily="34" charset="0"/>
              </a:rPr>
              <a:t>Nancy Culberson</a:t>
            </a:r>
            <a:endParaRPr lang="en-US" sz="1400" dirty="0">
              <a:latin typeface="Century Gothic" panose="020B0502020202020204" pitchFamily="34" charset="0"/>
              <a:cs typeface="Arial"/>
            </a:endParaRPr>
          </a:p>
          <a:p>
            <a:r>
              <a:rPr lang="en-US" sz="1400" dirty="0">
                <a:latin typeface="Century Gothic" panose="020B0502020202020204" pitchFamily="34" charset="0"/>
                <a:ea typeface="+mn-lt"/>
                <a:cs typeface="+mn-lt"/>
              </a:rPr>
              <a:t>Terry Hudgins</a:t>
            </a:r>
          </a:p>
          <a:p>
            <a:r>
              <a:rPr lang="en-US" sz="1400" dirty="0">
                <a:latin typeface="Century Gothic" panose="020B0502020202020204" pitchFamily="34" charset="0"/>
                <a:cs typeface="Arial"/>
              </a:rPr>
              <a:t>Anna Johnson</a:t>
            </a:r>
          </a:p>
          <a:p>
            <a:r>
              <a:rPr lang="en-US" sz="1400" dirty="0">
                <a:latin typeface="Century Gothic" panose="020B0502020202020204" pitchFamily="34" charset="0"/>
                <a:cs typeface="Arial"/>
              </a:rPr>
              <a:t>Betsi Thompson</a:t>
            </a:r>
          </a:p>
          <a:p>
            <a:endParaRPr lang="en-US" sz="1400" dirty="0">
              <a:latin typeface="Century Gothic" panose="020B0502020202020204" pitchFamily="34" charset="0"/>
              <a:cs typeface="Arial"/>
            </a:endParaRPr>
          </a:p>
        </p:txBody>
      </p:sp>
      <p:sp>
        <p:nvSpPr>
          <p:cNvPr id="2" name="Slide Number Placeholder 1">
            <a:extLst>
              <a:ext uri="{FF2B5EF4-FFF2-40B4-BE49-F238E27FC236}">
                <a16:creationId xmlns:a16="http://schemas.microsoft.com/office/drawing/2014/main" id="{0E9ABFA8-A951-4CD2-991D-1C1ABE6CF009}"/>
              </a:ext>
            </a:extLst>
          </p:cNvPr>
          <p:cNvSpPr>
            <a:spLocks noGrp="1"/>
          </p:cNvSpPr>
          <p:nvPr>
            <p:ph type="sldNum" sz="quarter" idx="12"/>
          </p:nvPr>
        </p:nvSpPr>
        <p:spPr>
          <a:xfrm>
            <a:off x="7619999" y="18288"/>
            <a:ext cx="1494639" cy="329184"/>
          </a:xfrm>
        </p:spPr>
        <p:txBody>
          <a:bodyPr/>
          <a:lstStyle/>
          <a:p>
            <a:pPr algn="r"/>
            <a:r>
              <a:rPr lang="en-US" b="0"/>
              <a:t>3</a:t>
            </a:r>
          </a:p>
        </p:txBody>
      </p:sp>
      <p:sp>
        <p:nvSpPr>
          <p:cNvPr id="6" name="Content Placeholder 6">
            <a:extLst>
              <a:ext uri="{FF2B5EF4-FFF2-40B4-BE49-F238E27FC236}">
                <a16:creationId xmlns:a16="http://schemas.microsoft.com/office/drawing/2014/main" id="{0591255A-E759-4FFA-93B6-CE4237257F31}"/>
              </a:ext>
            </a:extLst>
          </p:cNvPr>
          <p:cNvSpPr txBox="1">
            <a:spLocks/>
          </p:cNvSpPr>
          <p:nvPr/>
        </p:nvSpPr>
        <p:spPr>
          <a:xfrm>
            <a:off x="3723831" y="1663026"/>
            <a:ext cx="3896168" cy="2174849"/>
          </a:xfrm>
          <a:prstGeom prst="rect">
            <a:avLst/>
          </a:prstGeom>
        </p:spPr>
        <p:txBody>
          <a:bodyPr vert="horz" lIns="91440" tIns="45720" rIns="91440" bIns="45720" rtlCol="0" anchor="t">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sz="1400" dirty="0">
                <a:latin typeface="Century Gothic" panose="020B0502020202020204" pitchFamily="34" charset="0"/>
              </a:rPr>
              <a:t>Anna</a:t>
            </a:r>
            <a:r>
              <a:rPr lang="en-US" sz="1400" dirty="0">
                <a:latin typeface="Century Gothic" panose="020B0502020202020204" pitchFamily="34" charset="0"/>
                <a:ea typeface="+mn-lt"/>
                <a:cs typeface="+mn-lt"/>
              </a:rPr>
              <a:t> </a:t>
            </a:r>
            <a:r>
              <a:rPr lang="en-US" sz="1400" dirty="0" err="1">
                <a:latin typeface="Century Gothic" panose="020B0502020202020204" pitchFamily="34" charset="0"/>
                <a:ea typeface="+mn-lt"/>
                <a:cs typeface="+mn-lt"/>
              </a:rPr>
              <a:t>Kucharska</a:t>
            </a:r>
            <a:r>
              <a:rPr lang="en-US" sz="1400" dirty="0">
                <a:latin typeface="Century Gothic" panose="020B0502020202020204" pitchFamily="34" charset="0"/>
                <a:ea typeface="+mn-lt"/>
                <a:cs typeface="+mn-lt"/>
              </a:rPr>
              <a:t>-Newton</a:t>
            </a:r>
          </a:p>
          <a:p>
            <a:r>
              <a:rPr lang="en-US" sz="1400" dirty="0">
                <a:latin typeface="Century Gothic" panose="020B0502020202020204" pitchFamily="34" charset="0"/>
                <a:ea typeface="+mn-lt"/>
                <a:cs typeface="+mn-lt"/>
              </a:rPr>
              <a:t>Laura Loehr</a:t>
            </a:r>
          </a:p>
          <a:p>
            <a:r>
              <a:rPr lang="en-US" sz="1400" dirty="0">
                <a:latin typeface="Century Gothic" panose="020B0502020202020204" pitchFamily="34" charset="0"/>
                <a:ea typeface="+mn-lt"/>
                <a:cs typeface="+mn-lt"/>
              </a:rPr>
              <a:t>Kari North</a:t>
            </a:r>
          </a:p>
          <a:p>
            <a:r>
              <a:rPr lang="en-US" sz="1400" dirty="0">
                <a:latin typeface="Century Gothic" panose="020B0502020202020204" pitchFamily="34" charset="0"/>
                <a:cs typeface="Arial"/>
              </a:rPr>
              <a:t>Wayne Rosamond</a:t>
            </a:r>
          </a:p>
          <a:p>
            <a:r>
              <a:rPr lang="en-US" sz="1400" dirty="0">
                <a:latin typeface="Century Gothic" panose="020B0502020202020204" pitchFamily="34" charset="0"/>
                <a:cs typeface="Arial"/>
              </a:rPr>
              <a:t>Eric </a:t>
            </a:r>
            <a:r>
              <a:rPr lang="en-US" sz="1400" dirty="0" err="1">
                <a:latin typeface="Century Gothic" panose="020B0502020202020204" pitchFamily="34" charset="0"/>
                <a:cs typeface="Arial"/>
              </a:rPr>
              <a:t>Whitsel</a:t>
            </a:r>
            <a:endParaRPr lang="en-US" sz="1400" dirty="0">
              <a:latin typeface="Century Gothic" panose="020B0502020202020204" pitchFamily="34" charset="0"/>
              <a:cs typeface="Arial"/>
            </a:endParaRPr>
          </a:p>
          <a:p>
            <a:r>
              <a:rPr lang="en-US" sz="1400" dirty="0">
                <a:latin typeface="Century Gothic" panose="020B0502020202020204" pitchFamily="34" charset="0"/>
              </a:rPr>
              <a:t>Michelle Meyer (Emergency Medicine)</a:t>
            </a:r>
          </a:p>
          <a:p>
            <a:r>
              <a:rPr lang="en-US" sz="1400" dirty="0">
                <a:latin typeface="Century Gothic" panose="020B0502020202020204" pitchFamily="34" charset="0"/>
              </a:rPr>
              <a:t>Priya </a:t>
            </a:r>
            <a:r>
              <a:rPr lang="en-US" sz="1400" dirty="0" err="1">
                <a:latin typeface="Century Gothic" panose="020B0502020202020204" pitchFamily="34" charset="0"/>
              </a:rPr>
              <a:t>Palta</a:t>
            </a:r>
            <a:r>
              <a:rPr lang="en-US" sz="1400" dirty="0">
                <a:latin typeface="Century Gothic" panose="020B0502020202020204" pitchFamily="34" charset="0"/>
              </a:rPr>
              <a:t> (Neurology)</a:t>
            </a:r>
          </a:p>
          <a:p>
            <a:r>
              <a:rPr lang="en-US" sz="1400" dirty="0">
                <a:latin typeface="Century Gothic" panose="020B0502020202020204" pitchFamily="34" charset="0"/>
              </a:rPr>
              <a:t>Ming Ding (Medicine)</a:t>
            </a:r>
            <a:br>
              <a:rPr lang="en-US" sz="1400" dirty="0">
                <a:latin typeface="Century Gothic" panose="020B0502020202020204" pitchFamily="34" charset="0"/>
                <a:cs typeface="Arial"/>
              </a:rPr>
            </a:br>
            <a:endParaRPr lang="en-US" sz="1400" dirty="0">
              <a:latin typeface="Century Gothic" panose="020B0502020202020204" pitchFamily="34" charset="0"/>
              <a:cs typeface="Arial"/>
            </a:endParaRPr>
          </a:p>
          <a:p>
            <a:endParaRPr lang="en-US" sz="1400" dirty="0">
              <a:latin typeface="Century Gothic" panose="020B0502020202020204" pitchFamily="34" charset="0"/>
              <a:cs typeface="Arial"/>
            </a:endParaRPr>
          </a:p>
          <a:p>
            <a:pPr marL="0" indent="0">
              <a:buFont typeface="Arial" pitchFamily="34" charset="0"/>
              <a:buNone/>
            </a:pPr>
            <a:endParaRPr lang="en-US" sz="1400" dirty="0">
              <a:latin typeface="Century Gothic" panose="020B0502020202020204" pitchFamily="34" charset="0"/>
              <a:cs typeface="Arial"/>
            </a:endParaRPr>
          </a:p>
        </p:txBody>
      </p:sp>
      <p:sp>
        <p:nvSpPr>
          <p:cNvPr id="11" name="Content Placeholder 8">
            <a:extLst>
              <a:ext uri="{FF2B5EF4-FFF2-40B4-BE49-F238E27FC236}">
                <a16:creationId xmlns:a16="http://schemas.microsoft.com/office/drawing/2014/main" id="{8A53168F-2DCD-49B7-A6A9-FBE90DBD3E8E}"/>
              </a:ext>
            </a:extLst>
          </p:cNvPr>
          <p:cNvSpPr txBox="1">
            <a:spLocks/>
          </p:cNvSpPr>
          <p:nvPr/>
        </p:nvSpPr>
        <p:spPr>
          <a:xfrm>
            <a:off x="2891068" y="4804420"/>
            <a:ext cx="2497593" cy="1627642"/>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sz="1400" dirty="0">
                <a:latin typeface="Century Gothic" panose="020B0502020202020204" pitchFamily="34" charset="0"/>
                <a:cs typeface="Arial"/>
              </a:rPr>
              <a:t>Amber Robb</a:t>
            </a:r>
          </a:p>
          <a:p>
            <a:r>
              <a:rPr lang="en-US" sz="1400" dirty="0">
                <a:latin typeface="Century Gothic" panose="020B0502020202020204" pitchFamily="34" charset="0"/>
                <a:cs typeface="Arial"/>
              </a:rPr>
              <a:t>James Stewart</a:t>
            </a:r>
          </a:p>
          <a:p>
            <a:r>
              <a:rPr lang="en-US" sz="1400" dirty="0" err="1">
                <a:latin typeface="Century Gothic" panose="020B0502020202020204" pitchFamily="34" charset="0"/>
                <a:cs typeface="Arial"/>
              </a:rPr>
              <a:t>Yujie</a:t>
            </a:r>
            <a:r>
              <a:rPr lang="en-US" sz="1400" dirty="0">
                <a:latin typeface="Century Gothic" panose="020B0502020202020204" pitchFamily="34" charset="0"/>
                <a:cs typeface="Arial"/>
              </a:rPr>
              <a:t> Wang</a:t>
            </a:r>
          </a:p>
          <a:p>
            <a:r>
              <a:rPr lang="en-US" sz="1400" dirty="0">
                <a:latin typeface="Century Gothic" panose="020B0502020202020204" pitchFamily="34" charset="0"/>
                <a:cs typeface="Arial"/>
              </a:rPr>
              <a:t>Molly Wen</a:t>
            </a:r>
          </a:p>
          <a:p>
            <a:endParaRPr lang="en-US" sz="1400" dirty="0">
              <a:latin typeface="Century Gothic" panose="020B0502020202020204" pitchFamily="34" charset="0"/>
              <a:cs typeface="Arial"/>
            </a:endParaRPr>
          </a:p>
        </p:txBody>
      </p:sp>
      <p:sp>
        <p:nvSpPr>
          <p:cNvPr id="5" name="TextBox 4">
            <a:extLst>
              <a:ext uri="{FF2B5EF4-FFF2-40B4-BE49-F238E27FC236}">
                <a16:creationId xmlns:a16="http://schemas.microsoft.com/office/drawing/2014/main" id="{F3B54D41-9EED-8A44-B001-3A965404D53C}"/>
              </a:ext>
            </a:extLst>
          </p:cNvPr>
          <p:cNvSpPr txBox="1"/>
          <p:nvPr/>
        </p:nvSpPr>
        <p:spPr>
          <a:xfrm>
            <a:off x="4572000" y="4837622"/>
            <a:ext cx="2497593" cy="1069524"/>
          </a:xfrm>
          <a:prstGeom prst="rect">
            <a:avLst/>
          </a:prstGeom>
          <a:noFill/>
        </p:spPr>
        <p:txBody>
          <a:bodyPr wrap="square" rtlCol="0">
            <a:spAutoFit/>
          </a:bodyPr>
          <a:lstStyle/>
          <a:p>
            <a:pPr marL="285750" indent="-285750">
              <a:spcBef>
                <a:spcPts val="336"/>
              </a:spcBef>
              <a:buClr>
                <a:schemeClr val="accent1"/>
              </a:buClr>
              <a:buFont typeface="Arial" panose="020B0604020202020204" pitchFamily="34" charset="0"/>
              <a:buChar char="•"/>
            </a:pPr>
            <a:r>
              <a:rPr lang="en-US" sz="1400" dirty="0">
                <a:latin typeface="Century Gothic" panose="020B0502020202020204" pitchFamily="34" charset="0"/>
              </a:rPr>
              <a:t>Gloria Gu</a:t>
            </a:r>
          </a:p>
          <a:p>
            <a:pPr marL="285750" indent="-285750">
              <a:spcBef>
                <a:spcPts val="336"/>
              </a:spcBef>
              <a:buClr>
                <a:schemeClr val="accent1"/>
              </a:buClr>
              <a:buFont typeface="Arial" panose="020B0604020202020204" pitchFamily="34" charset="0"/>
              <a:buChar char="•"/>
            </a:pPr>
            <a:r>
              <a:rPr lang="en-US" sz="1400" dirty="0" err="1">
                <a:latin typeface="Century Gothic" panose="020B0502020202020204" pitchFamily="34" charset="0"/>
              </a:rPr>
              <a:t>Jinyu</a:t>
            </a:r>
            <a:r>
              <a:rPr lang="en-US" sz="1400" dirty="0">
                <a:latin typeface="Century Gothic" panose="020B0502020202020204" pitchFamily="34" charset="0"/>
              </a:rPr>
              <a:t> (Jennifer) Chen</a:t>
            </a:r>
          </a:p>
          <a:p>
            <a:pPr marL="285750" indent="-285750">
              <a:spcBef>
                <a:spcPts val="336"/>
              </a:spcBef>
              <a:buClr>
                <a:schemeClr val="accent1"/>
              </a:buClr>
              <a:buFont typeface="Arial" panose="020B0604020202020204" pitchFamily="34" charset="0"/>
              <a:buChar char="•"/>
            </a:pPr>
            <a:r>
              <a:rPr lang="en-US" sz="1400" dirty="0">
                <a:latin typeface="Century Gothic" panose="020B0502020202020204" pitchFamily="34" charset="0"/>
              </a:rPr>
              <a:t>James Russell Pike</a:t>
            </a:r>
          </a:p>
          <a:p>
            <a:pPr marL="285750" indent="-285750">
              <a:spcBef>
                <a:spcPts val="336"/>
              </a:spcBef>
              <a:buClr>
                <a:schemeClr val="accent1"/>
              </a:buClr>
              <a:buFont typeface="Arial" panose="020B0604020202020204" pitchFamily="34" charset="0"/>
              <a:buChar char="•"/>
            </a:pPr>
            <a:r>
              <a:rPr lang="en-US" sz="1400" dirty="0">
                <a:latin typeface="Century Gothic" panose="020B0502020202020204" pitchFamily="34" charset="0"/>
              </a:rPr>
              <a:t>Alex Munson</a:t>
            </a:r>
          </a:p>
        </p:txBody>
      </p:sp>
      <p:sp>
        <p:nvSpPr>
          <p:cNvPr id="8" name="TextBox 7">
            <a:extLst>
              <a:ext uri="{FF2B5EF4-FFF2-40B4-BE49-F238E27FC236}">
                <a16:creationId xmlns:a16="http://schemas.microsoft.com/office/drawing/2014/main" id="{9C84B8DC-5C77-1D67-6EDB-5882C5443DEB}"/>
              </a:ext>
            </a:extLst>
          </p:cNvPr>
          <p:cNvSpPr txBox="1"/>
          <p:nvPr/>
        </p:nvSpPr>
        <p:spPr>
          <a:xfrm>
            <a:off x="6942756" y="4841105"/>
            <a:ext cx="2201244" cy="777136"/>
          </a:xfrm>
          <a:prstGeom prst="rect">
            <a:avLst/>
          </a:prstGeom>
          <a:noFill/>
        </p:spPr>
        <p:txBody>
          <a:bodyPr wrap="none" rtlCol="0">
            <a:spAutoFit/>
          </a:bodyPr>
          <a:lstStyle/>
          <a:p>
            <a:pPr marL="285750" indent="-285750">
              <a:spcBef>
                <a:spcPts val="336"/>
              </a:spcBef>
              <a:buClr>
                <a:schemeClr val="accent1"/>
              </a:buClr>
              <a:buFont typeface="Arial" panose="020B0604020202020204" pitchFamily="34" charset="0"/>
              <a:buChar char="•"/>
            </a:pPr>
            <a:r>
              <a:rPr lang="en-US" sz="1400" dirty="0">
                <a:latin typeface="Century Gothic" panose="020B0502020202020204" pitchFamily="34" charset="0"/>
              </a:rPr>
              <a:t>Katherine Kartheiser</a:t>
            </a:r>
          </a:p>
          <a:p>
            <a:pPr marL="285750" indent="-285750">
              <a:spcBef>
                <a:spcPts val="336"/>
              </a:spcBef>
              <a:buClr>
                <a:schemeClr val="accent1"/>
              </a:buClr>
              <a:buFont typeface="Arial" panose="020B0604020202020204" pitchFamily="34" charset="0"/>
              <a:buChar char="•"/>
            </a:pPr>
            <a:r>
              <a:rPr lang="en-US" sz="1400" dirty="0">
                <a:latin typeface="Century Gothic" panose="020B0502020202020204" pitchFamily="34" charset="0"/>
              </a:rPr>
              <a:t>Jenna Barbee</a:t>
            </a:r>
          </a:p>
          <a:p>
            <a:endParaRPr lang="en-US" sz="1400" dirty="0"/>
          </a:p>
        </p:txBody>
      </p:sp>
      <p:sp>
        <p:nvSpPr>
          <p:cNvPr id="10" name="TextBox 9">
            <a:extLst>
              <a:ext uri="{FF2B5EF4-FFF2-40B4-BE49-F238E27FC236}">
                <a16:creationId xmlns:a16="http://schemas.microsoft.com/office/drawing/2014/main" id="{AFCCA288-1631-DF4C-B55C-06F2140F8AA5}"/>
              </a:ext>
            </a:extLst>
          </p:cNvPr>
          <p:cNvSpPr txBox="1"/>
          <p:nvPr/>
        </p:nvSpPr>
        <p:spPr>
          <a:xfrm>
            <a:off x="1921535" y="1237930"/>
            <a:ext cx="3604592" cy="369332"/>
          </a:xfrm>
          <a:prstGeom prst="rect">
            <a:avLst/>
          </a:prstGeom>
          <a:noFill/>
        </p:spPr>
        <p:txBody>
          <a:bodyPr wrap="square" rtlCol="0">
            <a:spAutoFit/>
          </a:bodyPr>
          <a:lstStyle/>
          <a:p>
            <a:r>
              <a:rPr lang="en-US" sz="1800" b="1" dirty="0">
                <a:latin typeface="Century Gothic" panose="020B0502020202020204" pitchFamily="34" charset="0"/>
              </a:rPr>
              <a:t>Program Area Faculty</a:t>
            </a:r>
            <a:endParaRPr lang="en-US" sz="1800" dirty="0">
              <a:latin typeface="Century Gothic" panose="020B0502020202020204" pitchFamily="34" charset="0"/>
            </a:endParaRPr>
          </a:p>
        </p:txBody>
      </p:sp>
    </p:spTree>
    <p:extLst>
      <p:ext uri="{BB962C8B-B14F-4D97-AF65-F5344CB8AC3E}">
        <p14:creationId xmlns:p14="http://schemas.microsoft.com/office/powerpoint/2010/main" val="21696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3200" dirty="0"/>
              <a:t>Fall class 1936, Division of Public Health, UNC</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73" t="5379" r="5655" b="7710"/>
          <a:stretch/>
        </p:blipFill>
        <p:spPr>
          <a:xfrm>
            <a:off x="806369" y="1295400"/>
            <a:ext cx="7575631" cy="5181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633942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276600"/>
            <a:ext cx="7772400" cy="904875"/>
          </a:xfrm>
        </p:spPr>
        <p:txBody>
          <a:bodyPr>
            <a:normAutofit/>
          </a:bodyPr>
          <a:lstStyle/>
          <a:p>
            <a:r>
              <a:rPr lang="en-US" sz="3600" cap="none" dirty="0">
                <a:latin typeface="Calibri" panose="020F0502020204030204" pitchFamily="34" charset="0"/>
              </a:rPr>
              <a:t>Thank You!</a:t>
            </a:r>
          </a:p>
        </p:txBody>
      </p:sp>
      <p:sp>
        <p:nvSpPr>
          <p:cNvPr id="6" name="Text Placeholder 5"/>
          <p:cNvSpPr>
            <a:spLocks noGrp="1"/>
          </p:cNvSpPr>
          <p:nvPr>
            <p:ph type="body" idx="1"/>
          </p:nvPr>
        </p:nvSpPr>
        <p:spPr>
          <a:xfrm>
            <a:off x="685800" y="4648200"/>
            <a:ext cx="7772400" cy="609600"/>
          </a:xfrm>
        </p:spPr>
        <p:txBody>
          <a:bodyPr/>
          <a:lstStyle/>
          <a:p>
            <a:r>
              <a:rPr lang="en-US" dirty="0">
                <a:latin typeface="Calibri" panose="020F0502020204030204" pitchFamily="34" charset="0"/>
              </a:rPr>
              <a:t>Questions</a:t>
            </a:r>
          </a:p>
        </p:txBody>
      </p:sp>
      <p:sp>
        <p:nvSpPr>
          <p:cNvPr id="4" name="Slide Number Placeholder 3"/>
          <p:cNvSpPr>
            <a:spLocks noGrp="1"/>
          </p:cNvSpPr>
          <p:nvPr>
            <p:ph type="sldNum" sz="quarter" idx="12"/>
          </p:nvPr>
        </p:nvSpPr>
        <p:spPr>
          <a:xfrm>
            <a:off x="8001000" y="0"/>
            <a:ext cx="1066800" cy="329184"/>
          </a:xfrm>
        </p:spPr>
        <p:txBody>
          <a:bodyPr/>
          <a:lstStyle/>
          <a:p>
            <a:pPr algn="r"/>
            <a:fld id="{B6F15528-21DE-4FAA-801E-634DDDAF4B2B}" type="slidenum">
              <a:rPr lang="en-US" b="0" smtClean="0">
                <a:latin typeface="Calibri" panose="020F0502020204030204" pitchFamily="34" charset="0"/>
              </a:rPr>
              <a:pPr algn="r"/>
              <a:t>20</a:t>
            </a:fld>
            <a:endParaRPr lang="en-US" b="0" dirty="0">
              <a:latin typeface="Calibri" panose="020F0502020204030204" pitchFamily="34" charset="0"/>
            </a:endParaRPr>
          </a:p>
        </p:txBody>
      </p:sp>
      <p:pic>
        <p:nvPicPr>
          <p:cNvPr id="7" name="Picture 2" descr="logo_whiteontransp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800724"/>
            <a:ext cx="2857500"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9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2590800" cy="990600"/>
          </a:xfrm>
        </p:spPr>
        <p:txBody>
          <a:bodyPr>
            <a:normAutofit fontScale="90000"/>
          </a:bodyPr>
          <a:lstStyle/>
          <a:p>
            <a:r>
              <a:rPr lang="en-US" sz="2800" dirty="0"/>
              <a:t>Milton </a:t>
            </a:r>
            <a:r>
              <a:rPr lang="en-US" sz="2800" dirty="0" err="1"/>
              <a:t>Rosenau</a:t>
            </a:r>
            <a:r>
              <a:rPr lang="en-US" sz="2800" dirty="0"/>
              <a:t>, Dean, School of Public Health, UNC 1946</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6870"/>
          <a:stretch/>
        </p:blipFill>
        <p:spPr>
          <a:xfrm>
            <a:off x="2971800" y="838200"/>
            <a:ext cx="5396552" cy="5562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14070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801582" cy="990600"/>
          </a:xfrm>
        </p:spPr>
        <p:txBody>
          <a:bodyPr>
            <a:noAutofit/>
          </a:bodyPr>
          <a:lstStyle/>
          <a:p>
            <a:r>
              <a:rPr lang="en-US" sz="3200" dirty="0"/>
              <a:t>Beginning of chronic disease epidemiology at UNC</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1600" y="2911668"/>
            <a:ext cx="3261360" cy="36903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762000" y="1219200"/>
            <a:ext cx="7467600" cy="1754326"/>
          </a:xfrm>
          <a:prstGeom prst="rect">
            <a:avLst/>
          </a:prstGeom>
          <a:noFill/>
        </p:spPr>
        <p:txBody>
          <a:bodyPr wrap="square" rtlCol="0">
            <a:spAutoFit/>
          </a:bodyPr>
          <a:lstStyle/>
          <a:p>
            <a:r>
              <a:rPr lang="en-US" dirty="0"/>
              <a:t>Edward </a:t>
            </a:r>
            <a:r>
              <a:rPr lang="en-US" dirty="0" err="1"/>
              <a:t>McGavran</a:t>
            </a:r>
            <a:r>
              <a:rPr lang="en-US" dirty="0"/>
              <a:t>, SPH Dean,  1953 Annual Report</a:t>
            </a:r>
          </a:p>
          <a:p>
            <a:endParaRPr lang="en-US" dirty="0"/>
          </a:p>
          <a:p>
            <a:r>
              <a:rPr lang="en-US" dirty="0"/>
              <a:t>“…the result of this (growing administrative responsibilities of Deans </a:t>
            </a:r>
            <a:r>
              <a:rPr lang="en-US" dirty="0" err="1"/>
              <a:t>Rosenau</a:t>
            </a:r>
            <a:r>
              <a:rPr lang="en-US" dirty="0"/>
              <a:t> and </a:t>
            </a:r>
            <a:r>
              <a:rPr lang="en-US" dirty="0" err="1"/>
              <a:t>McGavran</a:t>
            </a:r>
            <a:r>
              <a:rPr lang="en-US" dirty="0"/>
              <a:t>) is that this department (Epidemiology), which should be the strongest in the School of Public Health, is actually the weakest”,</a:t>
            </a:r>
          </a:p>
        </p:txBody>
      </p:sp>
      <p:sp>
        <p:nvSpPr>
          <p:cNvPr id="9" name="TextBox 8"/>
          <p:cNvSpPr txBox="1"/>
          <p:nvPr/>
        </p:nvSpPr>
        <p:spPr>
          <a:xfrm>
            <a:off x="2895600" y="6096000"/>
            <a:ext cx="2133600" cy="369332"/>
          </a:xfrm>
          <a:prstGeom prst="rect">
            <a:avLst/>
          </a:prstGeom>
          <a:noFill/>
        </p:spPr>
        <p:txBody>
          <a:bodyPr wrap="square" rtlCol="0">
            <a:spAutoFit/>
          </a:bodyPr>
          <a:lstStyle/>
          <a:p>
            <a:r>
              <a:rPr lang="en-US" dirty="0"/>
              <a:t>John Cassel, 1954</a:t>
            </a:r>
          </a:p>
        </p:txBody>
      </p:sp>
      <p:sp>
        <p:nvSpPr>
          <p:cNvPr id="3" name="TextBox 2"/>
          <p:cNvSpPr txBox="1"/>
          <p:nvPr/>
        </p:nvSpPr>
        <p:spPr>
          <a:xfrm>
            <a:off x="381000" y="3886200"/>
            <a:ext cx="4648200" cy="646331"/>
          </a:xfrm>
          <a:prstGeom prst="rect">
            <a:avLst/>
          </a:prstGeom>
          <a:noFill/>
        </p:spPr>
        <p:txBody>
          <a:bodyPr wrap="square" rtlCol="0">
            <a:spAutoFit/>
          </a:bodyPr>
          <a:lstStyle/>
          <a:p>
            <a:r>
              <a:rPr lang="en-US" dirty="0"/>
              <a:t>To address this need the </a:t>
            </a:r>
            <a:r>
              <a:rPr lang="en-US" u="sng" dirty="0"/>
              <a:t>Chronic Disease Section</a:t>
            </a:r>
            <a:r>
              <a:rPr lang="en-US" dirty="0"/>
              <a:t> created in 1954, led by John Cassel</a:t>
            </a:r>
          </a:p>
        </p:txBody>
      </p:sp>
    </p:spTree>
    <p:extLst>
      <p:ext uri="{BB962C8B-B14F-4D97-AF65-F5344CB8AC3E}">
        <p14:creationId xmlns:p14="http://schemas.microsoft.com/office/powerpoint/2010/main" val="129146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0" y="457694"/>
            <a:ext cx="4876800" cy="61343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533400"/>
            <a:ext cx="3124200" cy="990600"/>
          </a:xfrm>
        </p:spPr>
        <p:txBody>
          <a:bodyPr>
            <a:normAutofit fontScale="90000"/>
          </a:bodyPr>
          <a:lstStyle/>
          <a:p>
            <a:r>
              <a:rPr lang="en-US" sz="2800" dirty="0"/>
              <a:t>Department of Epidemiology Faculty, 1960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grpSp>
        <p:nvGrpSpPr>
          <p:cNvPr id="12" name="Group 11"/>
          <p:cNvGrpSpPr/>
          <p:nvPr/>
        </p:nvGrpSpPr>
        <p:grpSpPr>
          <a:xfrm>
            <a:off x="533400" y="2154810"/>
            <a:ext cx="5181600" cy="3766011"/>
            <a:chOff x="533400" y="2154810"/>
            <a:chExt cx="5181600" cy="3766011"/>
          </a:xfrm>
        </p:grpSpPr>
        <p:cxnSp>
          <p:nvCxnSpPr>
            <p:cNvPr id="8" name="Straight Connector 7"/>
            <p:cNvCxnSpPr/>
            <p:nvPr/>
          </p:nvCxnSpPr>
          <p:spPr>
            <a:xfrm>
              <a:off x="3429000" y="2154810"/>
              <a:ext cx="2286000" cy="51219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3400" y="2154810"/>
              <a:ext cx="5105400" cy="3766011"/>
              <a:chOff x="533400" y="2154810"/>
              <a:chExt cx="5105400" cy="3766011"/>
            </a:xfrm>
          </p:grpSpPr>
          <p:pic>
            <p:nvPicPr>
              <p:cNvPr id="4099" name="Picture 3" descr="P:\NEW AA WORK\Teaching\CVD orientation\CVD Group History\2016_09_07\fac 1960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54810"/>
                <a:ext cx="2895600" cy="3766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3429000" y="4343400"/>
                <a:ext cx="2209800" cy="1577421"/>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036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229600" cy="990600"/>
          </a:xfrm>
        </p:spPr>
        <p:txBody>
          <a:bodyPr>
            <a:normAutofit/>
          </a:bodyPr>
          <a:lstStyle/>
          <a:p>
            <a:pPr algn="ctr"/>
            <a:r>
              <a:rPr lang="en-US" sz="4000" dirty="0">
                <a:ea typeface="ＭＳ Ｐゴシック" charset="0"/>
              </a:rPr>
              <a:t>Al Tyroler (1924-2007)</a:t>
            </a: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9206" r="8653" b="17497"/>
          <a:stretch>
            <a:fillRect/>
          </a:stretch>
        </p:blipFill>
        <p:spPr>
          <a:xfrm>
            <a:off x="1697193" y="1417639"/>
            <a:ext cx="5704663" cy="4121150"/>
          </a:xfrm>
          <a:ln w="19050">
            <a:solidFill>
              <a:schemeClr val="tx1"/>
            </a:solidFill>
            <a:miter lim="800000"/>
            <a:headEnd/>
            <a:tailEnd/>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a:xfrm>
            <a:off x="8001000" y="33759"/>
            <a:ext cx="1066800" cy="329184"/>
          </a:xfrm>
        </p:spPr>
        <p:txBody>
          <a:bodyPr/>
          <a:lstStyle/>
          <a:p>
            <a:fld id="{D5480A42-EBE6-A542-A369-296F127BEB2C}" type="slidenum">
              <a:rPr lang="en-US" b="0" smtClean="0">
                <a:latin typeface="Calibri" panose="020F0502020204030204" pitchFamily="34" charset="0"/>
              </a:rPr>
              <a:t>6</a:t>
            </a:fld>
            <a:endParaRPr lang="en-US" b="0" dirty="0">
              <a:latin typeface="Calibri" panose="020F0502020204030204" pitchFamily="34" charset="0"/>
            </a:endParaRPr>
          </a:p>
        </p:txBody>
      </p:sp>
      <p:sp>
        <p:nvSpPr>
          <p:cNvPr id="2" name="TextBox 1"/>
          <p:cNvSpPr txBox="1"/>
          <p:nvPr/>
        </p:nvSpPr>
        <p:spPr>
          <a:xfrm>
            <a:off x="1143000" y="5791200"/>
            <a:ext cx="7315200" cy="646331"/>
          </a:xfrm>
          <a:prstGeom prst="rect">
            <a:avLst/>
          </a:prstGeom>
          <a:noFill/>
        </p:spPr>
        <p:txBody>
          <a:bodyPr wrap="square" rtlCol="0">
            <a:spAutoFit/>
          </a:bodyPr>
          <a:lstStyle/>
          <a:p>
            <a:r>
              <a:rPr lang="en-US" dirty="0"/>
              <a:t>1947		M.D. degree	New York University</a:t>
            </a:r>
          </a:p>
          <a:p>
            <a:r>
              <a:rPr lang="en-US" dirty="0"/>
              <a:t>1960-1995	Professor 	UNC Department of Epidemiology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86200" cy="2667000"/>
          </a:xfrm>
        </p:spPr>
        <p:txBody>
          <a:bodyPr>
            <a:normAutofit fontScale="90000"/>
          </a:bodyPr>
          <a:lstStyle/>
          <a:p>
            <a:r>
              <a:rPr lang="en-US" dirty="0"/>
              <a:t>CHD and the social and physical environment, 1963</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294"/>
          <a:stretch/>
        </p:blipFill>
        <p:spPr>
          <a:xfrm>
            <a:off x="4572000" y="762000"/>
            <a:ext cx="3714472" cy="5562599"/>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Rectangle 2"/>
          <p:cNvSpPr/>
          <p:nvPr/>
        </p:nvSpPr>
        <p:spPr>
          <a:xfrm>
            <a:off x="4953000" y="1981200"/>
            <a:ext cx="2895600" cy="22860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35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435"/>
            <a:ext cx="8229600" cy="1143000"/>
          </a:xfrm>
        </p:spPr>
        <p:txBody>
          <a:bodyPr/>
          <a:lstStyle/>
          <a:p>
            <a:r>
              <a:rPr lang="en-US" dirty="0"/>
              <a:t>Early Days</a:t>
            </a:r>
          </a:p>
        </p:txBody>
      </p:sp>
      <p:sp>
        <p:nvSpPr>
          <p:cNvPr id="3" name="Content Placeholder 2"/>
          <p:cNvSpPr>
            <a:spLocks noGrp="1"/>
          </p:cNvSpPr>
          <p:nvPr>
            <p:ph idx="1"/>
          </p:nvPr>
        </p:nvSpPr>
        <p:spPr>
          <a:xfrm>
            <a:off x="457200" y="1286435"/>
            <a:ext cx="8229600" cy="4276165"/>
          </a:xfrm>
        </p:spPr>
        <p:txBody>
          <a:bodyPr>
            <a:normAutofit/>
          </a:bodyPr>
          <a:lstStyle/>
          <a:p>
            <a:r>
              <a:rPr lang="en-US" dirty="0"/>
              <a:t>Evans County Heart Study</a:t>
            </a:r>
            <a:r>
              <a:rPr lang="en-US" dirty="0">
                <a:solidFill>
                  <a:srgbClr val="000000"/>
                </a:solidFill>
              </a:rPr>
              <a:t> (</a:t>
            </a:r>
            <a:r>
              <a:rPr lang="en-US" dirty="0"/>
              <a:t>1958-1995)</a:t>
            </a:r>
          </a:p>
          <a:p>
            <a:pPr lvl="1"/>
            <a:r>
              <a:rPr lang="en-US" dirty="0"/>
              <a:t>Examine incidence of CVD across entire population of Evans Co. GA</a:t>
            </a:r>
          </a:p>
          <a:p>
            <a:pPr lvl="1"/>
            <a:r>
              <a:rPr lang="en-US" dirty="0"/>
              <a:t>Prospective cohort design (n=3102)</a:t>
            </a:r>
          </a:p>
          <a:p>
            <a:pPr lvl="2"/>
            <a:r>
              <a:rPr lang="en-US" dirty="0"/>
              <a:t>Only study to compare difference in CVD incidence between black and whites</a:t>
            </a:r>
          </a:p>
          <a:p>
            <a:pPr lvl="2"/>
            <a:r>
              <a:rPr lang="en-US" dirty="0"/>
              <a:t>One of only two to study entire population of a community</a:t>
            </a:r>
          </a:p>
          <a:p>
            <a:pPr lvl="1"/>
            <a:r>
              <a:rPr lang="en-US" dirty="0"/>
              <a:t>Results</a:t>
            </a:r>
          </a:p>
          <a:p>
            <a:pPr lvl="2"/>
            <a:r>
              <a:rPr lang="en-US" dirty="0"/>
              <a:t>CHD higher in whites</a:t>
            </a:r>
          </a:p>
          <a:p>
            <a:pPr lvl="2"/>
            <a:r>
              <a:rPr lang="en-US" dirty="0"/>
              <a:t>Risk factors act the same in blacks and whites</a:t>
            </a:r>
          </a:p>
          <a:p>
            <a:pPr lvl="2"/>
            <a:r>
              <a:rPr lang="en-US" dirty="0"/>
              <a:t>Importance of HDL cholesterol</a:t>
            </a:r>
          </a:p>
          <a:p>
            <a:pPr lvl="2"/>
            <a:r>
              <a:rPr lang="en-US" dirty="0"/>
              <a:t>Temporal increase of CHD risk in blacks toward that of whites.   </a:t>
            </a:r>
          </a:p>
        </p:txBody>
      </p:sp>
      <p:sp>
        <p:nvSpPr>
          <p:cNvPr id="5" name="Slide Number Placeholder 4"/>
          <p:cNvSpPr>
            <a:spLocks noGrp="1"/>
          </p:cNvSpPr>
          <p:nvPr>
            <p:ph type="sldNum" sz="quarter" idx="12"/>
          </p:nvPr>
        </p:nvSpPr>
        <p:spPr/>
        <p:txBody>
          <a:bodyPr/>
          <a:lstStyle/>
          <a:p>
            <a:fld id="{D5480A42-EBE6-A542-A369-296F127BEB2C}" type="slidenum">
              <a:rPr lang="en-US" b="0" smtClean="0">
                <a:latin typeface="Calibri" panose="020F0502020204030204" pitchFamily="34" charset="0"/>
              </a:rPr>
              <a:t>8</a:t>
            </a:fld>
            <a:endParaRPr lang="en-US" b="0" dirty="0">
              <a:latin typeface="Calibri" panose="020F0502020204030204" pitchFamily="34" charset="0"/>
            </a:endParaRPr>
          </a:p>
        </p:txBody>
      </p:sp>
      <p:sp>
        <p:nvSpPr>
          <p:cNvPr id="4" name="TextBox 3"/>
          <p:cNvSpPr txBox="1"/>
          <p:nvPr/>
        </p:nvSpPr>
        <p:spPr>
          <a:xfrm>
            <a:off x="838200" y="6172200"/>
            <a:ext cx="7239000" cy="461665"/>
          </a:xfrm>
          <a:prstGeom prst="rect">
            <a:avLst/>
          </a:prstGeom>
          <a:noFill/>
        </p:spPr>
        <p:txBody>
          <a:bodyPr wrap="square" rtlCol="0">
            <a:spAutoFit/>
          </a:bodyPr>
          <a:lstStyle/>
          <a:p>
            <a:r>
              <a:rPr lang="en-US" sz="1200" dirty="0"/>
              <a:t>McDonough J, et al. CVD field study in Evans Co. GA. </a:t>
            </a:r>
            <a:r>
              <a:rPr lang="en-US" sz="1200" i="1" dirty="0"/>
              <a:t>Public Health Reports. 1963; </a:t>
            </a:r>
            <a:r>
              <a:rPr lang="en-US" sz="1200" dirty="0"/>
              <a:t>78(12): 1051-1059.</a:t>
            </a:r>
          </a:p>
          <a:p>
            <a:r>
              <a:rPr lang="en-US" sz="1200" dirty="0"/>
              <a:t>Cassel J. Evans county cardiovascular study. </a:t>
            </a:r>
            <a:r>
              <a:rPr lang="en-US" sz="1200" i="1" dirty="0"/>
              <a:t>Arch Intern Med.</a:t>
            </a:r>
            <a:r>
              <a:rPr lang="en-US" sz="1200" dirty="0"/>
              <a:t> 1971; 128 (6): 883-992) </a:t>
            </a:r>
          </a:p>
        </p:txBody>
      </p:sp>
    </p:spTree>
    <p:extLst>
      <p:ext uri="{BB962C8B-B14F-4D97-AF65-F5344CB8AC3E}">
        <p14:creationId xmlns:p14="http://schemas.microsoft.com/office/powerpoint/2010/main" val="196289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990600"/>
          </a:xfrm>
        </p:spPr>
        <p:txBody>
          <a:bodyPr>
            <a:normAutofit fontScale="90000"/>
          </a:bodyPr>
          <a:lstStyle/>
          <a:p>
            <a:r>
              <a:rPr lang="en-US" dirty="0"/>
              <a:t>Evans County Cardiovascular Study, 1959</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80748"/>
            <a:ext cx="6972782" cy="4690400"/>
          </a:xfrm>
          <a:prstGeom prst="rect">
            <a:avLst/>
          </a:prstGeom>
          <a:ln>
            <a:solidFill>
              <a:schemeClr val="tx1"/>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677801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953</TotalTime>
  <Words>786</Words>
  <Application>Microsoft Office PowerPoint</Application>
  <PresentationFormat>On-screen Show (4:3)</PresentationFormat>
  <Paragraphs>129</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MS PGothic</vt:lpstr>
      <vt:lpstr>Arial</vt:lpstr>
      <vt:lpstr>Calibri</vt:lpstr>
      <vt:lpstr>Century Gothic</vt:lpstr>
      <vt:lpstr>Clarity</vt:lpstr>
      <vt:lpstr>Cardiovascular Epidemiology Program at UNC: A Brief Historical Perspective </vt:lpstr>
      <vt:lpstr>Fall class 1936, Division of Public Health, UNC</vt:lpstr>
      <vt:lpstr>Milton Rosenau, Dean, School of Public Health, UNC 1946</vt:lpstr>
      <vt:lpstr>Beginning of chronic disease epidemiology at UNC</vt:lpstr>
      <vt:lpstr>Department of Epidemiology Faculty, 1960</vt:lpstr>
      <vt:lpstr>Al Tyroler (1924-2007)</vt:lpstr>
      <vt:lpstr>CHD and the social and physical environment, 1963</vt:lpstr>
      <vt:lpstr>Early Days</vt:lpstr>
      <vt:lpstr>Evans County Cardiovascular Study, 1959</vt:lpstr>
      <vt:lpstr>Evans County Heart Study. 1965</vt:lpstr>
      <vt:lpstr>Early days</vt:lpstr>
      <vt:lpstr>UNC CV Epidemiology Program (circa 1972)</vt:lpstr>
      <vt:lpstr>Lipid Research Clinics, 1973-1983</vt:lpstr>
      <vt:lpstr>The Daily Tar Heel, 1985: ARIC Study in the news </vt:lpstr>
      <vt:lpstr>PowerPoint Presentation</vt:lpstr>
      <vt:lpstr>CV Epidemiology trainees 2006</vt:lpstr>
      <vt:lpstr>PowerPoint Presentation</vt:lpstr>
      <vt:lpstr>Department of Epidemiology 2016</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Epidemiology Program at UNC: A Brief Historical Perspective</dc:title>
  <dc:creator>Wayne Rosamond</dc:creator>
  <dc:description>Vic inserted a new slide from Wayne on 11/18/2024</dc:description>
  <cp:lastModifiedBy>Schoenbach, Victor J.</cp:lastModifiedBy>
  <cp:revision>119</cp:revision>
  <dcterms:created xsi:type="dcterms:W3CDTF">2006-08-16T00:00:00Z</dcterms:created>
  <dcterms:modified xsi:type="dcterms:W3CDTF">2024-11-18T22:16:02Z</dcterms:modified>
</cp:coreProperties>
</file>