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10"/>
  </p:notesMasterIdLst>
  <p:sldIdLst>
    <p:sldId id="278" r:id="rId2"/>
    <p:sldId id="471" r:id="rId3"/>
    <p:sldId id="271" r:id="rId4"/>
    <p:sldId id="430" r:id="rId5"/>
    <p:sldId id="469" r:id="rId6"/>
    <p:sldId id="431" r:id="rId7"/>
    <p:sldId id="468" r:id="rId8"/>
    <p:sldId id="30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3119"/>
    <a:srgbClr val="C18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3210" autoAdjust="0"/>
  </p:normalViewPr>
  <p:slideViewPr>
    <p:cSldViewPr snapToGrid="0">
      <p:cViewPr varScale="1">
        <p:scale>
          <a:sx n="93" d="100"/>
          <a:sy n="93" d="100"/>
        </p:scale>
        <p:origin x="216" y="736"/>
      </p:cViewPr>
      <p:guideLst/>
    </p:cSldViewPr>
  </p:slideViewPr>
  <p:notesTextViewPr>
    <p:cViewPr>
      <p:scale>
        <a:sx n="1" d="1"/>
        <a:sy n="1" d="1"/>
      </p:scale>
      <p:origin x="0" y="0"/>
    </p:cViewPr>
  </p:notesTextViewPr>
  <p:sorterViewPr>
    <p:cViewPr>
      <p:scale>
        <a:sx n="100" d="100"/>
        <a:sy n="100" d="100"/>
      </p:scale>
      <p:origin x="0" y="-475"/>
    </p:cViewPr>
  </p:sorterViewPr>
  <p:notesViewPr>
    <p:cSldViewPr snapToGrid="0">
      <p:cViewPr varScale="1">
        <p:scale>
          <a:sx n="82" d="100"/>
          <a:sy n="82" d="100"/>
        </p:scale>
        <p:origin x="31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8CFA7-655A-41FB-B19C-B22FA440FD79}" type="datetimeFigureOut">
              <a:rPr lang="en-US" smtClean="0"/>
              <a:t>4/28/21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1E88-3D8E-4594-A1DA-4B6A84CAD43E}" type="slidenum">
              <a:rPr lang="en-US" smtClean="0"/>
              <a:t>‹#›</a:t>
            </a:fld>
            <a:endParaRPr lang="en-US"/>
          </a:p>
        </p:txBody>
      </p:sp>
    </p:spTree>
    <p:extLst>
      <p:ext uri="{BB962C8B-B14F-4D97-AF65-F5344CB8AC3E}">
        <p14:creationId xmlns:p14="http://schemas.microsoft.com/office/powerpoint/2010/main" val="111767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91E88-3D8E-4594-A1DA-4B6A84CAD43E}" type="slidenum">
              <a:rPr lang="en-US" smtClean="0"/>
              <a:t>1</a:t>
            </a:fld>
            <a:endParaRPr lang="en-US"/>
          </a:p>
        </p:txBody>
      </p:sp>
    </p:spTree>
    <p:extLst>
      <p:ext uri="{BB962C8B-B14F-4D97-AF65-F5344CB8AC3E}">
        <p14:creationId xmlns:p14="http://schemas.microsoft.com/office/powerpoint/2010/main" val="249277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1970 as a young officer in the US Public Health Commissioned Corps for the first time attending the annual conference of the American Statistical Association Bill sat in on a session on minority health. All the presenters were white and except for himself and one other person so was the audience. After the session Bill and his fellow black biostatistician discussed the need for self-determination—that Black people should always be at the table in studying their health. As a result of that experience Bill </a:t>
            </a:r>
            <a:r>
              <a:rPr lang="en-US" sz="1200" kern="1200" dirty="0" err="1">
                <a:solidFill>
                  <a:schemeClr val="tx1"/>
                </a:solidFill>
                <a:effectLst/>
                <a:latin typeface="+mn-lt"/>
                <a:ea typeface="+mn-ea"/>
                <a:cs typeface="+mn-cs"/>
              </a:rPr>
              <a:t>nutured</a:t>
            </a:r>
            <a:r>
              <a:rPr lang="en-US" sz="1200" kern="1200" dirty="0">
                <a:solidFill>
                  <a:schemeClr val="tx1"/>
                </a:solidFill>
                <a:effectLst/>
                <a:latin typeface="+mn-lt"/>
                <a:ea typeface="+mn-ea"/>
                <a:cs typeface="+mn-cs"/>
              </a:rPr>
              <a:t> a vision of creating a cadre of independent African American researchers and leaders who defined what to study and how to create health for people of color. He never wavered from that vision. In the 1980’s while at CDC he created Project Imohtep which expanded to become the Public Health Sciences Institute of Morehouse College. These programs were a national pipeline, designed to prepare undergraduates for the rigors of graduate programs in epidemiology and biostatistics. In 1991 he took a leave of absence from CDC to develop the Masters of Public Health program at the Morehouse School of Medicine, the first nationally accredited graduate program at an Historically Black College and University. After that he supported the establishment of graduate programs in public health among HBCU’s throughout the nation. Bill contributed directly to the attainment of masters and doctorates by over 700 people of color.</a:t>
            </a:r>
          </a:p>
          <a:p>
            <a:endParaRPr lang="en-US" dirty="0"/>
          </a:p>
        </p:txBody>
      </p:sp>
      <p:sp>
        <p:nvSpPr>
          <p:cNvPr id="4" name="Slide Number Placeholder 3"/>
          <p:cNvSpPr>
            <a:spLocks noGrp="1"/>
          </p:cNvSpPr>
          <p:nvPr>
            <p:ph type="sldNum" sz="quarter" idx="5"/>
          </p:nvPr>
        </p:nvSpPr>
        <p:spPr/>
        <p:txBody>
          <a:bodyPr/>
          <a:lstStyle/>
          <a:p>
            <a:fld id="{B7291E88-3D8E-4594-A1DA-4B6A84CAD43E}" type="slidenum">
              <a:rPr lang="en-US" smtClean="0"/>
              <a:t>2</a:t>
            </a:fld>
            <a:endParaRPr lang="en-US"/>
          </a:p>
        </p:txBody>
      </p:sp>
    </p:spTree>
    <p:extLst>
      <p:ext uri="{BB962C8B-B14F-4D97-AF65-F5344CB8AC3E}">
        <p14:creationId xmlns:p14="http://schemas.microsoft.com/office/powerpoint/2010/main" val="328015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solidFill>
                  <a:schemeClr val="bg1"/>
                </a:solidFill>
              </a:rPr>
              <a:t>Became a national leader in professional public health organizations</a:t>
            </a:r>
          </a:p>
          <a:p>
            <a:pPr marL="342900" indent="-342900">
              <a:buFont typeface="Arial" panose="020B0604020202020204" pitchFamily="34" charset="0"/>
              <a:buChar char="•"/>
            </a:pPr>
            <a:r>
              <a:rPr lang="en-US" sz="1200" dirty="0">
                <a:solidFill>
                  <a:schemeClr val="bg1"/>
                </a:solidFill>
              </a:rPr>
              <a:t>Established the Public Health Sciences Institute at Morehouse College. </a:t>
            </a:r>
          </a:p>
          <a:p>
            <a:pPr marL="342900" indent="-342900">
              <a:buFont typeface="Arial" panose="020B0604020202020204" pitchFamily="34" charset="0"/>
              <a:buChar char="•"/>
            </a:pPr>
            <a:r>
              <a:rPr lang="en-US" sz="1200" dirty="0">
                <a:solidFill>
                  <a:schemeClr val="bg1"/>
                </a:solidFill>
              </a:rPr>
              <a:t>Established Master’s of Public Health (MPH) program at Morehouse School of Medicine 1992. </a:t>
            </a:r>
          </a:p>
          <a:p>
            <a:pPr marL="342900" indent="-342900">
              <a:buFont typeface="Arial" panose="020B0604020202020204" pitchFamily="34" charset="0"/>
              <a:buChar char="•"/>
            </a:pPr>
            <a:r>
              <a:rPr lang="en-US" sz="1200" dirty="0">
                <a:solidFill>
                  <a:schemeClr val="bg1"/>
                </a:solidFill>
              </a:rPr>
              <a:t>Founded, Society for the Analysis of African American Public Health Issues (SAAPHI), </a:t>
            </a:r>
          </a:p>
          <a:p>
            <a:br>
              <a:rPr lang="en-US" sz="1200" dirty="0">
                <a:ln w="3175" cmpd="sng">
                  <a:noFill/>
                </a:ln>
                <a:solidFill>
                  <a:schemeClr val="bg1"/>
                </a:solidFill>
              </a:rPr>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A838BF-8470-CD47-8B2A-0AB4603FFC2E}" type="slidenum">
              <a:rPr lang="en-US" smtClean="0"/>
              <a:t>4</a:t>
            </a:fld>
            <a:endParaRPr lang="en-US"/>
          </a:p>
        </p:txBody>
      </p:sp>
    </p:spTree>
    <p:extLst>
      <p:ext uri="{BB962C8B-B14F-4D97-AF65-F5344CB8AC3E}">
        <p14:creationId xmlns:p14="http://schemas.microsoft.com/office/powerpoint/2010/main" val="255204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He had some reservations about the media coverage and public attention that the case inspired because he feels that the participants have been misrepresented as simple, unintelligent and helpless, while he sees them as national heroes, who stuck with the study believing that it had some great societal good. He says that working with the survivors and their families changed him forever, taught him grace. It's made him more committed to fighting inequality from the inside. </a:t>
            </a:r>
          </a:p>
          <a:p>
            <a:endParaRPr lang="en-US" dirty="0"/>
          </a:p>
        </p:txBody>
      </p:sp>
      <p:sp>
        <p:nvSpPr>
          <p:cNvPr id="4" name="Slide Number Placeholder 3"/>
          <p:cNvSpPr>
            <a:spLocks noGrp="1"/>
          </p:cNvSpPr>
          <p:nvPr>
            <p:ph type="sldNum" sz="quarter" idx="5"/>
          </p:nvPr>
        </p:nvSpPr>
        <p:spPr/>
        <p:txBody>
          <a:bodyPr/>
          <a:lstStyle/>
          <a:p>
            <a:fld id="{4EA838BF-8470-CD47-8B2A-0AB4603FFC2E}" type="slidenum">
              <a:rPr lang="en-US" smtClean="0"/>
              <a:t>5</a:t>
            </a:fld>
            <a:endParaRPr lang="en-US"/>
          </a:p>
        </p:txBody>
      </p:sp>
    </p:spTree>
    <p:extLst>
      <p:ext uri="{BB962C8B-B14F-4D97-AF65-F5344CB8AC3E}">
        <p14:creationId xmlns:p14="http://schemas.microsoft.com/office/powerpoint/2010/main" val="216945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91E88-3D8E-4594-A1DA-4B6A84CAD43E}" type="slidenum">
              <a:rPr lang="en-US" smtClean="0"/>
              <a:t>6</a:t>
            </a:fld>
            <a:endParaRPr lang="en-US"/>
          </a:p>
        </p:txBody>
      </p:sp>
    </p:spTree>
    <p:extLst>
      <p:ext uri="{BB962C8B-B14F-4D97-AF65-F5344CB8AC3E}">
        <p14:creationId xmlns:p14="http://schemas.microsoft.com/office/powerpoint/2010/main" val="137182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He had some reservations about the media coverage and public attention that the case inspired because he feels that the participants have been misrepresented as simple, unintelligent and helpless, while he sees them as national heroes, who stuck with the study believing that it had some great societal good. He says that working with the survivors and their families changed him forever, taught him grace. It's made him more committed to fighting inequality from the inside. </a:t>
            </a:r>
          </a:p>
          <a:p>
            <a:endParaRPr lang="en-US" dirty="0"/>
          </a:p>
        </p:txBody>
      </p:sp>
      <p:sp>
        <p:nvSpPr>
          <p:cNvPr id="4" name="Slide Number Placeholder 3"/>
          <p:cNvSpPr>
            <a:spLocks noGrp="1"/>
          </p:cNvSpPr>
          <p:nvPr>
            <p:ph type="sldNum" sz="quarter" idx="5"/>
          </p:nvPr>
        </p:nvSpPr>
        <p:spPr/>
        <p:txBody>
          <a:bodyPr/>
          <a:lstStyle/>
          <a:p>
            <a:fld id="{4EA838BF-8470-CD47-8B2A-0AB4603FFC2E}" type="slidenum">
              <a:rPr lang="en-US" smtClean="0"/>
              <a:t>7</a:t>
            </a:fld>
            <a:endParaRPr lang="en-US"/>
          </a:p>
        </p:txBody>
      </p:sp>
    </p:spTree>
    <p:extLst>
      <p:ext uri="{BB962C8B-B14F-4D97-AF65-F5344CB8AC3E}">
        <p14:creationId xmlns:p14="http://schemas.microsoft.com/office/powerpoint/2010/main" val="417100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91E88-3D8E-4594-A1DA-4B6A84CAD43E}" type="slidenum">
              <a:rPr lang="en-US" smtClean="0"/>
              <a:t>8</a:t>
            </a:fld>
            <a:endParaRPr lang="en-US"/>
          </a:p>
        </p:txBody>
      </p:sp>
    </p:spTree>
    <p:extLst>
      <p:ext uri="{BB962C8B-B14F-4D97-AF65-F5344CB8AC3E}">
        <p14:creationId xmlns:p14="http://schemas.microsoft.com/office/powerpoint/2010/main" val="996923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4/28/21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92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72993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4464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1665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26220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3363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9550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20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08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230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673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21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687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12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57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822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07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4/28/21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45410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jf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ajph.aphapublications.org/action/showImage?doi=10.2105%2F9780875533049app2A&amp;iName=master.img-012.jpg&amp;type=master"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cebook.com/133958636763806/photos/1075306962628964/"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eg"/><Relationship Id="rId7"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file:////var/folders/rn/bc1q2r7n1zbgh_ljrxtbsv0w0000gn/T/com.microsoft.Word/WebArchiveCopyPasteTempFiles/Clinton-Shaw.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2" name="Picture 2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3A8EE0E-0372-4C1C-8CAA-CE19B1FF6DEB}"/>
              </a:ext>
            </a:extLst>
          </p:cNvPr>
          <p:cNvSpPr>
            <a:spLocks noGrp="1"/>
          </p:cNvSpPr>
          <p:nvPr>
            <p:ph type="title"/>
          </p:nvPr>
        </p:nvSpPr>
        <p:spPr>
          <a:xfrm>
            <a:off x="4626508" y="982132"/>
            <a:ext cx="6270090" cy="1303867"/>
          </a:xfrm>
        </p:spPr>
        <p:txBody>
          <a:bodyPr vert="horz" lIns="91440" tIns="45720" rIns="91440" bIns="45720" rtlCol="0" anchor="ctr">
            <a:normAutofit/>
          </a:bodyPr>
          <a:lstStyle/>
          <a:p>
            <a:pPr>
              <a:lnSpc>
                <a:spcPct val="90000"/>
              </a:lnSpc>
            </a:pPr>
            <a:r>
              <a:rPr lang="en-US" sz="3700"/>
              <a:t>Dr. William “Bill” Carter Jenkins</a:t>
            </a:r>
            <a:br>
              <a:rPr lang="en-US" sz="3700"/>
            </a:br>
            <a:endParaRPr lang="en-US" sz="3700"/>
          </a:p>
        </p:txBody>
      </p:sp>
      <p:sp>
        <p:nvSpPr>
          <p:cNvPr id="27" name="Rectangle 2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E7E8AC19-B34F-44E5-A5E0-A21BF85CE05E}"/>
              </a:ext>
            </a:extLst>
          </p:cNvPr>
          <p:cNvPicPr>
            <a:picLocks noGrp="1" noChangeAspect="1"/>
          </p:cNvPicPr>
          <p:nvPr>
            <p:ph type="pic" idx="1"/>
          </p:nvPr>
        </p:nvPicPr>
        <p:blipFill rotWithShape="1">
          <a:blip r:embed="rId6"/>
          <a:srcRect l="7601" r="8628" b="2"/>
          <a:stretch/>
        </p:blipFill>
        <p:spPr>
          <a:xfrm>
            <a:off x="1412683" y="1410208"/>
            <a:ext cx="2433793" cy="3858780"/>
          </a:xfrm>
          <a:prstGeom prst="rect">
            <a:avLst/>
          </a:prstGeom>
        </p:spPr>
      </p:pic>
      <p:cxnSp>
        <p:nvCxnSpPr>
          <p:cNvPr id="29" name="Straight Connector 2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E83ECB54-5E5F-41F2-BAB5-49DAF1E3E72E}"/>
              </a:ext>
            </a:extLst>
          </p:cNvPr>
          <p:cNvSpPr>
            <a:spLocks noGrp="1"/>
          </p:cNvSpPr>
          <p:nvPr>
            <p:ph type="body" sz="half" idx="2"/>
          </p:nvPr>
        </p:nvSpPr>
        <p:spPr>
          <a:xfrm>
            <a:off x="4166515" y="1608109"/>
            <a:ext cx="7245069" cy="4515103"/>
          </a:xfrm>
        </p:spPr>
        <p:txBody>
          <a:bodyPr vert="horz" lIns="91440" tIns="45720" rIns="91440" bIns="45720" rtlCol="0" anchor="t">
            <a:normAutofit/>
          </a:bodyPr>
          <a:lstStyle/>
          <a:p>
            <a:r>
              <a:rPr lang="en-US" sz="2200" dirty="0"/>
              <a:t>William C. Jenkins</a:t>
            </a:r>
            <a:br>
              <a:rPr lang="en-US" sz="2200" dirty="0"/>
            </a:br>
            <a:r>
              <a:rPr lang="en-US" sz="2200" dirty="0"/>
              <a:t>July 26, 1945-February 17, 2019</a:t>
            </a:r>
          </a:p>
          <a:p>
            <a:pPr>
              <a:buFont typeface="Arial"/>
              <a:buChar char="•"/>
            </a:pPr>
            <a:endParaRPr lang="en-US" sz="2000" dirty="0"/>
          </a:p>
          <a:p>
            <a:pPr algn="l"/>
            <a:r>
              <a:rPr lang="en-US" sz="2400" dirty="0"/>
              <a:t>1963-67  Morehouse College                    BA Mathematics</a:t>
            </a:r>
          </a:p>
          <a:p>
            <a:pPr algn="l"/>
            <a:r>
              <a:rPr lang="en-US" sz="2400" dirty="0"/>
              <a:t>1972-74  Georgetown University              MS Biostatistics</a:t>
            </a:r>
          </a:p>
          <a:p>
            <a:pPr algn="l"/>
            <a:r>
              <a:rPr lang="en-US" sz="2400" dirty="0"/>
              <a:t>1975-77  University of North Carolina     MPH</a:t>
            </a:r>
          </a:p>
          <a:p>
            <a:pPr algn="l"/>
            <a:r>
              <a:rPr lang="en-US" sz="2400" dirty="0"/>
              <a:t>1977-83  University of North Carolina     PhD    Epidemiology</a:t>
            </a:r>
          </a:p>
          <a:p>
            <a:pPr algn="l"/>
            <a:r>
              <a:rPr lang="en-US" sz="2400" dirty="0"/>
              <a:t>1986-87 Harvard University                Postdoc, Biostatistics</a:t>
            </a:r>
          </a:p>
          <a:p>
            <a:pPr marL="342900" indent="-342900" algn="l">
              <a:buFont typeface="Arial"/>
              <a:buChar char="•"/>
            </a:pPr>
            <a:endParaRPr lang="en-US" dirty="0"/>
          </a:p>
        </p:txBody>
      </p:sp>
    </p:spTree>
    <p:extLst>
      <p:ext uri="{BB962C8B-B14F-4D97-AF65-F5344CB8AC3E}">
        <p14:creationId xmlns:p14="http://schemas.microsoft.com/office/powerpoint/2010/main" val="350398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EE71-F8AD-6444-B14A-7A40D68C08EC}"/>
              </a:ext>
            </a:extLst>
          </p:cNvPr>
          <p:cNvSpPr>
            <a:spLocks noGrp="1"/>
          </p:cNvSpPr>
          <p:nvPr>
            <p:ph type="title"/>
          </p:nvPr>
        </p:nvSpPr>
        <p:spPr>
          <a:xfrm>
            <a:off x="680321" y="602041"/>
            <a:ext cx="10129192" cy="1567987"/>
          </a:xfrm>
        </p:spPr>
        <p:txBody>
          <a:bodyPr vert="horz" lIns="91440" tIns="45720" rIns="91440" bIns="45720" rtlCol="0" anchor="ctr">
            <a:normAutofit/>
          </a:bodyPr>
          <a:lstStyle/>
          <a:p>
            <a:r>
              <a:rPr lang="en-US" sz="2800" b="1" dirty="0"/>
              <a:t>First Job was at the National Center for Health Statistics (NCHS), Washington, DC</a:t>
            </a:r>
          </a:p>
        </p:txBody>
      </p:sp>
      <p:pic>
        <p:nvPicPr>
          <p:cNvPr id="5" name="Picture 2" descr="A close-up of a paper currency&#10;&#10;Description automatically generated with low confidence">
            <a:hlinkClick r:id="rId3"/>
            <a:extLst>
              <a:ext uri="{FF2B5EF4-FFF2-40B4-BE49-F238E27FC236}">
                <a16:creationId xmlns:a16="http://schemas.microsoft.com/office/drawing/2014/main" id="{0A64DD07-50D6-5841-9EFB-436FC591410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820521" y="2170028"/>
            <a:ext cx="5848792" cy="326390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3944558-E000-4F4B-934A-8713AD9BB5A4}"/>
              </a:ext>
            </a:extLst>
          </p:cNvPr>
          <p:cNvSpPr>
            <a:spLocks noGrp="1"/>
          </p:cNvSpPr>
          <p:nvPr>
            <p:ph type="body" sz="half" idx="2"/>
          </p:nvPr>
        </p:nvSpPr>
        <p:spPr>
          <a:xfrm>
            <a:off x="680321" y="2336873"/>
            <a:ext cx="3656289" cy="3599316"/>
          </a:xfrm>
        </p:spPr>
        <p:txBody>
          <a:bodyPr vert="horz" lIns="91440" tIns="45720" rIns="91440" bIns="45720" rtlCol="0">
            <a:normAutofit/>
          </a:bodyPr>
          <a:lstStyle/>
          <a:p>
            <a:pPr indent="-228600">
              <a:buFont typeface="Arial" panose="020B0604020202020204" pitchFamily="34" charset="0"/>
              <a:buChar char="•"/>
            </a:pPr>
            <a:endParaRPr lang="en-US" sz="1400" b="1"/>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p:txBody>
      </p:sp>
    </p:spTree>
    <p:extLst>
      <p:ext uri="{BB962C8B-B14F-4D97-AF65-F5344CB8AC3E}">
        <p14:creationId xmlns:p14="http://schemas.microsoft.com/office/powerpoint/2010/main" val="71174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AutoShape 7">
            <a:hlinkClick r:id="rId2"/>
            <a:extLst>
              <a:ext uri="{FF2B5EF4-FFF2-40B4-BE49-F238E27FC236}">
                <a16:creationId xmlns:a16="http://schemas.microsoft.com/office/drawing/2014/main" id="{148441CC-0F2A-3142-AA16-B399F3257B15}"/>
              </a:ext>
            </a:extLst>
          </p:cNvPr>
          <p:cNvSpPr>
            <a:spLocks noGrp="1" noChangeAspect="1" noChangeArrowheads="1"/>
          </p:cNvSpPr>
          <p:nvPr>
            <p:ph type="title"/>
          </p:nvPr>
        </p:nvSpPr>
        <p:spPr bwMode="auto">
          <a:xfrm>
            <a:off x="742951" y="742951"/>
            <a:ext cx="411298" cy="587085"/>
          </a:xfrm>
          <a:prstGeom prst="rect">
            <a:avLst/>
          </a:prstGeom>
        </p:spPr>
        <p:txBody>
          <a:bodyPr vert="horz" lIns="91440" tIns="45720" rIns="91440" bIns="45720" numCol="1" rtlCol="0" anchor="ctr" anchorCtr="0" compatLnSpc="1">
            <a:prstTxWarp prst="textNoShape">
              <a:avLst/>
            </a:prstTxWarp>
            <a:normAutofit fontScale="90000"/>
          </a:bodyPr>
          <a:lstStyle/>
          <a:p>
            <a:pPr algn="ctr"/>
            <a:r>
              <a:rPr lang="en-US" b="1" kern="1200" dirty="0">
                <a:solidFill>
                  <a:srgbClr val="FFFFFF"/>
                </a:solidFill>
                <a:latin typeface="+mj-lt"/>
                <a:ea typeface="+mj-ea"/>
                <a:cs typeface="+mj-cs"/>
              </a:rPr>
              <a:t>Expand The Public Health Workforce</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r>
              <a:rPr lang="en-US" b="1" i="1" kern="1200" dirty="0">
                <a:solidFill>
                  <a:srgbClr val="FFFFFF"/>
                </a:solidFill>
                <a:latin typeface="+mj-lt"/>
                <a:ea typeface="+mj-ea"/>
                <a:cs typeface="+mj-cs"/>
              </a:rPr>
              <a:t>Mentor, Mentor, Mentor!!!</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pic>
        <p:nvPicPr>
          <p:cNvPr id="5123" name="Picture 3" descr="page1image2893695584">
            <a:extLst>
              <a:ext uri="{FF2B5EF4-FFF2-40B4-BE49-F238E27FC236}">
                <a16:creationId xmlns:a16="http://schemas.microsoft.com/office/drawing/2014/main" id="{F682DD54-57B8-5D4F-B0FE-FFB9BED3922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19607" y="1046357"/>
            <a:ext cx="4898592" cy="1763280"/>
          </a:xfrm>
          <a:prstGeom prst="rect">
            <a:avLst/>
          </a:prstGeom>
          <a:extLst>
            <a:ext uri="{909E8E84-426E-40DD-AFC4-6F175D3DCCD1}">
              <a14:hiddenFill xmlns:a14="http://schemas.microsoft.com/office/drawing/2010/main">
                <a:solidFill>
                  <a:srgbClr val="FFFFFF"/>
                </a:solidFill>
              </a14:hiddenFill>
            </a:ext>
          </a:extLst>
        </p:spPr>
      </p:pic>
      <p:pic>
        <p:nvPicPr>
          <p:cNvPr id="5122" name="Picture 2" descr="Morehouse School of Medicine Master of Public Health Program">
            <a:extLst>
              <a:ext uri="{FF2B5EF4-FFF2-40B4-BE49-F238E27FC236}">
                <a16:creationId xmlns:a16="http://schemas.microsoft.com/office/drawing/2014/main" id="{414DF876-99DA-3E42-AE5C-54CD569163E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588249" y="1927997"/>
            <a:ext cx="3449502" cy="3968955"/>
          </a:xfrm>
          <a:prstGeom prst="rect">
            <a:avLst/>
          </a:prstGeom>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a16="http://schemas.microsoft.com/office/drawing/2014/main" id="{9C1366E7-E1C0-3E44-B3CB-7A43E87EF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49" y="2906912"/>
            <a:ext cx="5485109" cy="339512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2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41708EBE-8F1C-4F88-9893-363C6C692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3008F04-25AC-4851-913F-8E3AE20B17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 name="Picture 81">
              <a:extLst>
                <a:ext uri="{FF2B5EF4-FFF2-40B4-BE49-F238E27FC236}">
                  <a16:creationId xmlns:a16="http://schemas.microsoft.com/office/drawing/2014/main" id="{9EFFDCD6-F7ED-482D-907C-CD48B9B1DD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D5765067-14FA-421E-B823-BC9850AB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105C27D4-E19A-481A-BB00-A276CC012F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13A9933D-84D7-4A15-B34D-2D7B08120A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649BE63-CCF1-4C4B-9EF2-38D35035450B}"/>
              </a:ext>
            </a:extLst>
          </p:cNvPr>
          <p:cNvSpPr>
            <a:spLocks noGrp="1"/>
          </p:cNvSpPr>
          <p:nvPr>
            <p:ph type="title"/>
          </p:nvPr>
        </p:nvSpPr>
        <p:spPr>
          <a:xfrm>
            <a:off x="1396169" y="625542"/>
            <a:ext cx="8311686" cy="1774814"/>
          </a:xfrm>
        </p:spPr>
        <p:txBody>
          <a:bodyPr vert="horz" lIns="91440" tIns="45720" rIns="91440" bIns="45720" rtlCol="0" anchor="ctr">
            <a:normAutofit fontScale="90000"/>
          </a:bodyPr>
          <a:lstStyle/>
          <a:p>
            <a:pPr>
              <a:lnSpc>
                <a:spcPct val="90000"/>
              </a:lnSpc>
            </a:pPr>
            <a:br>
              <a:rPr lang="en-US" dirty="0"/>
            </a:br>
            <a:r>
              <a:rPr lang="en-US" sz="3600" b="1" dirty="0"/>
              <a:t>Bill’s vision of self-determination in public health research and leadership </a:t>
            </a:r>
            <a:br>
              <a:rPr lang="en-US" dirty="0"/>
            </a:br>
            <a:br>
              <a:rPr lang="en-US" dirty="0"/>
            </a:br>
            <a:endParaRPr lang="en-US" dirty="0"/>
          </a:p>
        </p:txBody>
      </p:sp>
      <p:cxnSp>
        <p:nvCxnSpPr>
          <p:cNvPr id="87" name="Straight Connector 86">
            <a:extLst>
              <a:ext uri="{FF2B5EF4-FFF2-40B4-BE49-F238E27FC236}">
                <a16:creationId xmlns:a16="http://schemas.microsoft.com/office/drawing/2014/main" id="{34C3C3E8-6B5D-49DA-997A-3582B89C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Content Placeholder 5" descr="A person wearing a suit and tie smiling at the camera&#10;&#10;Description automatically generated">
            <a:extLst>
              <a:ext uri="{FF2B5EF4-FFF2-40B4-BE49-F238E27FC236}">
                <a16:creationId xmlns:a16="http://schemas.microsoft.com/office/drawing/2014/main" id="{C22D5403-BA06-E940-BC74-6EE945F59740}"/>
              </a:ext>
            </a:extLst>
          </p:cNvPr>
          <p:cNvPicPr>
            <a:picLocks noGrp="1" noChangeAspect="1"/>
          </p:cNvPicPr>
          <p:nvPr>
            <p:ph idx="1"/>
          </p:nvPr>
        </p:nvPicPr>
        <p:blipFill rotWithShape="1">
          <a:blip r:embed="rId6"/>
          <a:stretch/>
        </p:blipFill>
        <p:spPr>
          <a:xfrm>
            <a:off x="649053" y="2145659"/>
            <a:ext cx="2652012" cy="3536017"/>
          </a:xfrm>
          <a:prstGeom prst="rect">
            <a:avLst/>
          </a:prstGeom>
          <a:ln w="57150" cmpd="thickThin">
            <a:noFill/>
            <a:miter lim="800000"/>
          </a:ln>
        </p:spPr>
      </p:pic>
      <p:pic>
        <p:nvPicPr>
          <p:cNvPr id="1026" name="Picture 2" descr="Text&#10;&#10;Description automatically generated with medium confidence">
            <a:extLst>
              <a:ext uri="{FF2B5EF4-FFF2-40B4-BE49-F238E27FC236}">
                <a16:creationId xmlns:a16="http://schemas.microsoft.com/office/drawing/2014/main" id="{851D068E-7A11-FD4B-8948-70188412BCE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12826" y="3574038"/>
            <a:ext cx="2944699" cy="679261"/>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F59B7E4-FADF-014B-9D3D-826B7CF24A7A}"/>
              </a:ext>
            </a:extLst>
          </p:cNvPr>
          <p:cNvSpPr>
            <a:spLocks noGrp="1"/>
          </p:cNvSpPr>
          <p:nvPr>
            <p:ph type="body" sz="half" idx="2"/>
          </p:nvPr>
        </p:nvSpPr>
        <p:spPr>
          <a:xfrm>
            <a:off x="6706854" y="1158023"/>
            <a:ext cx="4915000" cy="4696335"/>
          </a:xfrm>
        </p:spPr>
        <p:txBody>
          <a:bodyPr vert="horz" lIns="91440" tIns="45720" rIns="91440" bIns="45720" rtlCol="0" anchor="t">
            <a:normAutofit/>
          </a:bodyPr>
          <a:lstStyle/>
          <a:p>
            <a:pPr marL="342900" indent="-342900" algn="l">
              <a:buFont typeface="Arial"/>
              <a:buChar char="•"/>
            </a:pPr>
            <a:endParaRPr lang="en-US" dirty="0"/>
          </a:p>
          <a:p>
            <a:pPr marL="342900" indent="-342900" algn="l">
              <a:buFont typeface="Arial"/>
              <a:buChar char="•"/>
            </a:pPr>
            <a:endParaRPr lang="en-US" dirty="0"/>
          </a:p>
          <a:p>
            <a:pPr algn="l"/>
            <a:endParaRPr lang="en-US" dirty="0"/>
          </a:p>
          <a:p>
            <a:pPr algn="l"/>
            <a:r>
              <a:rPr lang="en-US" sz="2400" b="1" dirty="0"/>
              <a:t>American College of Epidemiology</a:t>
            </a:r>
          </a:p>
          <a:p>
            <a:r>
              <a:rPr lang="en-US" sz="2400" b="1" dirty="0"/>
              <a:t> 1991</a:t>
            </a:r>
          </a:p>
          <a:p>
            <a:endParaRPr lang="en-US" sz="2400" b="1" dirty="0"/>
          </a:p>
          <a:p>
            <a:r>
              <a:rPr lang="en-US" sz="2800" b="1" dirty="0"/>
              <a:t>“Morbidity/Mortality Gap: </a:t>
            </a:r>
          </a:p>
          <a:p>
            <a:r>
              <a:rPr lang="en-US" sz="2800" b="1" dirty="0"/>
              <a:t>Is it Race or Racism?”</a:t>
            </a:r>
          </a:p>
          <a:p>
            <a:pPr marL="342900" indent="-342900">
              <a:buFont typeface="Arial"/>
              <a:buChar char="•"/>
            </a:pPr>
            <a:endParaRPr lang="en-US" sz="2800" dirty="0"/>
          </a:p>
          <a:p>
            <a:pPr lvl="1">
              <a:buFont typeface="Arial"/>
              <a:buChar char="•"/>
            </a:pPr>
            <a:endParaRPr lang="en-US" dirty="0"/>
          </a:p>
          <a:p>
            <a:pPr lvl="1">
              <a:buFont typeface="Arial"/>
              <a:buChar char="•"/>
            </a:pPr>
            <a:endParaRPr lang="en-US" dirty="0"/>
          </a:p>
          <a:p>
            <a:pPr lvl="1">
              <a:buFont typeface="Arial"/>
              <a:buChar char="•"/>
            </a:pPr>
            <a:endParaRPr lang="en-US" dirty="0"/>
          </a:p>
          <a:p>
            <a:pPr algn="l">
              <a:buFont typeface="Arial"/>
              <a:buChar char="•"/>
            </a:pPr>
            <a:endParaRPr lang="en-US" dirty="0"/>
          </a:p>
          <a:p>
            <a:pPr algn="l">
              <a:buFont typeface="Arial"/>
              <a:buChar char="•"/>
            </a:pPr>
            <a:endParaRPr lang="en-US" dirty="0"/>
          </a:p>
          <a:p>
            <a:pPr algn="l">
              <a:buFont typeface="Arial"/>
              <a:buChar char="•"/>
            </a:pPr>
            <a:endParaRPr lang="en-US" dirty="0"/>
          </a:p>
        </p:txBody>
      </p:sp>
    </p:spTree>
    <p:extLst>
      <p:ext uri="{BB962C8B-B14F-4D97-AF65-F5344CB8AC3E}">
        <p14:creationId xmlns:p14="http://schemas.microsoft.com/office/powerpoint/2010/main" val="25978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649BE63-CCF1-4C4B-9EF2-38D35035450B}"/>
              </a:ext>
            </a:extLst>
          </p:cNvPr>
          <p:cNvSpPr>
            <a:spLocks noGrp="1"/>
          </p:cNvSpPr>
          <p:nvPr>
            <p:ph type="title"/>
          </p:nvPr>
        </p:nvSpPr>
        <p:spPr>
          <a:xfrm>
            <a:off x="952108" y="954756"/>
            <a:ext cx="2730414" cy="4946003"/>
          </a:xfrm>
        </p:spPr>
        <p:txBody>
          <a:bodyPr vert="horz" lIns="91440" tIns="45720" rIns="91440" bIns="45720" rtlCol="0">
            <a:normAutofit/>
          </a:bodyPr>
          <a:lstStyle/>
          <a:p>
            <a:pPr>
              <a:lnSpc>
                <a:spcPct val="90000"/>
              </a:lnSpc>
            </a:pPr>
            <a:r>
              <a:rPr lang="en-US" sz="3400" kern="1200" cap="none">
                <a:ln w="3175" cmpd="sng">
                  <a:noFill/>
                </a:ln>
                <a:solidFill>
                  <a:srgbClr val="FFFFFF"/>
                </a:solidFill>
                <a:effectLst/>
                <a:latin typeface="+mj-lt"/>
                <a:ea typeface="+mj-ea"/>
                <a:cs typeface="+mj-cs"/>
              </a:rPr>
              <a:t>1995</a:t>
            </a:r>
            <a:r>
              <a:rPr lang="en-US" sz="3400">
                <a:ln w="3175" cmpd="sng">
                  <a:noFill/>
                </a:ln>
                <a:solidFill>
                  <a:srgbClr val="FFFFFF"/>
                </a:solidFill>
              </a:rPr>
              <a:t> </a:t>
            </a:r>
            <a:br>
              <a:rPr lang="en-US" sz="3400">
                <a:ln w="3175" cmpd="sng">
                  <a:noFill/>
                </a:ln>
                <a:solidFill>
                  <a:srgbClr val="FFFFFF"/>
                </a:solidFill>
              </a:rPr>
            </a:br>
            <a:r>
              <a:rPr lang="en-US" sz="3400">
                <a:ln w="3175" cmpd="sng">
                  <a:noFill/>
                </a:ln>
                <a:solidFill>
                  <a:srgbClr val="FFFFFF"/>
                </a:solidFill>
              </a:rPr>
              <a:t>Bill is appointed </a:t>
            </a:r>
            <a:r>
              <a:rPr lang="en-US" sz="3400" kern="1200" cap="none">
                <a:ln w="3175" cmpd="sng">
                  <a:noFill/>
                </a:ln>
                <a:solidFill>
                  <a:srgbClr val="FFFFFF"/>
                </a:solidFill>
                <a:effectLst/>
                <a:latin typeface="+mj-lt"/>
                <a:ea typeface="+mj-ea"/>
                <a:cs typeface="+mj-cs"/>
              </a:rPr>
              <a:t>Manager of the Tuskegee Participant Health Benefits </a:t>
            </a:r>
            <a:r>
              <a:rPr lang="en-US" sz="3400">
                <a:solidFill>
                  <a:srgbClr val="FFFFFF"/>
                </a:solidFill>
              </a:rPr>
              <a:t>Program</a:t>
            </a:r>
            <a:br>
              <a:rPr lang="en-US" sz="3400">
                <a:solidFill>
                  <a:srgbClr val="FFFFFF"/>
                </a:solidFill>
              </a:rPr>
            </a:br>
            <a:endParaRPr lang="en-US" sz="3400" kern="1200" cap="none">
              <a:ln w="3175" cmpd="sng">
                <a:noFill/>
              </a:ln>
              <a:solidFill>
                <a:srgbClr val="FFFFFF"/>
              </a:solidFill>
              <a:effectLst/>
              <a:latin typeface="+mj-lt"/>
              <a:ea typeface="+mj-ea"/>
              <a:cs typeface="+mj-cs"/>
            </a:endParaRP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F59B7E4-FADF-014B-9D3D-826B7CF24A7A}"/>
              </a:ext>
            </a:extLst>
          </p:cNvPr>
          <p:cNvSpPr>
            <a:spLocks noGrp="1"/>
          </p:cNvSpPr>
          <p:nvPr>
            <p:ph idx="1"/>
          </p:nvPr>
        </p:nvSpPr>
        <p:spPr>
          <a:xfrm>
            <a:off x="5140934" y="469900"/>
            <a:ext cx="5953630" cy="5405968"/>
          </a:xfrm>
        </p:spPr>
        <p:txBody>
          <a:bodyPr vert="horz" lIns="91440" tIns="45720" rIns="91440" bIns="45720" rtlCol="0" anchor="ctr">
            <a:normAutofit/>
          </a:bodyPr>
          <a:lstStyle/>
          <a:p>
            <a:pPr>
              <a:buFont typeface="Arial"/>
              <a:buChar char="•"/>
            </a:pPr>
            <a:endParaRPr lang="en-US" kern="1200" cap="none" dirty="0">
              <a:effectLst/>
              <a:latin typeface="+mn-lt"/>
              <a:ea typeface="+mn-ea"/>
              <a:cs typeface="+mn-cs"/>
            </a:endParaRPr>
          </a:p>
          <a:p>
            <a:r>
              <a:rPr lang="en-US" kern="1200" cap="none" dirty="0">
                <a:effectLst/>
                <a:latin typeface="+mn-lt"/>
                <a:ea typeface="+mn-ea"/>
                <a:cs typeface="+mn-cs"/>
              </a:rPr>
              <a:t>He expands the activities of the program to include </a:t>
            </a:r>
            <a:r>
              <a:rPr lang="en-US" b="1" kern="1200" cap="none" dirty="0">
                <a:effectLst/>
                <a:latin typeface="Bangla MN" pitchFamily="2" charset="0"/>
                <a:cs typeface="Bangla MN" pitchFamily="2" charset="0"/>
              </a:rPr>
              <a:t>a Presidential apology</a:t>
            </a:r>
            <a:endParaRPr lang="en-US" kern="1200" cap="none" dirty="0">
              <a:effectLst/>
              <a:latin typeface="+mn-lt"/>
              <a:ea typeface="+mn-ea"/>
              <a:cs typeface="+mn-cs"/>
            </a:endParaRPr>
          </a:p>
          <a:p>
            <a:r>
              <a:rPr lang="en-US" sz="2800" dirty="0"/>
              <a:t>Produces one of the only documentaries that interviews survivors and their family members:</a:t>
            </a:r>
          </a:p>
          <a:p>
            <a:pPr marL="0" indent="0" algn="ctr">
              <a:buNone/>
            </a:pPr>
            <a:r>
              <a:rPr lang="en-US" sz="2800" b="1" i="1" dirty="0"/>
              <a:t>Voices of the Tuskegee Study</a:t>
            </a:r>
          </a:p>
          <a:p>
            <a:pPr marL="0" indent="0">
              <a:buNone/>
            </a:pPr>
            <a:r>
              <a:rPr lang="en-US" sz="2800" dirty="0"/>
              <a:t>https://</a:t>
            </a:r>
            <a:r>
              <a:rPr lang="en-US" sz="2800" dirty="0" err="1"/>
              <a:t>www.youtube.com</a:t>
            </a:r>
            <a:r>
              <a:rPr lang="en-US" sz="2800" dirty="0"/>
              <a:t>/</a:t>
            </a:r>
            <a:r>
              <a:rPr lang="en-US" sz="2800" dirty="0" err="1"/>
              <a:t>watch?v</a:t>
            </a:r>
            <a:r>
              <a:rPr lang="en-US" sz="2800" dirty="0"/>
              <a:t>=3e5VfgsGp1k</a:t>
            </a:r>
            <a:endParaRPr lang="en-US" sz="2800" kern="1200" cap="none" dirty="0">
              <a:effectLst/>
              <a:latin typeface="+mn-lt"/>
              <a:ea typeface="+mn-ea"/>
              <a:cs typeface="+mn-cs"/>
            </a:endParaRPr>
          </a:p>
          <a:p>
            <a:pPr>
              <a:buFont typeface="Arial"/>
              <a:buChar char="•"/>
            </a:pPr>
            <a:endParaRPr lang="en-US" kern="1200" cap="none" dirty="0">
              <a:effectLst/>
              <a:latin typeface="+mn-lt"/>
              <a:ea typeface="+mn-ea"/>
              <a:cs typeface="+mn-cs"/>
            </a:endParaRPr>
          </a:p>
        </p:txBody>
      </p:sp>
    </p:spTree>
    <p:extLst>
      <p:ext uri="{BB962C8B-B14F-4D97-AF65-F5344CB8AC3E}">
        <p14:creationId xmlns:p14="http://schemas.microsoft.com/office/powerpoint/2010/main" val="91636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CC89-5B36-E749-A2D9-E513FA6DA76B}"/>
              </a:ext>
            </a:extLst>
          </p:cNvPr>
          <p:cNvSpPr>
            <a:spLocks noGrp="1"/>
          </p:cNvSpPr>
          <p:nvPr>
            <p:ph type="title"/>
          </p:nvPr>
        </p:nvSpPr>
        <p:spPr>
          <a:xfrm>
            <a:off x="1295402" y="305083"/>
            <a:ext cx="9601196" cy="1996121"/>
          </a:xfrm>
        </p:spPr>
        <p:txBody>
          <a:bodyPr>
            <a:normAutofit/>
          </a:bodyPr>
          <a:lstStyle/>
          <a:p>
            <a:r>
              <a:rPr lang="en-US" altLang="en-US" sz="4900" b="1" dirty="0">
                <a:ln>
                  <a:noFill/>
                </a:ln>
                <a:latin typeface="Arial" panose="020B0604020202020204" pitchFamily="34" charset="0"/>
                <a:ea typeface="Times New Roman" panose="02020603050405020304" pitchFamily="18" charset="0"/>
                <a:cs typeface="Arial" panose="020B0604020202020204" pitchFamily="34" charset="0"/>
              </a:rPr>
              <a:t>1997 Presidential Apology</a:t>
            </a:r>
            <a:br>
              <a:rPr lang="en-US" altLang="en-US" dirty="0">
                <a:ln>
                  <a:noFill/>
                </a:ln>
                <a:solidFill>
                  <a:schemeClr val="tx1"/>
                </a:solidFill>
              </a:rPr>
            </a:br>
            <a:endParaRPr lang="en-US" dirty="0"/>
          </a:p>
        </p:txBody>
      </p:sp>
      <p:sp>
        <p:nvSpPr>
          <p:cNvPr id="5" name="Content Placeholder 4">
            <a:extLst>
              <a:ext uri="{FF2B5EF4-FFF2-40B4-BE49-F238E27FC236}">
                <a16:creationId xmlns:a16="http://schemas.microsoft.com/office/drawing/2014/main" id="{704902F3-3ECB-9944-BE45-5DC407928C36}"/>
              </a:ext>
            </a:extLst>
          </p:cNvPr>
          <p:cNvSpPr>
            <a:spLocks noGrp="1"/>
          </p:cNvSpPr>
          <p:nvPr>
            <p:ph idx="1"/>
          </p:nvPr>
        </p:nvSpPr>
        <p:spPr>
          <a:xfrm>
            <a:off x="2981326" y="5085819"/>
            <a:ext cx="9937238" cy="3318936"/>
          </a:xfrm>
        </p:spPr>
        <p:txBody>
          <a:bodyPr/>
          <a:lstStyle/>
          <a:p>
            <a:endParaRPr lang="en-US" dirty="0"/>
          </a:p>
          <a:p>
            <a:endParaRPr lang="en-US" dirty="0"/>
          </a:p>
        </p:txBody>
      </p:sp>
      <p:pic>
        <p:nvPicPr>
          <p:cNvPr id="10243" name="Picture 1" descr="President Clinton and Tuskegee Study participant Herman Shaw">
            <a:extLst>
              <a:ext uri="{FF2B5EF4-FFF2-40B4-BE49-F238E27FC236}">
                <a16:creationId xmlns:a16="http://schemas.microsoft.com/office/drawing/2014/main" id="{8F97463D-65E8-1B42-AD8C-87C0C294479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7161" y="2119938"/>
            <a:ext cx="3591054" cy="4052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able, white, standing, large&#10;&#10;Description automatically generated">
            <a:extLst>
              <a:ext uri="{FF2B5EF4-FFF2-40B4-BE49-F238E27FC236}">
                <a16:creationId xmlns:a16="http://schemas.microsoft.com/office/drawing/2014/main" id="{5F1DDE1F-297E-2B4F-8985-0AF05C3E46C6}"/>
              </a:ext>
            </a:extLst>
          </p:cNvPr>
          <p:cNvPicPr>
            <a:picLocks noChangeAspect="1"/>
          </p:cNvPicPr>
          <p:nvPr/>
        </p:nvPicPr>
        <p:blipFill>
          <a:blip r:embed="rId5"/>
          <a:stretch>
            <a:fillRect/>
          </a:stretch>
        </p:blipFill>
        <p:spPr>
          <a:xfrm rot="16200000">
            <a:off x="9815867" y="430323"/>
            <a:ext cx="2545602" cy="2206662"/>
          </a:xfrm>
          <a:prstGeom prst="rect">
            <a:avLst/>
          </a:prstGeom>
        </p:spPr>
      </p:pic>
      <p:pic>
        <p:nvPicPr>
          <p:cNvPr id="10" name="Picture 9" descr="A close up of a piece of paper&#10;&#10;Description automatically generated">
            <a:extLst>
              <a:ext uri="{FF2B5EF4-FFF2-40B4-BE49-F238E27FC236}">
                <a16:creationId xmlns:a16="http://schemas.microsoft.com/office/drawing/2014/main" id="{77004B5D-1650-E047-9AD3-D1E406D2C851}"/>
              </a:ext>
            </a:extLst>
          </p:cNvPr>
          <p:cNvPicPr>
            <a:picLocks noChangeAspect="1"/>
          </p:cNvPicPr>
          <p:nvPr/>
        </p:nvPicPr>
        <p:blipFill>
          <a:blip r:embed="rId6"/>
          <a:stretch>
            <a:fillRect/>
          </a:stretch>
        </p:blipFill>
        <p:spPr>
          <a:xfrm>
            <a:off x="4229100" y="1438545"/>
            <a:ext cx="3705599" cy="5293726"/>
          </a:xfrm>
          <a:prstGeom prst="rect">
            <a:avLst/>
          </a:prstGeom>
        </p:spPr>
      </p:pic>
      <p:pic>
        <p:nvPicPr>
          <p:cNvPr id="11" name="Picture 10">
            <a:extLst>
              <a:ext uri="{FF2B5EF4-FFF2-40B4-BE49-F238E27FC236}">
                <a16:creationId xmlns:a16="http://schemas.microsoft.com/office/drawing/2014/main" id="{10CDA45B-5695-6B44-B2A6-B6766DDA5084}"/>
              </a:ext>
            </a:extLst>
          </p:cNvPr>
          <p:cNvPicPr>
            <a:picLocks noChangeAspect="1"/>
          </p:cNvPicPr>
          <p:nvPr/>
        </p:nvPicPr>
        <p:blipFill>
          <a:blip r:embed="rId7"/>
          <a:stretch>
            <a:fillRect/>
          </a:stretch>
        </p:blipFill>
        <p:spPr>
          <a:xfrm>
            <a:off x="3861435" y="2881404"/>
            <a:ext cx="4469130" cy="2545602"/>
          </a:xfrm>
          <a:prstGeom prst="rect">
            <a:avLst/>
          </a:prstGeom>
        </p:spPr>
      </p:pic>
      <p:pic>
        <p:nvPicPr>
          <p:cNvPr id="13" name="Picture 12" descr="A person wearing a suit and tie&#10;&#10;Description automatically generated">
            <a:extLst>
              <a:ext uri="{FF2B5EF4-FFF2-40B4-BE49-F238E27FC236}">
                <a16:creationId xmlns:a16="http://schemas.microsoft.com/office/drawing/2014/main" id="{9E350B79-2C20-3349-A502-36A24CD66FF5}"/>
              </a:ext>
            </a:extLst>
          </p:cNvPr>
          <p:cNvPicPr>
            <a:picLocks noChangeAspect="1"/>
          </p:cNvPicPr>
          <p:nvPr/>
        </p:nvPicPr>
        <p:blipFill>
          <a:blip r:embed="rId8"/>
          <a:stretch>
            <a:fillRect/>
          </a:stretch>
        </p:blipFill>
        <p:spPr>
          <a:xfrm>
            <a:off x="8613766" y="3311706"/>
            <a:ext cx="3313685" cy="3108752"/>
          </a:xfrm>
          <a:prstGeom prst="rect">
            <a:avLst/>
          </a:prstGeom>
        </p:spPr>
      </p:pic>
    </p:spTree>
    <p:extLst>
      <p:ext uri="{BB962C8B-B14F-4D97-AF65-F5344CB8AC3E}">
        <p14:creationId xmlns:p14="http://schemas.microsoft.com/office/powerpoint/2010/main" val="142350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649BE63-CCF1-4C4B-9EF2-38D35035450B}"/>
              </a:ext>
            </a:extLst>
          </p:cNvPr>
          <p:cNvSpPr>
            <a:spLocks noGrp="1"/>
          </p:cNvSpPr>
          <p:nvPr>
            <p:ph type="title"/>
          </p:nvPr>
        </p:nvSpPr>
        <p:spPr>
          <a:xfrm>
            <a:off x="1295401" y="734786"/>
            <a:ext cx="3899360" cy="1572719"/>
          </a:xfrm>
        </p:spPr>
        <p:txBody>
          <a:bodyPr vert="horz" lIns="91440" tIns="45720" rIns="91440" bIns="45720" rtlCol="0" anchor="b">
            <a:normAutofit/>
          </a:bodyPr>
          <a:lstStyle/>
          <a:p>
            <a:pPr>
              <a:lnSpc>
                <a:spcPct val="90000"/>
              </a:lnSpc>
            </a:pPr>
            <a:r>
              <a:rPr lang="en-US" b="1" dirty="0"/>
              <a:t>Bill frequently lectured about the Tuskegee study of syphilis in the Negro male</a:t>
            </a:r>
            <a:br>
              <a:rPr lang="en-US" b="1" dirty="0"/>
            </a:br>
            <a:endParaRPr lang="en-US" b="1" dirty="0"/>
          </a:p>
        </p:txBody>
      </p:sp>
      <p:cxnSp>
        <p:nvCxnSpPr>
          <p:cNvPr id="32" name="Straight Connector 31">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9F59B7E4-FADF-014B-9D3D-826B7CF24A7A}"/>
              </a:ext>
            </a:extLst>
          </p:cNvPr>
          <p:cNvSpPr>
            <a:spLocks noGrp="1"/>
          </p:cNvSpPr>
          <p:nvPr>
            <p:ph type="body" sz="half" idx="2"/>
          </p:nvPr>
        </p:nvSpPr>
        <p:spPr>
          <a:xfrm>
            <a:off x="1295401" y="2493774"/>
            <a:ext cx="4109356" cy="3382094"/>
          </a:xfrm>
        </p:spPr>
        <p:txBody>
          <a:bodyPr vert="horz" lIns="91440" tIns="45720" rIns="91440" bIns="45720" rtlCol="0" anchor="t">
            <a:normAutofit fontScale="85000" lnSpcReduction="10000"/>
          </a:bodyPr>
          <a:lstStyle/>
          <a:p>
            <a:pPr>
              <a:buFont typeface="Arial"/>
              <a:buChar char="•"/>
            </a:pPr>
            <a:r>
              <a:rPr lang="en-US" sz="2400" dirty="0"/>
              <a:t>“…the men weren’t victims. They were heroes…they were trying to do some good for their community.”</a:t>
            </a:r>
          </a:p>
          <a:p>
            <a:pPr>
              <a:buFont typeface="Arial"/>
              <a:buChar char="•"/>
            </a:pPr>
            <a:endParaRPr lang="en-US" sz="2400" dirty="0"/>
          </a:p>
          <a:p>
            <a:pPr>
              <a:buFont typeface="Arial"/>
              <a:buChar char="•"/>
            </a:pPr>
            <a:r>
              <a:rPr lang="en-US" sz="2400" dirty="0"/>
              <a:t>For him they were heroes-men of grace and dignity- who stood up to their adversity and whose sacrifice sparked an ethics revolution in the conduct of medical research in the US.</a:t>
            </a:r>
          </a:p>
          <a:p>
            <a:pPr>
              <a:buFont typeface="Arial"/>
              <a:buChar char="•"/>
            </a:pPr>
            <a:endParaRPr lang="en-US" sz="2400" dirty="0"/>
          </a:p>
          <a:p>
            <a:pPr>
              <a:buFont typeface="Arial"/>
              <a:buChar char="•"/>
            </a:pPr>
            <a:endParaRPr lang="en-US" dirty="0"/>
          </a:p>
        </p:txBody>
      </p:sp>
      <p:pic>
        <p:nvPicPr>
          <p:cNvPr id="11" name="Content Placeholder 10" descr="Two people in graduation gowns&#10;&#10;Description automatically generated with medium confidence">
            <a:extLst>
              <a:ext uri="{FF2B5EF4-FFF2-40B4-BE49-F238E27FC236}">
                <a16:creationId xmlns:a16="http://schemas.microsoft.com/office/drawing/2014/main" id="{8C3E13AC-73D1-3B44-86FB-E6A6EB7AAC75}"/>
              </a:ext>
            </a:extLst>
          </p:cNvPr>
          <p:cNvPicPr>
            <a:picLocks noGrp="1" noChangeAspect="1"/>
          </p:cNvPicPr>
          <p:nvPr>
            <p:ph idx="1"/>
          </p:nvPr>
        </p:nvPicPr>
        <p:blipFill rotWithShape="1">
          <a:blip r:embed="rId6"/>
          <a:srcRect r="-3" b="12537"/>
          <a:stretch/>
        </p:blipFill>
        <p:spPr bwMode="auto">
          <a:xfrm>
            <a:off x="5743614" y="982131"/>
            <a:ext cx="5144519" cy="4893735"/>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2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D51B-6291-4090-94ED-6B09837BEF0A}"/>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10CFB712-015F-44D5-AD42-41C4ACC920B3}"/>
              </a:ext>
            </a:extLst>
          </p:cNvPr>
          <p:cNvSpPr>
            <a:spLocks noGrp="1"/>
          </p:cNvSpPr>
          <p:nvPr>
            <p:ph type="body" sz="half" idx="2"/>
          </p:nvPr>
        </p:nvSpPr>
        <p:spPr/>
        <p:txBody>
          <a:bodyPr>
            <a:normAutofit/>
          </a:bodyPr>
          <a:lstStyle/>
          <a:p>
            <a:endParaRPr lang="en-US" sz="4800" dirty="0"/>
          </a:p>
        </p:txBody>
      </p:sp>
      <p:pic>
        <p:nvPicPr>
          <p:cNvPr id="4" name="Picture 3">
            <a:extLst>
              <a:ext uri="{FF2B5EF4-FFF2-40B4-BE49-F238E27FC236}">
                <a16:creationId xmlns:a16="http://schemas.microsoft.com/office/drawing/2014/main" id="{B67E7840-FD12-4584-9427-BF7771473B0D}"/>
              </a:ext>
            </a:extLst>
          </p:cNvPr>
          <p:cNvPicPr>
            <a:picLocks noChangeAspect="1"/>
          </p:cNvPicPr>
          <p:nvPr/>
        </p:nvPicPr>
        <p:blipFill>
          <a:blip r:embed="rId3"/>
          <a:stretch>
            <a:fillRect/>
          </a:stretch>
        </p:blipFill>
        <p:spPr>
          <a:xfrm>
            <a:off x="2789328" y="526836"/>
            <a:ext cx="5008009" cy="3758271"/>
          </a:xfrm>
          <a:prstGeom prst="rect">
            <a:avLst/>
          </a:prstGeom>
        </p:spPr>
      </p:pic>
    </p:spTree>
    <p:extLst>
      <p:ext uri="{BB962C8B-B14F-4D97-AF65-F5344CB8AC3E}">
        <p14:creationId xmlns:p14="http://schemas.microsoft.com/office/powerpoint/2010/main" val="4088610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{EF5DF83C-769F-544E-B6F4-A5ACD1B33A41}tf10001064</Template>
  <TotalTime>2941</TotalTime>
  <Words>715</Words>
  <Application>Microsoft Macintosh PowerPoint</Application>
  <PresentationFormat>Widescreen</PresentationFormat>
  <Paragraphs>60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Bangla MN</vt:lpstr>
      <vt:lpstr>Calibri</vt:lpstr>
      <vt:lpstr>Garamond</vt:lpstr>
      <vt:lpstr>Organic</vt:lpstr>
      <vt:lpstr>Dr. William “Bill” Carter Jenkins </vt:lpstr>
      <vt:lpstr>First Job was at the National Center for Health Statistics (NCHS), Washington, DC</vt:lpstr>
      <vt:lpstr>Expand The Public Health Workforce  Mentor, Mentor, Mentor!!! </vt:lpstr>
      <vt:lpstr> Bill’s vision of self-determination in public health research and leadership   </vt:lpstr>
      <vt:lpstr>1995  Bill is appointed Manager of the Tuskegee Participant Health Benefits Program </vt:lpstr>
      <vt:lpstr>1997 Presidential Apology </vt:lpstr>
      <vt:lpstr>Bill frequently lectured about the Tuskegee study of syphilis in the Negro male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Distrustful of Science: How the Tuskegee Study Changed Bill Jenkins’ Life &amp; Legacy </dc:title>
  <dc:creator>Joyce</dc:creator>
  <cp:lastModifiedBy>Diane Rowley</cp:lastModifiedBy>
  <cp:revision>191</cp:revision>
  <cp:lastPrinted>2021-03-11T00:33:01Z</cp:lastPrinted>
  <dcterms:created xsi:type="dcterms:W3CDTF">2021-03-07T16:20:37Z</dcterms:created>
  <dcterms:modified xsi:type="dcterms:W3CDTF">2021-04-28T16:30:53Z</dcterms:modified>
</cp:coreProperties>
</file>