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9"/>
  </p:notesMasterIdLst>
  <p:sldIdLst>
    <p:sldId id="256" r:id="rId2"/>
    <p:sldId id="379" r:id="rId3"/>
    <p:sldId id="380" r:id="rId4"/>
    <p:sldId id="382" r:id="rId5"/>
    <p:sldId id="383" r:id="rId6"/>
    <p:sldId id="384" r:id="rId7"/>
    <p:sldId id="354" r:id="rId8"/>
    <p:sldId id="364" r:id="rId9"/>
    <p:sldId id="381" r:id="rId10"/>
    <p:sldId id="346" r:id="rId11"/>
    <p:sldId id="264" r:id="rId12"/>
    <p:sldId id="287" r:id="rId13"/>
    <p:sldId id="281" r:id="rId14"/>
    <p:sldId id="285" r:id="rId15"/>
    <p:sldId id="298" r:id="rId16"/>
    <p:sldId id="299" r:id="rId17"/>
    <p:sldId id="283" r:id="rId18"/>
    <p:sldId id="300" r:id="rId19"/>
    <p:sldId id="301" r:id="rId20"/>
    <p:sldId id="282" r:id="rId21"/>
    <p:sldId id="284" r:id="rId22"/>
    <p:sldId id="310" r:id="rId23"/>
    <p:sldId id="412" r:id="rId24"/>
    <p:sldId id="330" r:id="rId25"/>
    <p:sldId id="280" r:id="rId26"/>
    <p:sldId id="326" r:id="rId27"/>
    <p:sldId id="331" r:id="rId28"/>
    <p:sldId id="286" r:id="rId29"/>
    <p:sldId id="369" r:id="rId30"/>
    <p:sldId id="349" r:id="rId31"/>
    <p:sldId id="350" r:id="rId32"/>
    <p:sldId id="370" r:id="rId33"/>
    <p:sldId id="368" r:id="rId34"/>
    <p:sldId id="355" r:id="rId35"/>
    <p:sldId id="395" r:id="rId36"/>
    <p:sldId id="393" r:id="rId37"/>
    <p:sldId id="410" r:id="rId38"/>
    <p:sldId id="394" r:id="rId39"/>
    <p:sldId id="397" r:id="rId40"/>
    <p:sldId id="396" r:id="rId41"/>
    <p:sldId id="408" r:id="rId42"/>
    <p:sldId id="409" r:id="rId43"/>
    <p:sldId id="392" r:id="rId44"/>
    <p:sldId id="407" r:id="rId45"/>
    <p:sldId id="389" r:id="rId46"/>
    <p:sldId id="399" r:id="rId47"/>
    <p:sldId id="366" r:id="rId48"/>
    <p:sldId id="411" r:id="rId49"/>
    <p:sldId id="391" r:id="rId50"/>
    <p:sldId id="388" r:id="rId51"/>
    <p:sldId id="374" r:id="rId52"/>
    <p:sldId id="375" r:id="rId53"/>
    <p:sldId id="376" r:id="rId54"/>
    <p:sldId id="390" r:id="rId55"/>
    <p:sldId id="295" r:id="rId56"/>
    <p:sldId id="347" r:id="rId57"/>
    <p:sldId id="343"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01" y="13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40" d="100"/>
          <a:sy n="140" d="100"/>
        </p:scale>
        <p:origin x="1536" y="-208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2FB8A1-E227-4B0D-8ECC-A57886F46BA1}" type="datetimeFigureOut">
              <a:rPr lang="en-US" smtClean="0"/>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B38BA-41BF-4AC2-9038-0E69EC2BAA31}" type="slidenum">
              <a:rPr lang="en-US" smtClean="0"/>
              <a:t>‹#›</a:t>
            </a:fld>
            <a:endParaRPr lang="en-US"/>
          </a:p>
        </p:txBody>
      </p:sp>
    </p:spTree>
    <p:extLst>
      <p:ext uri="{BB962C8B-B14F-4D97-AF65-F5344CB8AC3E}">
        <p14:creationId xmlns:p14="http://schemas.microsoft.com/office/powerpoint/2010/main" val="3136174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archive.org/details/preventivemedici1913rose"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ncpedia.org/biography/rosenau-milton-joseph"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The UNC Department of Epidemiology: Our First 40 Years, 1936-1976. </a:t>
            </a:r>
            <a:r>
              <a:rPr lang="en-US" sz="1200" b="0" i="0" u="none" strike="noStrike" kern="1200" baseline="0" dirty="0">
                <a:solidFill>
                  <a:schemeClr val="tx1"/>
                </a:solidFill>
                <a:latin typeface="+mn-lt"/>
                <a:ea typeface="+mn-ea"/>
                <a:cs typeface="+mn-cs"/>
              </a:rPr>
              <a:t>(2018).</a:t>
            </a:r>
          </a:p>
          <a:p>
            <a:r>
              <a:rPr lang="en-US" sz="1200" b="0" i="0" u="none" strike="noStrike" kern="1200" baseline="0" dirty="0">
                <a:solidFill>
                  <a:schemeClr val="tx1"/>
                </a:solidFill>
                <a:latin typeface="+mn-lt"/>
                <a:ea typeface="+mn-ea"/>
                <a:cs typeface="+mn-cs"/>
              </a:rPr>
              <a:t>J. Winkler and V. J. Schoenbach. Chapel Hill, N.C.: The UNC Gillings</a:t>
            </a:r>
          </a:p>
          <a:p>
            <a:r>
              <a:rPr lang="en-US" sz="1200" b="0" i="0" u="none" strike="noStrike" kern="1200" baseline="0" dirty="0">
                <a:solidFill>
                  <a:schemeClr val="tx1"/>
                </a:solidFill>
                <a:latin typeface="+mn-lt"/>
                <a:ea typeface="+mn-ea"/>
                <a:cs typeface="+mn-cs"/>
              </a:rPr>
              <a:t>School of Global Public Health. Available at:</a:t>
            </a:r>
          </a:p>
          <a:p>
            <a:r>
              <a:rPr lang="en-US" sz="1200" b="0" i="1" u="none" strike="noStrike" kern="1200" baseline="0" dirty="0">
                <a:solidFill>
                  <a:schemeClr val="tx1"/>
                </a:solidFill>
                <a:latin typeface="+mn-lt"/>
                <a:ea typeface="+mn-ea"/>
                <a:cs typeface="+mn-cs"/>
              </a:rPr>
              <a:t>sph.unc.edu/files/2018/02/UNC_EPID_History_2018.pdf – Dead link! </a:t>
            </a:r>
            <a:endParaRPr lang="en-US" dirty="0"/>
          </a:p>
        </p:txBody>
      </p:sp>
      <p:sp>
        <p:nvSpPr>
          <p:cNvPr id="4" name="Slide Number Placeholder 3"/>
          <p:cNvSpPr>
            <a:spLocks noGrp="1"/>
          </p:cNvSpPr>
          <p:nvPr>
            <p:ph type="sldNum" sz="quarter" idx="10"/>
          </p:nvPr>
        </p:nvSpPr>
        <p:spPr/>
        <p:txBody>
          <a:bodyPr/>
          <a:lstStyle/>
          <a:p>
            <a:fld id="{570B38BA-41BF-4AC2-9038-0E69EC2BAA31}" type="slidenum">
              <a:rPr lang="en-US" smtClean="0"/>
              <a:t>1</a:t>
            </a:fld>
            <a:endParaRPr lang="en-US"/>
          </a:p>
        </p:txBody>
      </p:sp>
    </p:spTree>
    <p:extLst>
      <p:ext uri="{BB962C8B-B14F-4D97-AF65-F5344CB8AC3E}">
        <p14:creationId xmlns:p14="http://schemas.microsoft.com/office/powerpoint/2010/main" val="1308803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in 1913 Rosenau published his most important work, </a:t>
            </a:r>
            <a:r>
              <a:rPr lang="en-US" i="1" dirty="0">
                <a:hlinkClick r:id="rId3"/>
              </a:rPr>
              <a:t>Preventive Medicine and Hygiene</a:t>
            </a:r>
            <a:r>
              <a:rPr lang="en-US" dirty="0"/>
              <a:t>, which in its tenth edition remains the standard text on the subject. With his long teaching career and his influential textbook, Rosenau was so instrumental in educating health workers in the advances of microbiology and immunology that he was regarded as the father of preventive medicine in the United States.”</a:t>
            </a:r>
          </a:p>
          <a:p>
            <a:r>
              <a:rPr lang="en-US" dirty="0">
                <a:hlinkClick r:id="rId4"/>
              </a:rPr>
              <a:t>http://ncpedia.org/biography/rosenau-milton-joseph</a:t>
            </a:r>
            <a:endParaRPr lang="en-US" dirty="0"/>
          </a:p>
          <a:p>
            <a:endParaRPr lang="en-US" dirty="0"/>
          </a:p>
          <a:p>
            <a:r>
              <a:rPr lang="en-US" dirty="0"/>
              <a:t>“During 1899-1909, he directed the MHS Hygienic Laboratory, transforming a one-person operation into a bustling institution with divisions in bacteriology, chemistry, pathology, pharmacology, zoology, and biology. Rosenau conducted his most important medical research during his 10 years at the Hygienic Laboratory, publishing many articles and books, including </a:t>
            </a:r>
            <a:r>
              <a:rPr lang="en-US" i="1" dirty="0"/>
              <a:t>The Milk Question </a:t>
            </a:r>
            <a:r>
              <a:rPr lang="en-US" dirty="0"/>
              <a:t>(1912) and </a:t>
            </a:r>
            <a:r>
              <a:rPr lang="en-US" i="1" dirty="0"/>
              <a:t>Preventive Medicine and Hygiene </a:t>
            </a:r>
            <a:r>
              <a:rPr lang="en-US" dirty="0"/>
              <a:t>(1913), which quickly became the most influential textbook on the subject.</a:t>
            </a:r>
          </a:p>
          <a:p>
            <a:r>
              <a:rPr lang="en-US" dirty="0"/>
              <a:t>“From early in his career, campaigns to reduce </a:t>
            </a:r>
            <a:r>
              <a:rPr lang="en-US" dirty="0" err="1"/>
              <a:t>milkborne</a:t>
            </a:r>
            <a:r>
              <a:rPr lang="en-US" dirty="0"/>
              <a:t> diseases occupied </a:t>
            </a:r>
            <a:r>
              <a:rPr lang="en-US" dirty="0" err="1"/>
              <a:t>Rosenau's</a:t>
            </a:r>
            <a:r>
              <a:rPr lang="en-US" dirty="0"/>
              <a:t> attention. As he stated in his textbook, ‘Next to water purification, pasteurization is the most important single preventive measure in the field of sanitation.’ A Public Health Service study in 1909 reported that 500 outbreaks of </a:t>
            </a:r>
            <a:r>
              <a:rPr lang="en-US" dirty="0" err="1"/>
              <a:t>milkborne</a:t>
            </a:r>
            <a:r>
              <a:rPr lang="en-US" dirty="0"/>
              <a:t> diseases had occurred during 1880-1907. By 1900, increasing numbers of children drank pasteurized milk, but raw milk remained the norm partly because the high-temperature process then in use imparted a "cooked milk" taste. In 1906, Rosenau established that low temperature, slow pasteurization (140 F [60 C] for 20 minutes) killed pathogens without spoiling the taste, thus eliminating a key obstacle to public acceptance of pasteurized milk. However, securing a safe milk supply nationwide took another generation. By 1936, pasteurized, certified milk was the standard in most large cities, although over half of all milk in the United States was still consumed raw.”</a:t>
            </a:r>
          </a:p>
          <a:p>
            <a:r>
              <a:rPr lang="en-US" dirty="0"/>
              <a:t>Also, https://www.cdc.gov/mmwr/preview/mmwrhtml/mm4840b1.htm</a:t>
            </a:r>
          </a:p>
          <a:p>
            <a:endParaRPr lang="en-US" dirty="0"/>
          </a:p>
        </p:txBody>
      </p:sp>
      <p:sp>
        <p:nvSpPr>
          <p:cNvPr id="4" name="Slide Number Placeholder 3"/>
          <p:cNvSpPr>
            <a:spLocks noGrp="1"/>
          </p:cNvSpPr>
          <p:nvPr>
            <p:ph type="sldNum" sz="quarter" idx="10"/>
          </p:nvPr>
        </p:nvSpPr>
        <p:spPr/>
        <p:txBody>
          <a:bodyPr/>
          <a:lstStyle/>
          <a:p>
            <a:fld id="{570B38BA-41BF-4AC2-9038-0E69EC2BAA31}" type="slidenum">
              <a:rPr lang="en-US" smtClean="0"/>
              <a:t>11</a:t>
            </a:fld>
            <a:endParaRPr lang="en-US"/>
          </a:p>
        </p:txBody>
      </p:sp>
    </p:spTree>
    <p:extLst>
      <p:ext uri="{BB962C8B-B14F-4D97-AF65-F5344CB8AC3E}">
        <p14:creationId xmlns:p14="http://schemas.microsoft.com/office/powerpoint/2010/main" val="2458488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B38BA-41BF-4AC2-9038-0E69EC2BAA31}" type="slidenum">
              <a:rPr lang="en-US" smtClean="0"/>
              <a:t>12</a:t>
            </a:fld>
            <a:endParaRPr lang="en-US"/>
          </a:p>
        </p:txBody>
      </p:sp>
    </p:spTree>
    <p:extLst>
      <p:ext uri="{BB962C8B-B14F-4D97-AF65-F5344CB8AC3E}">
        <p14:creationId xmlns:p14="http://schemas.microsoft.com/office/powerpoint/2010/main" val="85291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See </a:t>
            </a:r>
            <a:r>
              <a:rPr lang="en-US" i="1" dirty="0"/>
              <a:t>Edward G. McGavran: Guardian of the Body Politic</a:t>
            </a:r>
            <a:r>
              <a:rPr lang="en-US" dirty="0"/>
              <a:t>. Harriet H. Barr, Frances H. Barrie. UNC School of Public Health, 1979:</a:t>
            </a:r>
          </a:p>
          <a:p>
            <a:endParaRPr lang="en-US" dirty="0"/>
          </a:p>
          <a:p>
            <a:r>
              <a:rPr lang="en-US" dirty="0"/>
              <a:t>“During his medical education at Harvard, Dr. McGavran was assigned to Dr. Milton J. </a:t>
            </a:r>
            <a:r>
              <a:rPr lang="en-US" dirty="0" err="1"/>
              <a:t>Rosenau’s</a:t>
            </a:r>
            <a:r>
              <a:rPr lang="en-US" dirty="0"/>
              <a:t> reorganized curriculum, available through a new departmental division identified as the Department of Preventive Medicine and Hygiene. By 1925 the program had been condensed to one basic and one shorter course in epidemiology and was accompanied by an opportunity for conducting extensive research.</a:t>
            </a:r>
            <a:r>
              <a:rPr lang="en-US" baseline="0" dirty="0"/>
              <a:t> Dr. Rosenau, a keen detector of student potential, was ever on the alert to encourage the most talented to consider graduate work in public health. The professor recommended as preparatory experience three years in private practice of medicine. In his opinion, practice in a rural area was especially /13/ beneficial in learning everything possible about the problems of a practicing  physician.”</a:t>
            </a:r>
          </a:p>
          <a:p>
            <a:br>
              <a:rPr lang="en-US" baseline="0" dirty="0"/>
            </a:br>
            <a:r>
              <a:rPr lang="en-US" baseline="0" dirty="0"/>
              <a:t>McGavran practiced medicine in </a:t>
            </a:r>
            <a:r>
              <a:rPr lang="en-US" baseline="0" dirty="0" err="1"/>
              <a:t>Sidell</a:t>
            </a:r>
            <a:r>
              <a:rPr lang="en-US" baseline="0" dirty="0"/>
              <a:t>, Illinois from 1929-1933. Frequently medical fees were paid with edibles from fields, barns and gardens. “This period provided Dr. McGavran the private practice experience which Rosenau had recommended as a prerequisite for successful public health leadership.” p14.</a:t>
            </a:r>
          </a:p>
          <a:p>
            <a:endParaRPr lang="en-US" baseline="0" dirty="0"/>
          </a:p>
        </p:txBody>
      </p:sp>
      <p:sp>
        <p:nvSpPr>
          <p:cNvPr id="4" name="Slide Number Placeholder 3"/>
          <p:cNvSpPr>
            <a:spLocks noGrp="1"/>
          </p:cNvSpPr>
          <p:nvPr>
            <p:ph type="sldNum" sz="quarter" idx="10"/>
          </p:nvPr>
        </p:nvSpPr>
        <p:spPr/>
        <p:txBody>
          <a:bodyPr/>
          <a:lstStyle/>
          <a:p>
            <a:fld id="{570B38BA-41BF-4AC2-9038-0E69EC2BAA31}" type="slidenum">
              <a:rPr lang="en-US" smtClean="0"/>
              <a:t>13</a:t>
            </a:fld>
            <a:endParaRPr lang="en-US"/>
          </a:p>
        </p:txBody>
      </p:sp>
    </p:spTree>
    <p:extLst>
      <p:ext uri="{BB962C8B-B14F-4D97-AF65-F5344CB8AC3E}">
        <p14:creationId xmlns:p14="http://schemas.microsoft.com/office/powerpoint/2010/main" val="1637610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Edward G. McGavran: Guardian of the Body Politic</a:t>
            </a:r>
            <a:r>
              <a:rPr lang="en-US" dirty="0"/>
              <a:t>. Harriet H. Barr, Frances H. Barrie. UNC School of Public Health, 1979:</a:t>
            </a:r>
          </a:p>
          <a:p>
            <a:endParaRPr lang="en-US" dirty="0"/>
          </a:p>
          <a:p>
            <a:r>
              <a:rPr lang="en-US" altLang="en-US" dirty="0"/>
              <a:t>“During his tenure with the Kellogg Foundation in Michigan, Dr. McGavran chose two communities as sites for a study and evaluation of tuberculosis programs. When the report was completed, the findings indicated that the community with the best services had the least improvement in tuberculosis rates. Upon closer examination of the evidence, it became apparent that improved economic conditions in the second community had a greater impact on the reduction of the incidence of tuberculosis than the health services provided. Dr. McGavran constantly reminded public health workers of their responsibility to promote social changes which affect health inasmuch as the greatest impact on health status in a community may be achieved by better housing or better jobs.” p14</a:t>
            </a:r>
            <a:endParaRPr lang="en-US" dirty="0"/>
          </a:p>
          <a:p>
            <a:endParaRPr lang="en-US" dirty="0"/>
          </a:p>
        </p:txBody>
      </p:sp>
      <p:sp>
        <p:nvSpPr>
          <p:cNvPr id="4" name="Slide Number Placeholder 3"/>
          <p:cNvSpPr>
            <a:spLocks noGrp="1"/>
          </p:cNvSpPr>
          <p:nvPr>
            <p:ph type="sldNum" sz="quarter" idx="10"/>
          </p:nvPr>
        </p:nvSpPr>
        <p:spPr/>
        <p:txBody>
          <a:bodyPr/>
          <a:lstStyle/>
          <a:p>
            <a:fld id="{570B38BA-41BF-4AC2-9038-0E69EC2BAA31}" type="slidenum">
              <a:rPr lang="en-US" smtClean="0"/>
              <a:t>14</a:t>
            </a:fld>
            <a:endParaRPr lang="en-US"/>
          </a:p>
        </p:txBody>
      </p:sp>
    </p:spTree>
    <p:extLst>
      <p:ext uri="{BB962C8B-B14F-4D97-AF65-F5344CB8AC3E}">
        <p14:creationId xmlns:p14="http://schemas.microsoft.com/office/powerpoint/2010/main" val="3567775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Edward G. McGavran: Guardian of the Body Politic</a:t>
            </a:r>
            <a:r>
              <a:rPr lang="en-US" dirty="0"/>
              <a:t>. Harriet H. Barr, Frances H. Barrie. UNC School of Public Health, 1979:</a:t>
            </a:r>
          </a:p>
          <a:p>
            <a:endParaRPr lang="en-US" dirty="0"/>
          </a:p>
          <a:p>
            <a:r>
              <a:rPr lang="en-US" altLang="en-US" dirty="0"/>
              <a:t>“During his tenure with the Kellogg Foundation in Michigan, Dr. McGavran chose two communities as sites for a study and evaluation of tuberculosis programs. When the report was completed, the findings indicated that the community with the best services had the least improvement in tuberculosis rates. Upon closer examination of the evidence, it became apparent that improved economic conditions in the second community had a greater impact on the reduction of the incidence of tuberculosis than the health services provided. Dr. McGavran constantly reminded public health workers of their responsibility to promote social changes which affect health inasmuch as the greatest impact on health status in a community may be achieved by better housing or better jobs.” p14</a:t>
            </a:r>
            <a:endParaRPr lang="en-US" dirty="0"/>
          </a:p>
          <a:p>
            <a:endParaRPr lang="en-US" dirty="0"/>
          </a:p>
        </p:txBody>
      </p:sp>
      <p:sp>
        <p:nvSpPr>
          <p:cNvPr id="4" name="Slide Number Placeholder 3"/>
          <p:cNvSpPr>
            <a:spLocks noGrp="1"/>
          </p:cNvSpPr>
          <p:nvPr>
            <p:ph type="sldNum" sz="quarter" idx="10"/>
          </p:nvPr>
        </p:nvSpPr>
        <p:spPr/>
        <p:txBody>
          <a:bodyPr/>
          <a:lstStyle/>
          <a:p>
            <a:fld id="{570B38BA-41BF-4AC2-9038-0E69EC2BAA31}" type="slidenum">
              <a:rPr lang="en-US" smtClean="0"/>
              <a:t>15</a:t>
            </a:fld>
            <a:endParaRPr lang="en-US"/>
          </a:p>
        </p:txBody>
      </p:sp>
    </p:spTree>
    <p:extLst>
      <p:ext uri="{BB962C8B-B14F-4D97-AF65-F5344CB8AC3E}">
        <p14:creationId xmlns:p14="http://schemas.microsoft.com/office/powerpoint/2010/main" val="3385097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Edward G. McGavran: Guardian of the Body Politic</a:t>
            </a:r>
            <a:r>
              <a:rPr lang="en-US" dirty="0"/>
              <a:t>. Harriet H. Barr, Frances H. Barrie. UNC School of Public Health, 1979:</a:t>
            </a:r>
          </a:p>
          <a:p>
            <a:endParaRPr lang="en-US" dirty="0"/>
          </a:p>
          <a:p>
            <a:r>
              <a:rPr lang="en-US" altLang="en-US" dirty="0"/>
              <a:t>“During his tenure with the Kellogg Foundation in Michigan, Dr. McGavran chose two communities as sites for a study and evaluation of tuberculosis programs. When the report was completed, the findings indicated that the community with the best services had the least improvement in tuberculosis rates. Upon closer examination of the evidence, it became apparent that improved economic conditions in the second community had a greater impact on the reduction of the incidence of tuberculosis than the health services provided. Dr. McGavran constantly reminded public health workers of their responsibility to promote social changes which affect health inasmuch as the greatest impact on health status in a community may be achieved by better housing or better jobs.” p14</a:t>
            </a:r>
            <a:endParaRPr lang="en-US" dirty="0"/>
          </a:p>
          <a:p>
            <a:endParaRPr lang="en-US" dirty="0"/>
          </a:p>
        </p:txBody>
      </p:sp>
      <p:sp>
        <p:nvSpPr>
          <p:cNvPr id="4" name="Slide Number Placeholder 3"/>
          <p:cNvSpPr>
            <a:spLocks noGrp="1"/>
          </p:cNvSpPr>
          <p:nvPr>
            <p:ph type="sldNum" sz="quarter" idx="10"/>
          </p:nvPr>
        </p:nvSpPr>
        <p:spPr/>
        <p:txBody>
          <a:bodyPr/>
          <a:lstStyle/>
          <a:p>
            <a:fld id="{570B38BA-41BF-4AC2-9038-0E69EC2BAA31}" type="slidenum">
              <a:rPr lang="en-US" smtClean="0"/>
              <a:t>16</a:t>
            </a:fld>
            <a:endParaRPr lang="en-US"/>
          </a:p>
        </p:txBody>
      </p:sp>
    </p:spTree>
    <p:extLst>
      <p:ext uri="{BB962C8B-B14F-4D97-AF65-F5344CB8AC3E}">
        <p14:creationId xmlns:p14="http://schemas.microsoft.com/office/powerpoint/2010/main" val="2046532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 from https://apps.nlm.nih.gov/againsttheodds/exhibit/community_health/model_world.cfm</a:t>
            </a:r>
          </a:p>
        </p:txBody>
      </p:sp>
      <p:sp>
        <p:nvSpPr>
          <p:cNvPr id="4" name="Slide Number Placeholder 3"/>
          <p:cNvSpPr>
            <a:spLocks noGrp="1"/>
          </p:cNvSpPr>
          <p:nvPr>
            <p:ph type="sldNum" sz="quarter" idx="10"/>
          </p:nvPr>
        </p:nvSpPr>
        <p:spPr/>
        <p:txBody>
          <a:bodyPr/>
          <a:lstStyle/>
          <a:p>
            <a:fld id="{570B38BA-41BF-4AC2-9038-0E69EC2BAA31}" type="slidenum">
              <a:rPr lang="en-US" smtClean="0"/>
              <a:t>17</a:t>
            </a:fld>
            <a:endParaRPr lang="en-US"/>
          </a:p>
        </p:txBody>
      </p:sp>
    </p:spTree>
    <p:extLst>
      <p:ext uri="{BB962C8B-B14F-4D97-AF65-F5344CB8AC3E}">
        <p14:creationId xmlns:p14="http://schemas.microsoft.com/office/powerpoint/2010/main" val="4087581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from Robert Korstad, </a:t>
            </a:r>
            <a:r>
              <a:rPr lang="en-US" i="1" dirty="0"/>
              <a:t>Dreaming of a Time</a:t>
            </a:r>
            <a:r>
              <a:rPr lang="en-US" dirty="0"/>
              <a:t>, p116</a:t>
            </a:r>
          </a:p>
          <a:p>
            <a:endParaRPr lang="en-US" dirty="0"/>
          </a:p>
        </p:txBody>
      </p:sp>
      <p:sp>
        <p:nvSpPr>
          <p:cNvPr id="4" name="Slide Number Placeholder 3"/>
          <p:cNvSpPr>
            <a:spLocks noGrp="1"/>
          </p:cNvSpPr>
          <p:nvPr>
            <p:ph type="sldNum" sz="quarter" idx="10"/>
          </p:nvPr>
        </p:nvSpPr>
        <p:spPr/>
        <p:txBody>
          <a:bodyPr/>
          <a:lstStyle/>
          <a:p>
            <a:fld id="{570B38BA-41BF-4AC2-9038-0E69EC2BAA31}" type="slidenum">
              <a:rPr lang="en-US" smtClean="0"/>
              <a:t>20</a:t>
            </a:fld>
            <a:endParaRPr lang="en-US"/>
          </a:p>
        </p:txBody>
      </p:sp>
    </p:spTree>
    <p:extLst>
      <p:ext uri="{BB962C8B-B14F-4D97-AF65-F5344CB8AC3E}">
        <p14:creationId xmlns:p14="http://schemas.microsoft.com/office/powerpoint/2010/main" val="3764625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 from Robert Korstad, </a:t>
            </a:r>
            <a:r>
              <a:rPr lang="en-US" i="1" dirty="0"/>
              <a:t>Dreaming of a Time</a:t>
            </a:r>
            <a:r>
              <a:rPr lang="en-US" dirty="0"/>
              <a:t>, p116</a:t>
            </a:r>
          </a:p>
          <a:p>
            <a:endParaRPr lang="en-US" dirty="0"/>
          </a:p>
        </p:txBody>
      </p:sp>
      <p:sp>
        <p:nvSpPr>
          <p:cNvPr id="4" name="Slide Number Placeholder 3"/>
          <p:cNvSpPr>
            <a:spLocks noGrp="1"/>
          </p:cNvSpPr>
          <p:nvPr>
            <p:ph type="sldNum" sz="quarter" idx="10"/>
          </p:nvPr>
        </p:nvSpPr>
        <p:spPr/>
        <p:txBody>
          <a:bodyPr/>
          <a:lstStyle/>
          <a:p>
            <a:fld id="{570B38BA-41BF-4AC2-9038-0E69EC2BAA31}" type="slidenum">
              <a:rPr lang="en-US" smtClean="0"/>
              <a:t>21</a:t>
            </a:fld>
            <a:endParaRPr lang="en-US"/>
          </a:p>
        </p:txBody>
      </p:sp>
    </p:spTree>
    <p:extLst>
      <p:ext uri="{BB962C8B-B14F-4D97-AF65-F5344CB8AC3E}">
        <p14:creationId xmlns:p14="http://schemas.microsoft.com/office/powerpoint/2010/main" val="3513248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from Robert Korstad, </a:t>
            </a:r>
            <a:r>
              <a:rPr lang="en-US" i="1" dirty="0"/>
              <a:t>Dreaming of a Time</a:t>
            </a:r>
            <a:r>
              <a:rPr lang="en-US" dirty="0"/>
              <a:t>, p116</a:t>
            </a:r>
          </a:p>
        </p:txBody>
      </p:sp>
      <p:sp>
        <p:nvSpPr>
          <p:cNvPr id="4" name="Slide Number Placeholder 3"/>
          <p:cNvSpPr>
            <a:spLocks noGrp="1"/>
          </p:cNvSpPr>
          <p:nvPr>
            <p:ph type="sldNum" sz="quarter" idx="10"/>
          </p:nvPr>
        </p:nvSpPr>
        <p:spPr/>
        <p:txBody>
          <a:bodyPr/>
          <a:lstStyle/>
          <a:p>
            <a:fld id="{570B38BA-41BF-4AC2-9038-0E69EC2BAA31}" type="slidenum">
              <a:rPr lang="en-US" smtClean="0"/>
              <a:t>22</a:t>
            </a:fld>
            <a:endParaRPr lang="en-US"/>
          </a:p>
        </p:txBody>
      </p:sp>
    </p:spTree>
    <p:extLst>
      <p:ext uri="{BB962C8B-B14F-4D97-AF65-F5344CB8AC3E}">
        <p14:creationId xmlns:p14="http://schemas.microsoft.com/office/powerpoint/2010/main" val="3668249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0B38BA-41BF-4AC2-9038-0E69EC2BAA31}" type="slidenum">
              <a:rPr lang="en-US" smtClean="0"/>
              <a:t>2</a:t>
            </a:fld>
            <a:endParaRPr lang="en-US"/>
          </a:p>
        </p:txBody>
      </p:sp>
    </p:spTree>
    <p:extLst>
      <p:ext uri="{BB962C8B-B14F-4D97-AF65-F5344CB8AC3E}">
        <p14:creationId xmlns:p14="http://schemas.microsoft.com/office/powerpoint/2010/main" val="3790000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B38BA-41BF-4AC2-9038-0E69EC2BAA31}" type="slidenum">
              <a:rPr lang="en-US" smtClean="0"/>
              <a:t>24</a:t>
            </a:fld>
            <a:endParaRPr lang="en-US"/>
          </a:p>
        </p:txBody>
      </p:sp>
    </p:spTree>
    <p:extLst>
      <p:ext uri="{BB962C8B-B14F-4D97-AF65-F5344CB8AC3E}">
        <p14:creationId xmlns:p14="http://schemas.microsoft.com/office/powerpoint/2010/main" val="1038298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from Robert Korstad, </a:t>
            </a:r>
            <a:r>
              <a:rPr lang="en-US" i="1" dirty="0"/>
              <a:t>Dreaming of a Time</a:t>
            </a:r>
            <a:r>
              <a:rPr lang="en-US" dirty="0"/>
              <a:t>, p116</a:t>
            </a:r>
          </a:p>
        </p:txBody>
      </p:sp>
      <p:sp>
        <p:nvSpPr>
          <p:cNvPr id="4" name="Slide Number Placeholder 3"/>
          <p:cNvSpPr>
            <a:spLocks noGrp="1"/>
          </p:cNvSpPr>
          <p:nvPr>
            <p:ph type="sldNum" sz="quarter" idx="10"/>
          </p:nvPr>
        </p:nvSpPr>
        <p:spPr/>
        <p:txBody>
          <a:bodyPr/>
          <a:lstStyle/>
          <a:p>
            <a:fld id="{570B38BA-41BF-4AC2-9038-0E69EC2BAA31}" type="slidenum">
              <a:rPr lang="en-US" smtClean="0"/>
              <a:t>25</a:t>
            </a:fld>
            <a:endParaRPr lang="en-US"/>
          </a:p>
        </p:txBody>
      </p:sp>
    </p:spTree>
    <p:extLst>
      <p:ext uri="{BB962C8B-B14F-4D97-AF65-F5344CB8AC3E}">
        <p14:creationId xmlns:p14="http://schemas.microsoft.com/office/powerpoint/2010/main" val="236084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B38BA-41BF-4AC2-9038-0E69EC2BAA31}" type="slidenum">
              <a:rPr lang="en-US" smtClean="0"/>
              <a:t>26</a:t>
            </a:fld>
            <a:endParaRPr lang="en-US"/>
          </a:p>
        </p:txBody>
      </p:sp>
    </p:spTree>
    <p:extLst>
      <p:ext uri="{BB962C8B-B14F-4D97-AF65-F5344CB8AC3E}">
        <p14:creationId xmlns:p14="http://schemas.microsoft.com/office/powerpoint/2010/main" val="1694193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B38BA-41BF-4AC2-9038-0E69EC2BAA31}" type="slidenum">
              <a:rPr lang="en-US" smtClean="0"/>
              <a:t>27</a:t>
            </a:fld>
            <a:endParaRPr lang="en-US"/>
          </a:p>
        </p:txBody>
      </p:sp>
    </p:spTree>
    <p:extLst>
      <p:ext uri="{BB962C8B-B14F-4D97-AF65-F5344CB8AC3E}">
        <p14:creationId xmlns:p14="http://schemas.microsoft.com/office/powerpoint/2010/main" val="2473183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B38BA-41BF-4AC2-9038-0E69EC2BAA31}" type="slidenum">
              <a:rPr lang="en-US" smtClean="0"/>
              <a:t>28</a:t>
            </a:fld>
            <a:endParaRPr lang="en-US"/>
          </a:p>
        </p:txBody>
      </p:sp>
    </p:spTree>
    <p:extLst>
      <p:ext uri="{BB962C8B-B14F-4D97-AF65-F5344CB8AC3E}">
        <p14:creationId xmlns:p14="http://schemas.microsoft.com/office/powerpoint/2010/main" val="2271325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“Epidemiology is fundamentally engaged in the broader quest for social justice and equality.”  This is the way that John Cassel characterized epidemiology during the discussion in which he invited Sherman James to join the Epidemiology faculty at UNC.  Dr. James recounted the incident when he presented the 1999 John Cassel Seminar (1/20/1999).  John Cassel’s perspective is not always prominent in epidemiology discussions, but it defines a mission for our field that we should never lose sight of.</a:t>
            </a:r>
          </a:p>
          <a:p>
            <a:endParaRPr lang="en-US" altLang="en-US" dirty="0"/>
          </a:p>
          <a:p>
            <a:r>
              <a:rPr lang="en-US" altLang="en-US" dirty="0"/>
              <a:t>(To learn more about John Cassel, see Michel A. Ibrahim, Berton H. Kaplan, Ralph C. Patrick, Cecil Slome, Herman A. Tyroler and Robert N. Wilson.  The legacy of John C. Cassel.  Am J </a:t>
            </a:r>
            <a:r>
              <a:rPr lang="en-US" altLang="en-US" dirty="0" err="1"/>
              <a:t>Epidemiol</a:t>
            </a:r>
            <a:r>
              <a:rPr lang="en-US" altLang="en-US" dirty="0"/>
              <a:t> 1980(July);112(1):1-7 (http://aje.oxfordjournals.org/cgi/reprint/112/1/1.pdf)</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B38BA-41BF-4AC2-9038-0E69EC2BAA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434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B38BA-41BF-4AC2-9038-0E69EC2BAA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549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original John C. Cassel Conference Room was room 204 Rosenau Hall. The John C. Cassel Conference Room in McGavran Greenberg was dedicated in 1998. The portraits were framed by Susanne Wolf.</a:t>
            </a:r>
          </a:p>
        </p:txBody>
      </p:sp>
      <p:sp>
        <p:nvSpPr>
          <p:cNvPr id="4" name="Slide Number Placeholder 3"/>
          <p:cNvSpPr>
            <a:spLocks noGrp="1"/>
          </p:cNvSpPr>
          <p:nvPr>
            <p:ph type="sldNum" sz="quarter" idx="5"/>
          </p:nvPr>
        </p:nvSpPr>
        <p:spPr/>
        <p:txBody>
          <a:bodyPr/>
          <a:lstStyle/>
          <a:p>
            <a:fld id="{570B38BA-41BF-4AC2-9038-0E69EC2BAA31}" type="slidenum">
              <a:rPr lang="en-US" smtClean="0"/>
              <a:t>32</a:t>
            </a:fld>
            <a:endParaRPr lang="en-US"/>
          </a:p>
        </p:txBody>
      </p:sp>
    </p:spTree>
    <p:extLst>
      <p:ext uri="{BB962C8B-B14F-4D97-AF65-F5344CB8AC3E}">
        <p14:creationId xmlns:p14="http://schemas.microsoft.com/office/powerpoint/2010/main" val="1552984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B38BA-41BF-4AC2-9038-0E69EC2BAA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758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back through emails from Andy Olshan after he became chair, I found multiple question to Bert Kaplan and me</a:t>
            </a:r>
          </a:p>
          <a:p>
            <a:r>
              <a:rPr lang="en-US" dirty="0"/>
              <a:t>The questions generally originated with the Dean’s office or its communications unit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70B38BA-41BF-4AC2-9038-0E69EC2BAA31}" type="slidenum">
              <a:rPr lang="en-US" smtClean="0"/>
              <a:t>37</a:t>
            </a:fld>
            <a:endParaRPr lang="en-US"/>
          </a:p>
        </p:txBody>
      </p:sp>
    </p:spTree>
    <p:extLst>
      <p:ext uri="{BB962C8B-B14F-4D97-AF65-F5344CB8AC3E}">
        <p14:creationId xmlns:p14="http://schemas.microsoft.com/office/powerpoint/2010/main" val="3285941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0B38BA-41BF-4AC2-9038-0E69EC2BAA31}" type="slidenum">
              <a:rPr lang="en-US" smtClean="0"/>
              <a:t>3</a:t>
            </a:fld>
            <a:endParaRPr lang="en-US"/>
          </a:p>
        </p:txBody>
      </p:sp>
    </p:spTree>
    <p:extLst>
      <p:ext uri="{BB962C8B-B14F-4D97-AF65-F5344CB8AC3E}">
        <p14:creationId xmlns:p14="http://schemas.microsoft.com/office/powerpoint/2010/main" val="3165619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Joanna Smith, Marilyn Knowles, Jo Heiss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Judith Winkler to Elizabeth French, 1/12/2016</a:t>
            </a:r>
          </a:p>
          <a:p>
            <a:r>
              <a:rPr lang="en-US" sz="1200" kern="1200" dirty="0">
                <a:solidFill>
                  <a:schemeClr val="tx1"/>
                </a:solidFill>
                <a:effectLst/>
                <a:latin typeface="+mn-lt"/>
                <a:ea typeface="+mn-ea"/>
                <a:cs typeface="+mn-cs"/>
              </a:rPr>
              <a:t>Hi Elizabeth—I am working with Vic to put together a history of the Department of Epidemiology. He has many resources, but we would like to sit down and talk about other sources you may know. We have done a little work to narrow down the scope of the history. We can tell you about that.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know we need to find data about faculty, students, degrees earned, and similar information. We know that Gillings, General Alumni Association, libraries, university administration will likely have some of this info. However, we think talking with you before we go looking for data would help us be most </a:t>
            </a:r>
            <a:r>
              <a:rPr lang="en-US" sz="1200" kern="1200" dirty="0" err="1">
                <a:solidFill>
                  <a:schemeClr val="tx1"/>
                </a:solidFill>
                <a:effectLst/>
                <a:latin typeface="+mn-lt"/>
                <a:ea typeface="+mn-ea"/>
                <a:cs typeface="+mn-cs"/>
              </a:rPr>
              <a:t>effient</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Judith to Linda Kastleman, 1/12/2016:</a:t>
            </a:r>
          </a:p>
          <a:p>
            <a:r>
              <a:rPr lang="en-US" sz="1200" kern="1200" dirty="0">
                <a:solidFill>
                  <a:schemeClr val="tx1"/>
                </a:solidFill>
                <a:effectLst/>
                <a:latin typeface="+mn-lt"/>
                <a:ea typeface="+mn-ea"/>
                <a:cs typeface="+mn-cs"/>
              </a:rPr>
              <a:t>Hi Linda, I am going to be working on a history of the Department of Epidemiology with Vick and with Andy Olshan.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would love to meet with you to see what photos and other resources you have and pick your brain about sources of info.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70B38BA-41BF-4AC2-9038-0E69EC2BAA31}" type="slidenum">
              <a:rPr lang="en-US" smtClean="0"/>
              <a:t>43</a:t>
            </a:fld>
            <a:endParaRPr lang="en-US"/>
          </a:p>
        </p:txBody>
      </p:sp>
    </p:spTree>
    <p:extLst>
      <p:ext uri="{BB962C8B-B14F-4D97-AF65-F5344CB8AC3E}">
        <p14:creationId xmlns:p14="http://schemas.microsoft.com/office/powerpoint/2010/main" val="3508617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Joanna Smith, Marilyn Knowles, Jo Heiss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Judith Winkler to Elizabeth French, 1/12/2016</a:t>
            </a:r>
          </a:p>
          <a:p>
            <a:r>
              <a:rPr lang="en-US" sz="1200" kern="1200" dirty="0">
                <a:solidFill>
                  <a:schemeClr val="tx1"/>
                </a:solidFill>
                <a:effectLst/>
                <a:latin typeface="+mn-lt"/>
                <a:ea typeface="+mn-ea"/>
                <a:cs typeface="+mn-cs"/>
              </a:rPr>
              <a:t>Hi Elizabeth—I am working with Vic to put together a history of the Department of Epidemiology. He has many resources, but we would like to sit down and talk about other sources you may know. We have done a little work to narrow down the scope of the history. We can tell you about that.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know we need to find data about faculty, students, degrees earned, and similar information. We know that Gillings, General Alumni Association, libraries, university administration will likely have some of this info. However, we think talking with you before we go looking for data would help us be most </a:t>
            </a:r>
            <a:r>
              <a:rPr lang="en-US" sz="1200" kern="1200" dirty="0" err="1">
                <a:solidFill>
                  <a:schemeClr val="tx1"/>
                </a:solidFill>
                <a:effectLst/>
                <a:latin typeface="+mn-lt"/>
                <a:ea typeface="+mn-ea"/>
                <a:cs typeface="+mn-cs"/>
              </a:rPr>
              <a:t>effient</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Judith to Linda Kastleman, 1/12/2016:</a:t>
            </a:r>
          </a:p>
          <a:p>
            <a:r>
              <a:rPr lang="en-US" sz="1200" kern="1200" dirty="0">
                <a:solidFill>
                  <a:schemeClr val="tx1"/>
                </a:solidFill>
                <a:effectLst/>
                <a:latin typeface="+mn-lt"/>
                <a:ea typeface="+mn-ea"/>
                <a:cs typeface="+mn-cs"/>
              </a:rPr>
              <a:t>Hi Linda, I am going to be working on a history of the Department of Epidemiology with Vick and with Andy Olshan.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would love to meet with you to see what photos and other resources you have and pick your brain about sources of info.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70B38BA-41BF-4AC2-9038-0E69EC2BAA31}" type="slidenum">
              <a:rPr lang="en-US" smtClean="0"/>
              <a:t>44</a:t>
            </a:fld>
            <a:endParaRPr lang="en-US"/>
          </a:p>
        </p:txBody>
      </p:sp>
    </p:spTree>
    <p:extLst>
      <p:ext uri="{BB962C8B-B14F-4D97-AF65-F5344CB8AC3E}">
        <p14:creationId xmlns:p14="http://schemas.microsoft.com/office/powerpoint/2010/main" val="6713629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B38BA-41BF-4AC2-9038-0E69EC2BAA31}" type="slidenum">
              <a:rPr lang="en-US" smtClean="0"/>
              <a:t>45</a:t>
            </a:fld>
            <a:endParaRPr lang="en-US"/>
          </a:p>
        </p:txBody>
      </p:sp>
    </p:spTree>
    <p:extLst>
      <p:ext uri="{BB962C8B-B14F-4D97-AF65-F5344CB8AC3E}">
        <p14:creationId xmlns:p14="http://schemas.microsoft.com/office/powerpoint/2010/main" val="873258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Judith Winkler to Elizabeth French, 1/12/2016</a:t>
            </a:r>
          </a:p>
          <a:p>
            <a:r>
              <a:rPr lang="en-US" sz="1200" kern="1200" dirty="0">
                <a:solidFill>
                  <a:schemeClr val="tx1"/>
                </a:solidFill>
                <a:effectLst/>
                <a:latin typeface="+mn-lt"/>
                <a:ea typeface="+mn-ea"/>
                <a:cs typeface="+mn-cs"/>
              </a:rPr>
              <a:t>Hi Elizabeth—I am working with Vic to put together a history of the Department of Epidemiology. He has many resources, but we would like to sit down and talk about other sources you may know. We have done a little work to narrow down the scope of the history. We can tell you about that.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know we need to find data about faculty, students, degrees earned, and similar information. We know that Gillings, General Alumni Association, libraries, university administration will likely have some of this info. However, we think talking with you before we go looking for data would help us be most </a:t>
            </a:r>
            <a:r>
              <a:rPr lang="en-US" sz="1200" kern="1200" dirty="0" err="1">
                <a:solidFill>
                  <a:schemeClr val="tx1"/>
                </a:solidFill>
                <a:effectLst/>
                <a:latin typeface="+mn-lt"/>
                <a:ea typeface="+mn-ea"/>
                <a:cs typeface="+mn-cs"/>
              </a:rPr>
              <a:t>effient</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Judith to Linda Kastleman, 1/12/2016:</a:t>
            </a:r>
          </a:p>
          <a:p>
            <a:r>
              <a:rPr lang="en-US" sz="1200" kern="1200" dirty="0">
                <a:solidFill>
                  <a:schemeClr val="tx1"/>
                </a:solidFill>
                <a:effectLst/>
                <a:latin typeface="+mn-lt"/>
                <a:ea typeface="+mn-ea"/>
                <a:cs typeface="+mn-cs"/>
              </a:rPr>
              <a:t>Hi Linda, I am going to be working on a history of the Department of Epidemiology with Vick and with Andy Olshan.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would love to meet with you to see what photos and other resources you have and pick your brain about sources of info.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70B38BA-41BF-4AC2-9038-0E69EC2BAA31}" type="slidenum">
              <a:rPr lang="en-US" smtClean="0"/>
              <a:t>46</a:t>
            </a:fld>
            <a:endParaRPr lang="en-US"/>
          </a:p>
        </p:txBody>
      </p:sp>
    </p:spTree>
    <p:extLst>
      <p:ext uri="{BB962C8B-B14F-4D97-AF65-F5344CB8AC3E}">
        <p14:creationId xmlns:p14="http://schemas.microsoft.com/office/powerpoint/2010/main" val="36029403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they are most meaningful when the people and context are identified.</a:t>
            </a:r>
          </a:p>
        </p:txBody>
      </p:sp>
      <p:sp>
        <p:nvSpPr>
          <p:cNvPr id="4" name="Slide Number Placeholder 3"/>
          <p:cNvSpPr>
            <a:spLocks noGrp="1"/>
          </p:cNvSpPr>
          <p:nvPr>
            <p:ph type="sldNum" sz="quarter" idx="5"/>
          </p:nvPr>
        </p:nvSpPr>
        <p:spPr/>
        <p:txBody>
          <a:bodyPr/>
          <a:lstStyle/>
          <a:p>
            <a:fld id="{570B38BA-41BF-4AC2-9038-0E69EC2BAA31}" type="slidenum">
              <a:rPr lang="en-US" smtClean="0"/>
              <a:t>47</a:t>
            </a:fld>
            <a:endParaRPr lang="en-US"/>
          </a:p>
        </p:txBody>
      </p:sp>
    </p:spTree>
    <p:extLst>
      <p:ext uri="{BB962C8B-B14F-4D97-AF65-F5344CB8AC3E}">
        <p14:creationId xmlns:p14="http://schemas.microsoft.com/office/powerpoint/2010/main" val="40856434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Judith Winkler to Elizabeth French, 1/12/2016</a:t>
            </a:r>
          </a:p>
          <a:p>
            <a:r>
              <a:rPr lang="en-US" sz="1200" kern="1200" dirty="0">
                <a:solidFill>
                  <a:schemeClr val="tx1"/>
                </a:solidFill>
                <a:effectLst/>
                <a:latin typeface="+mn-lt"/>
                <a:ea typeface="+mn-ea"/>
                <a:cs typeface="+mn-cs"/>
              </a:rPr>
              <a:t>Hi Elizabeth—I am working with Vic to put together a history of the Department of Epidemiology. He has many resources, but we would like to sit down and talk about other sources you may know. We have done a little work to narrow down the scope of the history. We can tell you about that.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know we need to find data about faculty, students, degrees earned, and similar information. We know that Gillings, General Alumni Association, libraries, university administration will likely have some of this info. However, we think talking with you before we go looking for data would help us be most </a:t>
            </a:r>
            <a:r>
              <a:rPr lang="en-US" sz="1200" kern="1200" dirty="0" err="1">
                <a:solidFill>
                  <a:schemeClr val="tx1"/>
                </a:solidFill>
                <a:effectLst/>
                <a:latin typeface="+mn-lt"/>
                <a:ea typeface="+mn-ea"/>
                <a:cs typeface="+mn-cs"/>
              </a:rPr>
              <a:t>effient</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Judith to Linda Kastleman, 1/12/2016:</a:t>
            </a:r>
          </a:p>
          <a:p>
            <a:r>
              <a:rPr lang="en-US" sz="1200" kern="1200" dirty="0">
                <a:solidFill>
                  <a:schemeClr val="tx1"/>
                </a:solidFill>
                <a:effectLst/>
                <a:latin typeface="+mn-lt"/>
                <a:ea typeface="+mn-ea"/>
                <a:cs typeface="+mn-cs"/>
              </a:rPr>
              <a:t>Hi Linda, I am going to be working on a history of the Department of Epidemiology with Vick and with Andy Olshan.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would love to meet with you to see what photos and other resources you have and pick your brain about sources of info.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70B38BA-41BF-4AC2-9038-0E69EC2BAA31}" type="slidenum">
              <a:rPr lang="en-US" smtClean="0"/>
              <a:t>48</a:t>
            </a:fld>
            <a:endParaRPr lang="en-US"/>
          </a:p>
        </p:txBody>
      </p:sp>
    </p:spTree>
    <p:extLst>
      <p:ext uri="{BB962C8B-B14F-4D97-AF65-F5344CB8AC3E}">
        <p14:creationId xmlns:p14="http://schemas.microsoft.com/office/powerpoint/2010/main" val="39942942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B38BA-41BF-4AC2-9038-0E69EC2BAA31}" type="slidenum">
              <a:rPr lang="en-US" smtClean="0"/>
              <a:t>49</a:t>
            </a:fld>
            <a:endParaRPr lang="en-US"/>
          </a:p>
        </p:txBody>
      </p:sp>
    </p:spTree>
    <p:extLst>
      <p:ext uri="{BB962C8B-B14F-4D97-AF65-F5344CB8AC3E}">
        <p14:creationId xmlns:p14="http://schemas.microsoft.com/office/powerpoint/2010/main" val="4109334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Including Joanna Smith, Marilyn Knowles, Jo Heiss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70B38BA-41BF-4AC2-9038-0E69EC2BAA31}" type="slidenum">
              <a:rPr lang="en-US" smtClean="0"/>
              <a:t>50</a:t>
            </a:fld>
            <a:endParaRPr lang="en-US"/>
          </a:p>
        </p:txBody>
      </p:sp>
    </p:spTree>
    <p:extLst>
      <p:ext uri="{BB962C8B-B14F-4D97-AF65-F5344CB8AC3E}">
        <p14:creationId xmlns:p14="http://schemas.microsoft.com/office/powerpoint/2010/main" val="25460818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D:\2-Vic\VicsScansandImages\Vic\VicsOffice</a:t>
            </a:r>
          </a:p>
        </p:txBody>
      </p:sp>
      <p:sp>
        <p:nvSpPr>
          <p:cNvPr id="4" name="Slide Number Placeholder 3"/>
          <p:cNvSpPr>
            <a:spLocks noGrp="1"/>
          </p:cNvSpPr>
          <p:nvPr>
            <p:ph type="sldNum" sz="quarter" idx="5"/>
          </p:nvPr>
        </p:nvSpPr>
        <p:spPr/>
        <p:txBody>
          <a:bodyPr/>
          <a:lstStyle/>
          <a:p>
            <a:fld id="{570B38BA-41BF-4AC2-9038-0E69EC2BAA31}" type="slidenum">
              <a:rPr lang="en-US" smtClean="0"/>
              <a:t>51</a:t>
            </a:fld>
            <a:endParaRPr lang="en-US"/>
          </a:p>
        </p:txBody>
      </p:sp>
    </p:spTree>
    <p:extLst>
      <p:ext uri="{BB962C8B-B14F-4D97-AF65-F5344CB8AC3E}">
        <p14:creationId xmlns:p14="http://schemas.microsoft.com/office/powerpoint/2010/main" val="26760705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Joanna Smith, Marilyn Knowles, Jo Heiss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70B38BA-41BF-4AC2-9038-0E69EC2BAA31}" type="slidenum">
              <a:rPr lang="en-US" smtClean="0"/>
              <a:t>54</a:t>
            </a:fld>
            <a:endParaRPr lang="en-US"/>
          </a:p>
        </p:txBody>
      </p:sp>
    </p:spTree>
    <p:extLst>
      <p:ext uri="{BB962C8B-B14F-4D97-AF65-F5344CB8AC3E}">
        <p14:creationId xmlns:p14="http://schemas.microsoft.com/office/powerpoint/2010/main" val="3680851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0B38BA-41BF-4AC2-9038-0E69EC2BAA31}" type="slidenum">
              <a:rPr lang="en-US" smtClean="0"/>
              <a:t>4</a:t>
            </a:fld>
            <a:endParaRPr lang="en-US"/>
          </a:p>
        </p:txBody>
      </p:sp>
    </p:spTree>
    <p:extLst>
      <p:ext uri="{BB962C8B-B14F-4D97-AF65-F5344CB8AC3E}">
        <p14:creationId xmlns:p14="http://schemas.microsoft.com/office/powerpoint/2010/main" val="42769261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Wendy Schoenbach Reasenberg, with Anna Kade Schoenbach: </a:t>
            </a:r>
            <a:r>
              <a:rPr lang="en-US" i="1" dirty="0"/>
              <a:t>Manny and Frances: An Extraordinary Couple</a:t>
            </a:r>
            <a:r>
              <a:rPr lang="en-US" dirty="0"/>
              <a:t> and </a:t>
            </a:r>
            <a:r>
              <a:rPr lang="en-US" i="1" dirty="0"/>
              <a:t>The Life Savers of World War II</a:t>
            </a:r>
            <a:r>
              <a:rPr lang="en-US" dirty="0"/>
              <a:t>.  Reading these books, which she published last year, led me to realize that I had actually heard of epidemiology many years before I was aware.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B38BA-41BF-4AC2-9038-0E69EC2BAA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212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0B38BA-41BF-4AC2-9038-0E69EC2BAA31}" type="slidenum">
              <a:rPr lang="en-US" smtClean="0"/>
              <a:t>5</a:t>
            </a:fld>
            <a:endParaRPr lang="en-US"/>
          </a:p>
        </p:txBody>
      </p:sp>
    </p:spTree>
    <p:extLst>
      <p:ext uri="{BB962C8B-B14F-4D97-AF65-F5344CB8AC3E}">
        <p14:creationId xmlns:p14="http://schemas.microsoft.com/office/powerpoint/2010/main" val="2309091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0B38BA-41BF-4AC2-9038-0E69EC2BAA31}" type="slidenum">
              <a:rPr lang="en-US" smtClean="0"/>
              <a:t>6</a:t>
            </a:fld>
            <a:endParaRPr lang="en-US"/>
          </a:p>
        </p:txBody>
      </p:sp>
    </p:spTree>
    <p:extLst>
      <p:ext uri="{BB962C8B-B14F-4D97-AF65-F5344CB8AC3E}">
        <p14:creationId xmlns:p14="http://schemas.microsoft.com/office/powerpoint/2010/main" val="1569622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1959, the </a:t>
            </a:r>
            <a:r>
              <a:rPr lang="en-US" i="1" dirty="0"/>
              <a:t>UNC Computation Center</a:t>
            </a:r>
            <a:r>
              <a:rPr lang="en-US" dirty="0"/>
              <a:t> began operating with a Univac 1105 computer. In March 1960, Bill Friday presided over dedicating the Computation Center  (https://trilug.org/pipermail/trilug/Week-of-Mon-20100301/060923.html)  In this photograph, from Robert Korstad’s </a:t>
            </a:r>
            <a:r>
              <a:rPr lang="en-US" i="1" dirty="0"/>
              <a:t>Dreaming of a Time</a:t>
            </a:r>
            <a:r>
              <a:rPr lang="en-US" dirty="0"/>
              <a:t>, Epidemiology faculty member Bert Kaplan’s wife Ellen was one of the early computer users in the School.</a:t>
            </a:r>
          </a:p>
        </p:txBody>
      </p:sp>
      <p:sp>
        <p:nvSpPr>
          <p:cNvPr id="4" name="Slide Number Placeholder 3"/>
          <p:cNvSpPr>
            <a:spLocks noGrp="1"/>
          </p:cNvSpPr>
          <p:nvPr>
            <p:ph type="sldNum" sz="quarter" idx="5"/>
          </p:nvPr>
        </p:nvSpPr>
        <p:spPr/>
        <p:txBody>
          <a:bodyPr/>
          <a:lstStyle/>
          <a:p>
            <a:fld id="{570B38BA-41BF-4AC2-9038-0E69EC2BAA31}" type="slidenum">
              <a:rPr lang="en-US" smtClean="0"/>
              <a:t>8</a:t>
            </a:fld>
            <a:endParaRPr lang="en-US"/>
          </a:p>
        </p:txBody>
      </p:sp>
    </p:spTree>
    <p:extLst>
      <p:ext uri="{BB962C8B-B14F-4D97-AF65-F5344CB8AC3E}">
        <p14:creationId xmlns:p14="http://schemas.microsoft.com/office/powerpoint/2010/main" val="4259751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0B38BA-41BF-4AC2-9038-0E69EC2BAA31}" type="slidenum">
              <a:rPr lang="en-US" smtClean="0"/>
              <a:t>9</a:t>
            </a:fld>
            <a:endParaRPr lang="en-US"/>
          </a:p>
        </p:txBody>
      </p:sp>
    </p:spTree>
    <p:extLst>
      <p:ext uri="{BB962C8B-B14F-4D97-AF65-F5344CB8AC3E}">
        <p14:creationId xmlns:p14="http://schemas.microsoft.com/office/powerpoint/2010/main" val="2551788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B38BA-41BF-4AC2-9038-0E69EC2BAA31}" type="slidenum">
              <a:rPr lang="en-US" smtClean="0"/>
              <a:t>10</a:t>
            </a:fld>
            <a:endParaRPr lang="en-US"/>
          </a:p>
        </p:txBody>
      </p:sp>
    </p:spTree>
    <p:extLst>
      <p:ext uri="{BB962C8B-B14F-4D97-AF65-F5344CB8AC3E}">
        <p14:creationId xmlns:p14="http://schemas.microsoft.com/office/powerpoint/2010/main" val="3033511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73BC4F-7CC7-44F2-A1C8-97F68453FF02}"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751810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3BC4F-7CC7-44F2-A1C8-97F68453FF02}"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3512181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3BC4F-7CC7-44F2-A1C8-97F68453FF02}"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710374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3BC4F-7CC7-44F2-A1C8-97F68453FF02}"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4097550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73BC4F-7CC7-44F2-A1C8-97F68453FF02}"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701031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73BC4F-7CC7-44F2-A1C8-97F68453FF02}"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212484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73BC4F-7CC7-44F2-A1C8-97F68453FF02}" type="datetimeFigureOut">
              <a:rPr lang="en-US" smtClean="0"/>
              <a:t>11/19/2024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3883714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73BC4F-7CC7-44F2-A1C8-97F68453FF02}" type="datetimeFigureOut">
              <a:rPr lang="en-US" smtClean="0"/>
              <a:t>11/19/2024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810440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3BC4F-7CC7-44F2-A1C8-97F68453FF02}" type="datetimeFigureOut">
              <a:rPr lang="en-US" smtClean="0"/>
              <a:t>11/19/2024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4154880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73BC4F-7CC7-44F2-A1C8-97F68453FF02}"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1656698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73BC4F-7CC7-44F2-A1C8-97F68453FF02}"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745609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3BC4F-7CC7-44F2-A1C8-97F68453FF02}" type="datetimeFigureOut">
              <a:rPr lang="en-US" smtClean="0"/>
              <a:t>11/19/2024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89059E-5C6C-46F2-8D70-DBC0C95A1DA0}" type="slidenum">
              <a:rPr lang="en-US" smtClean="0"/>
              <a:t>‹#›</a:t>
            </a:fld>
            <a:endParaRPr lang="en-US"/>
          </a:p>
        </p:txBody>
      </p:sp>
    </p:spTree>
    <p:extLst>
      <p:ext uri="{BB962C8B-B14F-4D97-AF65-F5344CB8AC3E}">
        <p14:creationId xmlns:p14="http://schemas.microsoft.com/office/powerpoint/2010/main" val="56178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go.unc.edu/vj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go.unc.edu/EPIDhistory" TargetMode="External"/><Relationship Id="rId4" Type="http://schemas.openxmlformats.org/officeDocument/2006/relationships/hyperlink" Target="https://www.linkedin.com/in/judithwinkler/"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epidemiolog.net/sjae/publib/orgs/UNCCH/UNCSPH/EPID/Annual%20reports/1950s/EPID-AnnualReport-1952-1953.pdf"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www.ncbi.nlm.nih.gov/pmc/articles/PMC3221478/"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hyperlink" Target="https://apps.nlm.nih.gov/againsttheodds/exhibit/community_health/model_world.cfm"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youtu.be/vCSEAaT6kxw"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hyperlink" Target="https://www.youtube.com/watch?v=1qALNhukp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epidemiolog.net/sjae/publib/orgs/UNCCH/UNCSPH/EPID/History/PastEvents/Skits/" TargetMode="External"/><Relationship Id="rId1" Type="http://schemas.openxmlformats.org/officeDocument/2006/relationships/slideLayout" Target="../slideLayouts/slideLayout4.xml"/><Relationship Id="rId6" Type="http://schemas.openxmlformats.org/officeDocument/2006/relationships/hyperlink" Target="http://www.epidemiolog.net/sjae/publib/orgs/UNCCH/UNCSPH/EPID/History/PastEvents/Skits/" TargetMode="External"/><Relationship Id="rId5" Type="http://schemas.openxmlformats.org/officeDocument/2006/relationships/image" Target="../media/image29.png"/><Relationship Id="rId4" Type="http://schemas.openxmlformats.org/officeDocument/2006/relationships/hyperlink" Target="https://www.youtube.com/watch?v=SPNtFnHaDNs"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epidemiolog.net/sjae/publib/orgs/UNCCH/UNCSPH/EPID/History/Robert%20Korstad%2C%20Dreaming%20of%20a%20Time.html"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www.epidemiolog.net/sjae/publib/orgs/UNCCH/UNCSPH/EPID/History/PastEvents/Glimpse/" TargetMode="Externa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hyperlink" Target="https://www.epidemiolog.net/sjae/publib/orgs/UNCCH/UNCSPH/EPID/History/PastEvents/Seminars/GerardoHeiss-TheEvansCountyStudy.htm"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sph.unc.edu/wp-content/uploads/sites/112/2014/02/bios_2013-HISTORY-DEPT-BIOS-UNC-CH-CHAPTER.pdf"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hyperlink" Target="https://www.epidemiolog.net/sjae/publib/orgs/UNCCH/UNCSPH/EPID/History/PastEvents/Skits/" TargetMode="External"/><Relationship Id="rId3" Type="http://schemas.openxmlformats.org/officeDocument/2006/relationships/hyperlink" Target="https://www.epidemiolog.net/sjae/publib/orgs/UNCCH/UNCSPH/EPID/History/Documents/" TargetMode="External"/><Relationship Id="rId7" Type="http://schemas.openxmlformats.org/officeDocument/2006/relationships/hyperlink" Target="https://go.unc.edu/EPIDhistory"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hyperlink" Target="https://www.epidemiolog.net/sjae/publib/orgs/UNCCH/UNCSPH/EPID/People/Interviews/index.html" TargetMode="External"/><Relationship Id="rId5" Type="http://schemas.openxmlformats.org/officeDocument/2006/relationships/hyperlink" Target="https://www.epidemiolog.net/sjae/publib/orgs/UNCCH/UNCSPH/EPID/Newsletters/" TargetMode="External"/><Relationship Id="rId4" Type="http://schemas.openxmlformats.org/officeDocument/2006/relationships/hyperlink" Target="https://www.epidemiolog.net/sjae/publib/orgs/UNCCH/UNCSPH/EPID/Annual%20reports/" TargetMode="External"/><Relationship Id="rId9" Type="http://schemas.openxmlformats.org/officeDocument/2006/relationships/hyperlink" Target="https://digital.ncdcr.gov/"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g"/></Relationships>
</file>

<file path=ppt/slides/_rels/slide48.xml.rels><?xml version="1.0" encoding="UTF-8" standalone="yes"?>
<Relationships xmlns="http://schemas.openxmlformats.org/package/2006/relationships"><Relationship Id="rId3" Type="http://schemas.openxmlformats.org/officeDocument/2006/relationships/hyperlink" Target="https://www.ncbi.nlm.nih.gov/pmc/articles/PMC3221478/"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hyperlink" Target="https://go.unc.edu/EpiVic" TargetMode="External"/><Relationship Id="rId4" Type="http://schemas.openxmlformats.org/officeDocument/2006/relationships/hyperlink" Target="https://www.epidemiolog.net/vjs/moresites.htm#interviews"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45.jpeg"/></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jamanetwork.com.libproxy.lib.unc.edu/journals/jamainternalmedicine/issue/128/6" TargetMode="External"/><Relationship Id="rId2" Type="http://schemas.openxmlformats.org/officeDocument/2006/relationships/hyperlink" Target="http://www.epi.umn.edu/cvdepi/"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epidemiolog.net/sjae/publib/orgs/UNCCH/UNCSPH/EPID/People/" TargetMode="External"/><Relationship Id="rId2" Type="http://schemas.openxmlformats.org/officeDocument/2006/relationships/hyperlink" Target="https://go.unc.edu/EPIDhistory" TargetMode="External"/><Relationship Id="rId1" Type="http://schemas.openxmlformats.org/officeDocument/2006/relationships/slideLayout" Target="../slideLayouts/slideLayout2.xml"/><Relationship Id="rId4" Type="http://schemas.openxmlformats.org/officeDocument/2006/relationships/hyperlink" Target="https://www.epidemiolog.net/sjae/publib/orgs/UNCCH/UNCSPH/EPID/History/PastEvents/"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go.unc.edu/ReadBooks#wsr"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1806" y="1122363"/>
            <a:ext cx="10668000" cy="2387600"/>
          </a:xfrm>
        </p:spPr>
        <p:txBody>
          <a:bodyPr anchor="t">
            <a:normAutofit fontScale="90000"/>
          </a:bodyPr>
          <a:lstStyle/>
          <a:p>
            <a:pPr>
              <a:spcBef>
                <a:spcPts val="3600"/>
              </a:spcBef>
            </a:pPr>
            <a:r>
              <a:rPr lang="en-US" dirty="0"/>
              <a:t>Telling the story of the UNC Department of Epidemiology’s history</a:t>
            </a:r>
            <a:br>
              <a:rPr lang="en-US" dirty="0"/>
            </a:br>
            <a:br>
              <a:rPr lang="en-US" sz="1800" dirty="0"/>
            </a:br>
            <a:r>
              <a:rPr lang="en-US" sz="3100" dirty="0"/>
              <a:t>(I wasn’t interested in history until I realized it was my future)</a:t>
            </a:r>
          </a:p>
        </p:txBody>
      </p:sp>
      <p:sp>
        <p:nvSpPr>
          <p:cNvPr id="3" name="Subtitle 2"/>
          <p:cNvSpPr>
            <a:spLocks noGrp="1"/>
          </p:cNvSpPr>
          <p:nvPr>
            <p:ph type="subTitle" idx="1"/>
          </p:nvPr>
        </p:nvSpPr>
        <p:spPr>
          <a:xfrm>
            <a:off x="1524000" y="3815788"/>
            <a:ext cx="9144000" cy="2275046"/>
          </a:xfrm>
        </p:spPr>
        <p:txBody>
          <a:bodyPr>
            <a:normAutofit/>
          </a:bodyPr>
          <a:lstStyle/>
          <a:p>
            <a:r>
              <a:rPr lang="en-US" dirty="0"/>
              <a:t>Victor J. Schoenbach</a:t>
            </a:r>
            <a:r>
              <a:rPr lang="en-US" sz="2000" dirty="0"/>
              <a:t>, </a:t>
            </a:r>
            <a:r>
              <a:rPr lang="en-US" sz="1800" dirty="0">
                <a:hlinkClick r:id="rId3"/>
              </a:rPr>
              <a:t>https://go.unc.edu/vjs</a:t>
            </a:r>
            <a:endParaRPr lang="en-US" sz="2000" dirty="0"/>
          </a:p>
          <a:p>
            <a:r>
              <a:rPr lang="en-US" dirty="0"/>
              <a:t>Judith Winkler, </a:t>
            </a:r>
            <a:r>
              <a:rPr lang="en-US" sz="1800" dirty="0">
                <a:hlinkClick r:id="rId4"/>
              </a:rPr>
              <a:t>https://www.linkedin.com/in/judithwinkler/</a:t>
            </a:r>
            <a:endParaRPr lang="en-US" dirty="0"/>
          </a:p>
          <a:p>
            <a:pPr>
              <a:spcBef>
                <a:spcPts val="2400"/>
              </a:spcBef>
            </a:pPr>
            <a:r>
              <a:rPr lang="en-US" dirty="0"/>
              <a:t>November 19, 2024</a:t>
            </a:r>
          </a:p>
          <a:p>
            <a:pPr>
              <a:lnSpc>
                <a:spcPct val="100000"/>
              </a:lnSpc>
              <a:spcBef>
                <a:spcPts val="0"/>
              </a:spcBef>
            </a:pPr>
            <a:r>
              <a:rPr lang="en-US" dirty="0"/>
              <a:t>Gerardo Heiss Cardiovascular Disease Seminar</a:t>
            </a:r>
          </a:p>
          <a:p>
            <a:pPr>
              <a:lnSpc>
                <a:spcPct val="100000"/>
              </a:lnSpc>
              <a:spcBef>
                <a:spcPts val="0"/>
              </a:spcBef>
            </a:pPr>
            <a:r>
              <a:rPr lang="en-US" dirty="0"/>
              <a:t>UNC Department of Epidemiology</a:t>
            </a:r>
          </a:p>
          <a:p>
            <a:pPr>
              <a:lnSpc>
                <a:spcPct val="100000"/>
              </a:lnSpc>
              <a:spcBef>
                <a:spcPts val="0"/>
              </a:spcBef>
            </a:pPr>
            <a:r>
              <a:rPr lang="en-US" sz="2000" dirty="0">
                <a:solidFill>
                  <a:schemeClr val="bg1">
                    <a:lumMod val="95000"/>
                  </a:schemeClr>
                </a:solidFill>
              </a:rPr>
              <a:t>(</a:t>
            </a:r>
            <a:r>
              <a:rPr lang="en-US" sz="2000" dirty="0">
                <a:hlinkClick r:id="rId5"/>
              </a:rPr>
              <a:t>https://go.unc.edu/EPIDhistory</a:t>
            </a:r>
            <a:endParaRPr lang="en-US" sz="3200" dirty="0"/>
          </a:p>
        </p:txBody>
      </p:sp>
    </p:spTree>
    <p:extLst>
      <p:ext uri="{BB962C8B-B14F-4D97-AF65-F5344CB8AC3E}">
        <p14:creationId xmlns:p14="http://schemas.microsoft.com/office/powerpoint/2010/main" val="1665316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UNC’s Department of Epidemiology is a remarkable  community</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5876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117" y="365125"/>
            <a:ext cx="10799618" cy="1325563"/>
          </a:xfrm>
        </p:spPr>
        <p:txBody>
          <a:bodyPr/>
          <a:lstStyle/>
          <a:p>
            <a:r>
              <a:rPr lang="en-US" dirty="0"/>
              <a:t>Epidemiology @ UNC – Milton J. Rosenau, MD</a:t>
            </a:r>
          </a:p>
        </p:txBody>
      </p:sp>
      <p:sp>
        <p:nvSpPr>
          <p:cNvPr id="4" name="Content Placeholder 3"/>
          <p:cNvSpPr>
            <a:spLocks noGrp="1"/>
          </p:cNvSpPr>
          <p:nvPr>
            <p:ph sz="half" idx="2"/>
          </p:nvPr>
        </p:nvSpPr>
        <p:spPr>
          <a:xfrm>
            <a:off x="4731028" y="1825625"/>
            <a:ext cx="6503504" cy="4916138"/>
          </a:xfrm>
        </p:spPr>
        <p:txBody>
          <a:bodyPr>
            <a:normAutofit fontScale="92500" lnSpcReduction="20000"/>
          </a:bodyPr>
          <a:lstStyle/>
          <a:p>
            <a:pPr marL="0" indent="0">
              <a:buNone/>
            </a:pPr>
            <a:r>
              <a:rPr lang="en-US" sz="2600" dirty="0"/>
              <a:t>Milton J. Rosenau, MD</a:t>
            </a:r>
          </a:p>
          <a:p>
            <a:pPr marL="0" indent="0">
              <a:buNone/>
            </a:pPr>
            <a:r>
              <a:rPr lang="en-US" sz="2000" dirty="0"/>
              <a:t>1869 – born in Philadelphia</a:t>
            </a:r>
          </a:p>
          <a:p>
            <a:pPr marL="0" indent="0">
              <a:buNone/>
            </a:pPr>
            <a:r>
              <a:rPr lang="en-US" sz="2000" dirty="0"/>
              <a:t>1889 – MD from University of Pennsylvania</a:t>
            </a:r>
          </a:p>
          <a:p>
            <a:pPr marL="0" indent="0">
              <a:buNone/>
            </a:pPr>
            <a:r>
              <a:rPr lang="en-US" sz="2000" dirty="0"/>
              <a:t>1892-1893 – Hygienic Institute, Berlin</a:t>
            </a:r>
          </a:p>
          <a:p>
            <a:pPr marL="0" indent="0">
              <a:buNone/>
            </a:pPr>
            <a:r>
              <a:rPr lang="en-US" sz="2000" dirty="0"/>
              <a:t>1900 – Pathological Institute (Vienna) and Pasteur Institute (Paris)</a:t>
            </a:r>
          </a:p>
          <a:p>
            <a:pPr marL="0" indent="0">
              <a:buNone/>
            </a:pPr>
            <a:r>
              <a:rPr lang="en-US" sz="2000" dirty="0"/>
              <a:t>1890-1892 – assistant surgeon with U.S. Marine Hospital Service (forerunner of US PHS)</a:t>
            </a:r>
          </a:p>
          <a:p>
            <a:pPr marL="0" indent="0">
              <a:buNone/>
            </a:pPr>
            <a:r>
              <a:rPr lang="en-US" sz="2000" dirty="0"/>
              <a:t>1895-1898 – quarantine officer at San Francisco</a:t>
            </a:r>
          </a:p>
          <a:p>
            <a:pPr marL="0" indent="0">
              <a:buNone/>
            </a:pPr>
            <a:r>
              <a:rPr lang="en-US" sz="2000" dirty="0"/>
              <a:t>1898 – quarantine officer in Cuba</a:t>
            </a:r>
          </a:p>
          <a:p>
            <a:pPr marL="0" indent="0">
              <a:buNone/>
            </a:pPr>
            <a:r>
              <a:rPr lang="en-US" sz="2000" dirty="0"/>
              <a:t>1899 – director, Hygienic Laboratory (nucleus of NIH)</a:t>
            </a:r>
          </a:p>
          <a:p>
            <a:pPr marL="0" indent="0">
              <a:buNone/>
            </a:pPr>
            <a:r>
              <a:rPr lang="en-US" sz="2000" dirty="0"/>
              <a:t>1909 – professor of preventive medicine, Harvard Medical School</a:t>
            </a:r>
          </a:p>
          <a:p>
            <a:pPr marL="0" indent="0">
              <a:buNone/>
            </a:pPr>
            <a:r>
              <a:rPr lang="en-US" sz="2000" dirty="0"/>
              <a:t>1913 – established first school of public health in the US</a:t>
            </a:r>
          </a:p>
          <a:p>
            <a:pPr marL="0" indent="0">
              <a:buNone/>
            </a:pPr>
            <a:r>
              <a:rPr lang="en-US" sz="2000" dirty="0"/>
              <a:t>1936 – established Division of Public Health at UNC SOM</a:t>
            </a:r>
          </a:p>
        </p:txBody>
      </p:sp>
      <p:pic>
        <p:nvPicPr>
          <p:cNvPr id="2050" name="Picture 2" descr="K:\VicsStableFiles\HistoryOfUNCandSPHandRelated\Rosenau_Milton_Joseph.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20422" y="1835491"/>
            <a:ext cx="3062342" cy="3759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335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 @ UNC – Rosenau 2</a:t>
            </a:r>
          </a:p>
        </p:txBody>
      </p:sp>
      <p:sp>
        <p:nvSpPr>
          <p:cNvPr id="4" name="Content Placeholder 3"/>
          <p:cNvSpPr>
            <a:spLocks noGrp="1"/>
          </p:cNvSpPr>
          <p:nvPr>
            <p:ph sz="half" idx="2"/>
          </p:nvPr>
        </p:nvSpPr>
        <p:spPr>
          <a:xfrm>
            <a:off x="4731028" y="1825625"/>
            <a:ext cx="6503504" cy="4916138"/>
          </a:xfrm>
        </p:spPr>
        <p:txBody>
          <a:bodyPr>
            <a:normAutofit fontScale="92500" lnSpcReduction="10000"/>
          </a:bodyPr>
          <a:lstStyle/>
          <a:p>
            <a:pPr marL="0" indent="0">
              <a:buNone/>
            </a:pPr>
            <a:r>
              <a:rPr lang="en-US" sz="3000" dirty="0"/>
              <a:t>Milton J. Rosenau, MD</a:t>
            </a:r>
          </a:p>
          <a:p>
            <a:pPr marL="0" indent="0">
              <a:buNone/>
            </a:pPr>
            <a:endParaRPr lang="en-US" sz="3000" dirty="0"/>
          </a:p>
          <a:p>
            <a:pPr marL="0" indent="0">
              <a:buNone/>
            </a:pPr>
            <a:r>
              <a:rPr lang="en-US" sz="3000" dirty="0"/>
              <a:t>Milton Rosenau was the first dean and the entire epidemiology faculty.*</a:t>
            </a:r>
          </a:p>
          <a:p>
            <a:pPr marL="0" indent="0">
              <a:spcBef>
                <a:spcPts val="2400"/>
              </a:spcBef>
              <a:buNone/>
            </a:pPr>
            <a:endParaRPr lang="en-US" altLang="en-US" sz="2600" dirty="0"/>
          </a:p>
          <a:p>
            <a:pPr marL="0" indent="0">
              <a:spcBef>
                <a:spcPts val="2400"/>
              </a:spcBef>
              <a:buNone/>
            </a:pPr>
            <a:endParaRPr lang="en-US" altLang="en-US" sz="2600" dirty="0"/>
          </a:p>
          <a:p>
            <a:pPr marL="0" indent="0">
              <a:spcBef>
                <a:spcPts val="2400"/>
              </a:spcBef>
              <a:buNone/>
            </a:pPr>
            <a:r>
              <a:rPr lang="en-US" altLang="en-US" sz="2600" dirty="0"/>
              <a:t>* Many courses were taught by people on loan from other agencies, especially the NC Department of Health.</a:t>
            </a:r>
          </a:p>
        </p:txBody>
      </p:sp>
      <p:pic>
        <p:nvPicPr>
          <p:cNvPr id="2050" name="Picture 2" descr="K:\VicsStableFiles\HistoryOfUNCandSPHandRelated\Rosenau_Milton_Joseph.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20422" y="1835491"/>
            <a:ext cx="3062342" cy="3759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282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 @ UNC – Edward G. McGavran</a:t>
            </a:r>
          </a:p>
        </p:txBody>
      </p:sp>
      <p:sp>
        <p:nvSpPr>
          <p:cNvPr id="4" name="Content Placeholder 3"/>
          <p:cNvSpPr>
            <a:spLocks noGrp="1"/>
          </p:cNvSpPr>
          <p:nvPr>
            <p:ph sz="half" idx="2"/>
          </p:nvPr>
        </p:nvSpPr>
        <p:spPr>
          <a:xfrm>
            <a:off x="5049078" y="1812373"/>
            <a:ext cx="6304722" cy="4541932"/>
          </a:xfrm>
        </p:spPr>
        <p:txBody>
          <a:bodyPr>
            <a:normAutofit/>
          </a:bodyPr>
          <a:lstStyle/>
          <a:p>
            <a:pPr marL="0" indent="0">
              <a:buNone/>
            </a:pPr>
            <a:r>
              <a:rPr lang="en-US" altLang="en-US" dirty="0"/>
              <a:t>Edward G. McGavran</a:t>
            </a:r>
          </a:p>
          <a:p>
            <a:pPr marL="0" indent="0">
              <a:buNone/>
            </a:pPr>
            <a:r>
              <a:rPr lang="en-US" altLang="en-US" dirty="0"/>
              <a:t> – Dean and Epidemiology faculty</a:t>
            </a:r>
          </a:p>
          <a:p>
            <a:pPr marL="0" indent="0">
              <a:buNone/>
            </a:pPr>
            <a:r>
              <a:rPr lang="en-US" altLang="en-US" sz="2200" dirty="0"/>
              <a:t>1902 –  born in </a:t>
            </a:r>
            <a:r>
              <a:rPr lang="en-US" altLang="en-US" sz="2200" dirty="0" err="1"/>
              <a:t>Pachmari</a:t>
            </a:r>
            <a:r>
              <a:rPr lang="en-US" altLang="en-US" sz="2200" dirty="0"/>
              <a:t>, State of Madhya Pradesh, Central Provinces, India, the son of missionaries</a:t>
            </a:r>
          </a:p>
          <a:p>
            <a:pPr marL="0" indent="0">
              <a:buNone/>
            </a:pPr>
            <a:r>
              <a:rPr lang="en-US" altLang="en-US" sz="2200" dirty="0"/>
              <a:t>1924 – Butler University, Indianapolis</a:t>
            </a:r>
          </a:p>
          <a:p>
            <a:pPr marL="0" indent="0">
              <a:buNone/>
            </a:pPr>
            <a:r>
              <a:rPr lang="en-US" altLang="en-US" sz="2200" dirty="0"/>
              <a:t>1928 –  Graduated from Harvard Medical School</a:t>
            </a:r>
          </a:p>
          <a:p>
            <a:pPr marL="0" indent="0">
              <a:buNone/>
            </a:pPr>
            <a:r>
              <a:rPr lang="en-US" altLang="en-US" sz="2200" dirty="0"/>
              <a:t>1929-1933 – private practice of medicine</a:t>
            </a:r>
          </a:p>
          <a:p>
            <a:pPr marL="0" indent="0">
              <a:buNone/>
            </a:pPr>
            <a:r>
              <a:rPr lang="en-US" altLang="en-US" sz="2200" dirty="0"/>
              <a:t>1934 – Directed Kellogg Foundation project in “field training programs designed as requisite for approved professional status for public health workers”</a:t>
            </a:r>
          </a:p>
        </p:txBody>
      </p:sp>
      <p:pic>
        <p:nvPicPr>
          <p:cNvPr id="3074" name="Picture 2" descr="K:\VicsStableFiles\HistoryOfUNCandSPHandRelated\EdwardMcGavran.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124778" y="2043698"/>
            <a:ext cx="2705100" cy="3489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887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 @ UNC – McGavran 2</a:t>
            </a:r>
          </a:p>
        </p:txBody>
      </p:sp>
      <p:sp>
        <p:nvSpPr>
          <p:cNvPr id="4" name="Content Placeholder 3"/>
          <p:cNvSpPr>
            <a:spLocks noGrp="1"/>
          </p:cNvSpPr>
          <p:nvPr>
            <p:ph sz="half" idx="2"/>
          </p:nvPr>
        </p:nvSpPr>
        <p:spPr>
          <a:xfrm>
            <a:off x="5049078" y="1812373"/>
            <a:ext cx="6304722" cy="4351338"/>
          </a:xfrm>
        </p:spPr>
        <p:txBody>
          <a:bodyPr>
            <a:normAutofit/>
          </a:bodyPr>
          <a:lstStyle/>
          <a:p>
            <a:pPr marL="0" indent="0">
              <a:buNone/>
            </a:pPr>
            <a:r>
              <a:rPr lang="en-US" altLang="en-US" dirty="0"/>
              <a:t>Edward G. McGavran</a:t>
            </a:r>
          </a:p>
          <a:p>
            <a:pPr marL="0" indent="0">
              <a:buNone/>
            </a:pPr>
            <a:r>
              <a:rPr lang="en-US" altLang="en-US" dirty="0"/>
              <a:t> – Dean and Epidemiology faculty</a:t>
            </a:r>
          </a:p>
          <a:p>
            <a:pPr marL="0" indent="0">
              <a:spcBef>
                <a:spcPts val="1800"/>
              </a:spcBef>
              <a:buNone/>
            </a:pPr>
            <a:r>
              <a:rPr lang="en-US" altLang="en-US" sz="2200" dirty="0"/>
              <a:t>1935 – MPH, Harvard School of Public Health</a:t>
            </a:r>
          </a:p>
          <a:p>
            <a:pPr marL="0" indent="0">
              <a:buNone/>
            </a:pPr>
            <a:r>
              <a:rPr lang="en-US" altLang="en-US" sz="2200" dirty="0"/>
              <a:t>Public health officer, …, health commissioner of St. Louis County, MO</a:t>
            </a:r>
          </a:p>
          <a:p>
            <a:pPr marL="0" indent="0">
              <a:buNone/>
            </a:pPr>
            <a:r>
              <a:rPr lang="en-US" altLang="en-US" sz="2200" dirty="0"/>
              <a:t>1946-1947 – Head, Department of Public Health and Preventive Medicine, </a:t>
            </a:r>
            <a:r>
              <a:rPr lang="en-US" altLang="en-US" sz="2200" dirty="0" err="1"/>
              <a:t>Univ</a:t>
            </a:r>
            <a:r>
              <a:rPr lang="en-US" altLang="en-US" sz="2200" dirty="0"/>
              <a:t> of Kansas Medical School</a:t>
            </a:r>
          </a:p>
          <a:p>
            <a:pPr marL="0" indent="0">
              <a:buNone/>
            </a:pPr>
            <a:r>
              <a:rPr lang="en-US" altLang="en-US" sz="2200" dirty="0"/>
              <a:t>1947- 1963 – Dean and epidemiology faculty, UNC School of Public Health </a:t>
            </a:r>
          </a:p>
        </p:txBody>
      </p:sp>
      <p:pic>
        <p:nvPicPr>
          <p:cNvPr id="3074" name="Picture 2" descr="K:\VicsStableFiles\HistoryOfUNCandSPHandRelated\EdwardMcGavran.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124778" y="2043698"/>
            <a:ext cx="2705100" cy="3489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752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 @ UNC – McGavran 3</a:t>
            </a:r>
          </a:p>
        </p:txBody>
      </p:sp>
      <p:sp>
        <p:nvSpPr>
          <p:cNvPr id="4" name="Content Placeholder 3"/>
          <p:cNvSpPr>
            <a:spLocks noGrp="1"/>
          </p:cNvSpPr>
          <p:nvPr>
            <p:ph sz="half" idx="2"/>
          </p:nvPr>
        </p:nvSpPr>
        <p:spPr>
          <a:xfrm>
            <a:off x="4698124" y="2001565"/>
            <a:ext cx="6432331" cy="4351338"/>
          </a:xfrm>
        </p:spPr>
        <p:txBody>
          <a:bodyPr>
            <a:normAutofit/>
          </a:bodyPr>
          <a:lstStyle/>
          <a:p>
            <a:pPr marL="0" indent="0">
              <a:buNone/>
            </a:pPr>
            <a:r>
              <a:rPr lang="en-US" sz="2400" dirty="0"/>
              <a:t>Dean McGavran writes in the Department of Epidemiology’s 1952-1953 annual report: "The primary need of the Department of Epidemiology, which is one of the basic disciplines of public health, is for a full-time person in this Department. The Dean as Professor of Epidemiology can devote less than 1/10 of his time to departmental teaching and work.… The result is that this department, which should be the strongest in the School of Public Health, is actually the weakest.”</a:t>
            </a:r>
          </a:p>
          <a:p>
            <a:pPr marL="0" indent="0">
              <a:spcBef>
                <a:spcPts val="2000"/>
              </a:spcBef>
              <a:buNone/>
            </a:pPr>
            <a:r>
              <a:rPr lang="en-US" altLang="en-US" sz="1200" dirty="0">
                <a:hlinkClick r:id="rId3"/>
              </a:rPr>
              <a:t>https://www.epidemiolog.net/sjae/publib/orgs/UNCCH/UNCSPH/EPID/Annual%20reports/1950s/EPID-AnnualReport-1952-1953.pdf</a:t>
            </a:r>
            <a:endParaRPr lang="en-US" altLang="en-US" sz="1200" dirty="0"/>
          </a:p>
        </p:txBody>
      </p:sp>
      <p:pic>
        <p:nvPicPr>
          <p:cNvPr id="3074" name="Picture 2" descr="K:\VicsStableFiles\HistoryOfUNCandSPHandRelated\EdwardMcGavran.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124778" y="2043698"/>
            <a:ext cx="2705100" cy="3489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172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 @ UNC – McGavran 3</a:t>
            </a:r>
          </a:p>
        </p:txBody>
      </p:sp>
      <p:sp>
        <p:nvSpPr>
          <p:cNvPr id="4" name="Content Placeholder 3"/>
          <p:cNvSpPr>
            <a:spLocks noGrp="1"/>
          </p:cNvSpPr>
          <p:nvPr>
            <p:ph sz="half" idx="2"/>
          </p:nvPr>
        </p:nvSpPr>
        <p:spPr>
          <a:xfrm>
            <a:off x="4698124" y="2001565"/>
            <a:ext cx="6432331" cy="4351338"/>
          </a:xfrm>
        </p:spPr>
        <p:txBody>
          <a:bodyPr>
            <a:noAutofit/>
          </a:bodyPr>
          <a:lstStyle/>
          <a:p>
            <a:r>
              <a:rPr lang="en-US" sz="2400" dirty="0"/>
              <a:t>1954 – Dean McGavran obtains Public Health Service funds to start a Chronic Disease Section and hires John Cassel to teach about cancer and other chronic diseases and to conduct epidemiologic research </a:t>
            </a:r>
            <a:r>
              <a:rPr lang="en-US" sz="2000" dirty="0"/>
              <a:t>[</a:t>
            </a:r>
            <a:r>
              <a:rPr lang="en-US" sz="2000" i="1" dirty="0"/>
              <a:t>Dreaming of a Time</a:t>
            </a:r>
            <a:r>
              <a:rPr lang="en-US" sz="2000" dirty="0"/>
              <a:t>, p91]</a:t>
            </a:r>
            <a:r>
              <a:rPr lang="en-US" sz="2400" dirty="0"/>
              <a:t>.</a:t>
            </a:r>
          </a:p>
          <a:p>
            <a:r>
              <a:rPr lang="en-US" sz="2400" dirty="0"/>
              <a:t>1955 – “Dr. John Cassel, who recently arrived in this country from the Union of South Africa, has taken over the duties of Associate Professor in the Department of Epidemiology.”</a:t>
            </a:r>
            <a:r>
              <a:rPr lang="en-US" sz="2000" dirty="0"/>
              <a:t> [</a:t>
            </a:r>
            <a:r>
              <a:rPr lang="en-US" sz="2000" i="1" dirty="0"/>
              <a:t>The Body Politic</a:t>
            </a:r>
            <a:r>
              <a:rPr lang="en-US" sz="2000" dirty="0"/>
              <a:t>, 1 (1), April 1955, p3 – the only mention of Epidemiology in this issue]</a:t>
            </a:r>
            <a:endParaRPr lang="en-US" altLang="en-US" sz="2000" dirty="0"/>
          </a:p>
        </p:txBody>
      </p:sp>
      <p:pic>
        <p:nvPicPr>
          <p:cNvPr id="3074" name="Picture 2" descr="K:\VicsStableFiles\HistoryOfUNCandSPHandRelated\EdwardMcGavran.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124778" y="2043699"/>
            <a:ext cx="2697694" cy="3480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869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 @ UNC - Kark</a:t>
            </a:r>
          </a:p>
        </p:txBody>
      </p:sp>
      <p:sp>
        <p:nvSpPr>
          <p:cNvPr id="4" name="Content Placeholder 3"/>
          <p:cNvSpPr>
            <a:spLocks noGrp="1"/>
          </p:cNvSpPr>
          <p:nvPr>
            <p:ph sz="half" idx="2"/>
          </p:nvPr>
        </p:nvSpPr>
        <p:spPr>
          <a:xfrm>
            <a:off x="5049078" y="1731028"/>
            <a:ext cx="6304722" cy="4699162"/>
          </a:xfrm>
        </p:spPr>
        <p:txBody>
          <a:bodyPr>
            <a:normAutofit/>
          </a:bodyPr>
          <a:lstStyle/>
          <a:p>
            <a:pPr marL="0" indent="0">
              <a:lnSpc>
                <a:spcPct val="80000"/>
              </a:lnSpc>
              <a:buNone/>
            </a:pPr>
            <a:r>
              <a:rPr lang="en-US" altLang="en-US" dirty="0"/>
              <a:t>Sidney Kark – first full-time EPID chair</a:t>
            </a:r>
          </a:p>
          <a:p>
            <a:pPr marL="0" indent="0">
              <a:buNone/>
            </a:pPr>
            <a:r>
              <a:rPr lang="en-US" altLang="en-US" sz="2000" dirty="0"/>
              <a:t>1911 - born in Johannesburg, South Africa, to which his family had emigrated from Lithuania in the 1880s</a:t>
            </a:r>
          </a:p>
          <a:p>
            <a:pPr marL="0" indent="0">
              <a:buNone/>
            </a:pPr>
            <a:r>
              <a:rPr lang="en-US" altLang="en-US" sz="2000" dirty="0"/>
              <a:t>1936 - Graduated from Witwatersrand University Medical School in 1936</a:t>
            </a:r>
          </a:p>
          <a:p>
            <a:pPr marL="0" indent="0">
              <a:buNone/>
            </a:pPr>
            <a:r>
              <a:rPr lang="en-US" altLang="en-US" sz="2000" dirty="0"/>
              <a:t>1940 - led the Pholela health center in rural Natal Province, South Africa, with his wife Emily, also a physician</a:t>
            </a:r>
          </a:p>
          <a:p>
            <a:pPr marL="0" indent="0">
              <a:buNone/>
            </a:pPr>
            <a:r>
              <a:rPr lang="en-US" altLang="en-US" sz="2000" dirty="0"/>
              <a:t>1946 – directed the newly created Institute of Family and Community Health (IFCH) to train personnel for the large network of health centers on the Pholela model</a:t>
            </a:r>
          </a:p>
          <a:p>
            <a:pPr marL="0" indent="0">
              <a:buNone/>
            </a:pPr>
            <a:r>
              <a:rPr lang="en-US" altLang="en-US" sz="2000" dirty="0"/>
              <a:t>1958-59  – first full-time chair of the UNC Department of Epidemiology</a:t>
            </a:r>
          </a:p>
          <a:p>
            <a:pPr marL="0" indent="0">
              <a:buNone/>
            </a:pPr>
            <a:r>
              <a:rPr lang="en-US" altLang="en-US" sz="1200" dirty="0">
                <a:hlinkClick r:id="rId3"/>
              </a:rPr>
              <a:t>http://www.ncbi.nlm.nih.gov/pmc/articles/PMC3221478/</a:t>
            </a:r>
            <a:endParaRPr lang="en-US" altLang="en-US" sz="1200" dirty="0"/>
          </a:p>
          <a:p>
            <a:pPr marL="0" indent="0">
              <a:buNone/>
            </a:pPr>
            <a:r>
              <a:rPr lang="en-US" sz="1200" dirty="0">
                <a:hlinkClick r:id="rId4"/>
              </a:rPr>
              <a:t>https://apps.nlm.nih.gov/againsttheodds/exhibit/community_health/model_world.cfm</a:t>
            </a:r>
            <a:endParaRPr lang="en-US" sz="1200" dirty="0"/>
          </a:p>
        </p:txBody>
      </p:sp>
      <p:pic>
        <p:nvPicPr>
          <p:cNvPr id="6" name="Content Placeholder 5"/>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759062" y="4300825"/>
            <a:ext cx="3421191" cy="2190286"/>
          </a:xfrm>
        </p:spPr>
      </p:pic>
      <p:pic>
        <p:nvPicPr>
          <p:cNvPr id="4098" name="Picture 2" descr="K:\VicsStableFiles\HistoryOfUNCandSPHandRelated\SidneyAndEmilyKark-OB0316_l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849" y="1900029"/>
            <a:ext cx="3417416"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699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3614530" cy="3753540"/>
          </a:xfrm>
        </p:spPr>
        <p:txBody>
          <a:bodyPr>
            <a:normAutofit/>
          </a:bodyPr>
          <a:lstStyle/>
          <a:p>
            <a:pPr marL="0" indent="0">
              <a:buNone/>
            </a:pPr>
            <a:endParaRPr lang="en-US" dirty="0"/>
          </a:p>
        </p:txBody>
      </p:sp>
      <p:pic>
        <p:nvPicPr>
          <p:cNvPr id="5" name="Picture 4">
            <a:extLst>
              <a:ext uri="{FF2B5EF4-FFF2-40B4-BE49-F238E27FC236}">
                <a16:creationId xmlns:a16="http://schemas.microsoft.com/office/drawing/2014/main" id="{A632BC5D-E644-4BA5-BA1C-259E242FA5F9}"/>
              </a:ext>
            </a:extLst>
          </p:cNvPr>
          <p:cNvPicPr>
            <a:picLocks noChangeAspect="1"/>
          </p:cNvPicPr>
          <p:nvPr/>
        </p:nvPicPr>
        <p:blipFill>
          <a:blip r:embed="rId2"/>
          <a:stretch>
            <a:fillRect/>
          </a:stretch>
        </p:blipFill>
        <p:spPr>
          <a:xfrm>
            <a:off x="942316" y="1726167"/>
            <a:ext cx="3388725" cy="4105469"/>
          </a:xfrm>
          <a:prstGeom prst="rect">
            <a:avLst/>
          </a:prstGeom>
        </p:spPr>
      </p:pic>
      <p:sp>
        <p:nvSpPr>
          <p:cNvPr id="2" name="Title 1"/>
          <p:cNvSpPr>
            <a:spLocks noGrp="1"/>
          </p:cNvSpPr>
          <p:nvPr>
            <p:ph type="title"/>
          </p:nvPr>
        </p:nvSpPr>
        <p:spPr/>
        <p:txBody>
          <a:bodyPr/>
          <a:lstStyle/>
          <a:p>
            <a:r>
              <a:rPr lang="en-US" dirty="0"/>
              <a:t>Epidemiology @ UNC - Funding</a:t>
            </a:r>
          </a:p>
        </p:txBody>
      </p:sp>
      <p:sp>
        <p:nvSpPr>
          <p:cNvPr id="4" name="Content Placeholder 3"/>
          <p:cNvSpPr>
            <a:spLocks noGrp="1"/>
          </p:cNvSpPr>
          <p:nvPr>
            <p:ph sz="half" idx="2"/>
          </p:nvPr>
        </p:nvSpPr>
        <p:spPr>
          <a:xfrm>
            <a:off x="5049078" y="1731028"/>
            <a:ext cx="6304722" cy="4699162"/>
          </a:xfrm>
        </p:spPr>
        <p:txBody>
          <a:bodyPr>
            <a:normAutofit/>
          </a:bodyPr>
          <a:lstStyle/>
          <a:p>
            <a:pPr marL="0" indent="0">
              <a:lnSpc>
                <a:spcPct val="100000"/>
              </a:lnSpc>
              <a:buNone/>
            </a:pPr>
            <a:r>
              <a:rPr lang="en-US" dirty="0"/>
              <a:t>Epidemiology funding in 1958-1959:  </a:t>
            </a:r>
          </a:p>
          <a:p>
            <a:pPr marL="0" indent="0">
              <a:lnSpc>
                <a:spcPct val="100000"/>
              </a:lnSpc>
              <a:buNone/>
            </a:pPr>
            <a:r>
              <a:rPr lang="en-US" dirty="0"/>
              <a:t>NIH training grants from Heart Institute ($16,500)</a:t>
            </a:r>
          </a:p>
          <a:p>
            <a:pPr marL="0" indent="0">
              <a:lnSpc>
                <a:spcPct val="100000"/>
              </a:lnSpc>
              <a:buNone/>
            </a:pPr>
            <a:r>
              <a:rPr lang="en-US" dirty="0"/>
              <a:t>NIH training grant from Cancer Institute ($14,500), </a:t>
            </a:r>
          </a:p>
          <a:p>
            <a:pPr marL="0" indent="0">
              <a:lnSpc>
                <a:spcPct val="100000"/>
              </a:lnSpc>
              <a:buNone/>
            </a:pPr>
            <a:r>
              <a:rPr lang="en-US" dirty="0"/>
              <a:t>Epidemiology training grant from US PHS ($25,000) </a:t>
            </a:r>
          </a:p>
          <a:p>
            <a:pPr marL="0" indent="0">
              <a:lnSpc>
                <a:spcPct val="100000"/>
              </a:lnSpc>
              <a:buNone/>
            </a:pPr>
            <a:r>
              <a:rPr lang="en-US" dirty="0"/>
              <a:t>State funds ($13,000).</a:t>
            </a:r>
            <a:endParaRPr lang="en-US" altLang="en-US" sz="2000" dirty="0"/>
          </a:p>
        </p:txBody>
      </p:sp>
    </p:spTree>
    <p:extLst>
      <p:ext uri="{BB962C8B-B14F-4D97-AF65-F5344CB8AC3E}">
        <p14:creationId xmlns:p14="http://schemas.microsoft.com/office/powerpoint/2010/main" val="3925548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 @ UNC - Graduates</a:t>
            </a:r>
          </a:p>
        </p:txBody>
      </p:sp>
      <p:sp>
        <p:nvSpPr>
          <p:cNvPr id="4" name="Content Placeholder 3"/>
          <p:cNvSpPr>
            <a:spLocks noGrp="1"/>
          </p:cNvSpPr>
          <p:nvPr>
            <p:ph sz="half" idx="2"/>
          </p:nvPr>
        </p:nvSpPr>
        <p:spPr>
          <a:xfrm>
            <a:off x="5049078" y="1731028"/>
            <a:ext cx="6304722" cy="4699162"/>
          </a:xfrm>
        </p:spPr>
        <p:txBody>
          <a:bodyPr>
            <a:normAutofit/>
          </a:bodyPr>
          <a:lstStyle/>
          <a:p>
            <a:pPr marL="0" indent="0">
              <a:buNone/>
            </a:pPr>
            <a:r>
              <a:rPr lang="en-US" dirty="0"/>
              <a:t>May 1959 graduates </a:t>
            </a:r>
          </a:p>
          <a:p>
            <a:pPr marL="0" indent="0">
              <a:buNone/>
            </a:pPr>
            <a:r>
              <a:rPr lang="en-US" dirty="0"/>
              <a:t>108 total graduates from the School. </a:t>
            </a:r>
          </a:p>
          <a:p>
            <a:pPr marL="0" indent="0">
              <a:buNone/>
            </a:pPr>
            <a:r>
              <a:rPr lang="en-US" dirty="0"/>
              <a:t>Among them:</a:t>
            </a:r>
          </a:p>
          <a:p>
            <a:pPr marL="0" indent="0">
              <a:buNone/>
            </a:pPr>
            <a:r>
              <a:rPr lang="en-US" dirty="0"/>
              <a:t>Epidemiology 	1</a:t>
            </a:r>
          </a:p>
          <a:p>
            <a:pPr marL="0" indent="0">
              <a:buNone/>
            </a:pPr>
            <a:r>
              <a:rPr lang="en-US" dirty="0"/>
              <a:t>Parasitology 	7</a:t>
            </a:r>
          </a:p>
          <a:p>
            <a:pPr marL="0" indent="0">
              <a:spcBef>
                <a:spcPts val="2400"/>
              </a:spcBef>
              <a:buNone/>
            </a:pPr>
            <a:r>
              <a:rPr lang="en-US" sz="2000" dirty="0"/>
              <a:t>(</a:t>
            </a:r>
            <a:r>
              <a:rPr lang="en-US" sz="2000" i="1" dirty="0"/>
              <a:t>The Body Politic</a:t>
            </a:r>
            <a:r>
              <a:rPr lang="en-US" sz="2000" dirty="0"/>
              <a:t> Vol. V, May, 1959)</a:t>
            </a:r>
          </a:p>
        </p:txBody>
      </p:sp>
      <p:sp>
        <p:nvSpPr>
          <p:cNvPr id="3" name="Content Placeholder 2"/>
          <p:cNvSpPr>
            <a:spLocks noGrp="1"/>
          </p:cNvSpPr>
          <p:nvPr>
            <p:ph sz="half" idx="1"/>
          </p:nvPr>
        </p:nvSpPr>
        <p:spPr>
          <a:xfrm>
            <a:off x="838200" y="1825625"/>
            <a:ext cx="3614530" cy="3753540"/>
          </a:xfrm>
        </p:spPr>
        <p:txBody>
          <a:bodyPr>
            <a:normAutofit/>
          </a:bodyPr>
          <a:lstStyle/>
          <a:p>
            <a:endParaRPr lang="en-US" dirty="0"/>
          </a:p>
        </p:txBody>
      </p:sp>
    </p:spTree>
    <p:extLst>
      <p:ext uri="{BB962C8B-B14F-4D97-AF65-F5344CB8AC3E}">
        <p14:creationId xmlns:p14="http://schemas.microsoft.com/office/powerpoint/2010/main" val="4069732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Vic’s disclosures</a:t>
            </a:r>
          </a:p>
        </p:txBody>
      </p:sp>
      <p:sp>
        <p:nvSpPr>
          <p:cNvPr id="3" name="Content Placeholder 2"/>
          <p:cNvSpPr>
            <a:spLocks noGrp="1"/>
          </p:cNvSpPr>
          <p:nvPr>
            <p:ph idx="1"/>
          </p:nvPr>
        </p:nvSpPr>
        <p:spPr>
          <a:xfrm>
            <a:off x="1346203" y="1704985"/>
            <a:ext cx="9410205" cy="4659464"/>
          </a:xfrm>
        </p:spPr>
        <p:txBody>
          <a:bodyPr>
            <a:noAutofit/>
          </a:bodyPr>
          <a:lstStyle/>
          <a:p>
            <a:pPr>
              <a:lnSpc>
                <a:spcPct val="100000"/>
              </a:lnSpc>
            </a:pPr>
            <a:r>
              <a:rPr lang="en-US" dirty="0"/>
              <a:t>I am more of an archivist than a historian, and I’m not trained or accredited as either; I’m probably just a hoarder!</a:t>
            </a:r>
          </a:p>
          <a:p>
            <a:pPr>
              <a:lnSpc>
                <a:spcPct val="100000"/>
              </a:lnSpc>
              <a:spcBef>
                <a:spcPts val="1200"/>
              </a:spcBef>
            </a:pPr>
            <a:r>
              <a:rPr lang="en-US" dirty="0"/>
              <a:t>When my wife learned about attention deficit disorder, she gave me an ADD diagnosis – but no treatment.</a:t>
            </a:r>
          </a:p>
          <a:p>
            <a:pPr>
              <a:lnSpc>
                <a:spcPct val="100000"/>
              </a:lnSpc>
              <a:spcBef>
                <a:spcPts val="1200"/>
              </a:spcBef>
            </a:pPr>
            <a:r>
              <a:rPr lang="en-US" dirty="0"/>
              <a:t>I doubt there’s anything I can tell you that hasn’t been said better by someone else.</a:t>
            </a:r>
          </a:p>
          <a:p>
            <a:pPr>
              <a:lnSpc>
                <a:spcPct val="100000"/>
              </a:lnSpc>
              <a:spcBef>
                <a:spcPts val="1200"/>
              </a:spcBef>
            </a:pPr>
            <a:r>
              <a:rPr lang="en-US" dirty="0"/>
              <a:t>I’m secretly hoping that AI comes to my rescue </a:t>
            </a:r>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p:txBody>
      </p:sp>
      <p:pic>
        <p:nvPicPr>
          <p:cNvPr id="5" name="Graphic 4" descr="Sunglasses face with no fill">
            <a:extLst>
              <a:ext uri="{FF2B5EF4-FFF2-40B4-BE49-F238E27FC236}">
                <a16:creationId xmlns:a16="http://schemas.microsoft.com/office/drawing/2014/main" id="{093BDC32-7DC8-4F9B-B088-7A0CF7228A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63906" y="4688041"/>
            <a:ext cx="569063" cy="569063"/>
          </a:xfrm>
          <a:prstGeom prst="rect">
            <a:avLst/>
          </a:prstGeom>
        </p:spPr>
      </p:pic>
    </p:spTree>
    <p:extLst>
      <p:ext uri="{BB962C8B-B14F-4D97-AF65-F5344CB8AC3E}">
        <p14:creationId xmlns:p14="http://schemas.microsoft.com/office/powerpoint/2010/main" val="1187080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 @ UNC – John C. Cassel</a:t>
            </a:r>
          </a:p>
        </p:txBody>
      </p:sp>
      <p:sp>
        <p:nvSpPr>
          <p:cNvPr id="4" name="Content Placeholder 3"/>
          <p:cNvSpPr>
            <a:spLocks noGrp="1"/>
          </p:cNvSpPr>
          <p:nvPr>
            <p:ph sz="half" idx="2"/>
          </p:nvPr>
        </p:nvSpPr>
        <p:spPr>
          <a:xfrm>
            <a:off x="4809122" y="1825625"/>
            <a:ext cx="6219658" cy="4351338"/>
          </a:xfrm>
        </p:spPr>
        <p:txBody>
          <a:bodyPr>
            <a:normAutofit fontScale="92500"/>
          </a:bodyPr>
          <a:lstStyle/>
          <a:p>
            <a:pPr marL="0" indent="0">
              <a:buNone/>
            </a:pPr>
            <a:r>
              <a:rPr lang="en-US" altLang="en-US" sz="3000" dirty="0"/>
              <a:t>John C. Cassel – first permanent EPID chair</a:t>
            </a:r>
          </a:p>
          <a:p>
            <a:pPr marL="0" indent="0">
              <a:buNone/>
            </a:pPr>
            <a:r>
              <a:rPr lang="en-US" altLang="en-US" sz="2400" dirty="0"/>
              <a:t>1921 - born in Johannesburg</a:t>
            </a:r>
          </a:p>
          <a:p>
            <a:pPr marL="0" indent="0">
              <a:buNone/>
            </a:pPr>
            <a:r>
              <a:rPr lang="en-US" altLang="en-US" sz="2400" dirty="0"/>
              <a:t>1947 – MD from Witwatersrand</a:t>
            </a:r>
          </a:p>
          <a:p>
            <a:pPr marL="0" indent="0">
              <a:buNone/>
            </a:pPr>
            <a:r>
              <a:rPr lang="en-US" altLang="en-US" sz="2400" dirty="0"/>
              <a:t>Joined the staff of the Durban IFCH and received training at two of its health centers</a:t>
            </a:r>
          </a:p>
          <a:p>
            <a:pPr marL="0" indent="0">
              <a:buNone/>
            </a:pPr>
            <a:r>
              <a:rPr lang="en-US" altLang="en-US" sz="2400" dirty="0"/>
              <a:t>Appointed medical officer in charge of the Pholela center, until 1953</a:t>
            </a:r>
          </a:p>
          <a:p>
            <a:pPr marL="0" indent="0">
              <a:buNone/>
            </a:pPr>
            <a:r>
              <a:rPr lang="en-US" altLang="en-US" sz="2400" dirty="0"/>
              <a:t>Came to UNC for MPH in public health administration</a:t>
            </a:r>
          </a:p>
          <a:p>
            <a:pPr marL="0" indent="0">
              <a:buNone/>
            </a:pPr>
            <a:r>
              <a:rPr lang="en-US" altLang="en-US" sz="2400" dirty="0"/>
              <a:t>July 1, 1959 – becomes Epidemiology chair</a:t>
            </a:r>
          </a:p>
        </p:txBody>
      </p:sp>
      <p:pic>
        <p:nvPicPr>
          <p:cNvPr id="7" name="Picture 6"/>
          <p:cNvPicPr>
            <a:picLocks noChangeAspect="1"/>
          </p:cNvPicPr>
          <p:nvPr/>
        </p:nvPicPr>
        <p:blipFill>
          <a:blip r:embed="rId3"/>
          <a:stretch>
            <a:fillRect/>
          </a:stretch>
        </p:blipFill>
        <p:spPr>
          <a:xfrm>
            <a:off x="1173202" y="1967154"/>
            <a:ext cx="2799428" cy="3438224"/>
          </a:xfrm>
          <a:prstGeom prst="rect">
            <a:avLst/>
          </a:prstGeom>
        </p:spPr>
      </p:pic>
    </p:spTree>
    <p:extLst>
      <p:ext uri="{BB962C8B-B14F-4D97-AF65-F5344CB8AC3E}">
        <p14:creationId xmlns:p14="http://schemas.microsoft.com/office/powerpoint/2010/main" val="692661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 @ UNC – new faculty &lt; 1960</a:t>
            </a:r>
          </a:p>
        </p:txBody>
      </p:sp>
      <p:sp>
        <p:nvSpPr>
          <p:cNvPr id="4" name="Content Placeholder 3"/>
          <p:cNvSpPr>
            <a:spLocks noGrp="1"/>
          </p:cNvSpPr>
          <p:nvPr>
            <p:ph sz="half" idx="2"/>
          </p:nvPr>
        </p:nvSpPr>
        <p:spPr>
          <a:xfrm>
            <a:off x="3882887" y="1649784"/>
            <a:ext cx="7470913" cy="5130726"/>
          </a:xfrm>
        </p:spPr>
        <p:txBody>
          <a:bodyPr>
            <a:normAutofit fontScale="92500" lnSpcReduction="10000"/>
          </a:bodyPr>
          <a:lstStyle/>
          <a:p>
            <a:pPr marL="0" indent="0">
              <a:buNone/>
            </a:pPr>
            <a:r>
              <a:rPr lang="en-US" altLang="en-US" b="1" dirty="0"/>
              <a:t>Ralph C. Patrick, Jr.</a:t>
            </a:r>
          </a:p>
          <a:p>
            <a:pPr marL="0" indent="0">
              <a:buNone/>
            </a:pPr>
            <a:r>
              <a:rPr lang="en-US" altLang="en-US" sz="2000" dirty="0"/>
              <a:t>PhD in </a:t>
            </a:r>
            <a:r>
              <a:rPr lang="en-US" altLang="en-US" sz="2000" b="1" dirty="0"/>
              <a:t>Anthropology</a:t>
            </a:r>
            <a:r>
              <a:rPr lang="en-US" altLang="en-US" sz="2000" dirty="0"/>
              <a:t> from Harvard University</a:t>
            </a:r>
          </a:p>
          <a:p>
            <a:pPr marL="0" indent="0">
              <a:buNone/>
            </a:pPr>
            <a:r>
              <a:rPr lang="en-US" altLang="en-US" sz="2000" dirty="0"/>
              <a:t>Assistant Professor, Department of Sociology and Anthropology, Washington University, St. Louis Missouri, </a:t>
            </a:r>
          </a:p>
          <a:p>
            <a:pPr marL="0" indent="0">
              <a:buNone/>
            </a:pPr>
            <a:r>
              <a:rPr lang="en-US" altLang="en-US" sz="2000" dirty="0"/>
              <a:t>1958 – appointed Associate Professor, UNC Department of Epidemiology by Sidney Kark</a:t>
            </a:r>
          </a:p>
          <a:p>
            <a:pPr marL="0" indent="0">
              <a:spcBef>
                <a:spcPts val="1600"/>
              </a:spcBef>
              <a:buNone/>
            </a:pPr>
            <a:r>
              <a:rPr lang="en-US" altLang="en-US" b="1" dirty="0"/>
              <a:t>Herman Alfred (“Al”) Tyroler</a:t>
            </a:r>
          </a:p>
          <a:p>
            <a:pPr marL="0" indent="0">
              <a:buNone/>
            </a:pPr>
            <a:r>
              <a:rPr lang="en-US" altLang="en-US" sz="2000" dirty="0"/>
              <a:t>1924 – born in Brooklyn, NY</a:t>
            </a:r>
          </a:p>
          <a:p>
            <a:pPr marL="0" indent="0">
              <a:buNone/>
            </a:pPr>
            <a:r>
              <a:rPr lang="en-US" altLang="en-US" sz="2000" dirty="0"/>
              <a:t>1947 – MD from NYU College of Medicine</a:t>
            </a:r>
          </a:p>
          <a:p>
            <a:pPr marL="0" indent="0">
              <a:buNone/>
            </a:pPr>
            <a:r>
              <a:rPr lang="en-US" altLang="en-US" sz="2000" dirty="0"/>
              <a:t>1951-1953 – 1</a:t>
            </a:r>
            <a:r>
              <a:rPr lang="en-US" altLang="en-US" sz="2000" baseline="30000" dirty="0"/>
              <a:t>st</a:t>
            </a:r>
            <a:r>
              <a:rPr lang="en-US" altLang="en-US" sz="2000" dirty="0"/>
              <a:t> Lt. to Captain, USAF Medical Corps</a:t>
            </a:r>
          </a:p>
          <a:p>
            <a:pPr marL="0" indent="0">
              <a:buNone/>
            </a:pPr>
            <a:r>
              <a:rPr lang="en-US" altLang="en-US" sz="2000" dirty="0"/>
              <a:t>1953-1958 – Medical Consultant and Director of Research, Occupational Health Services, Asheville NC</a:t>
            </a:r>
          </a:p>
          <a:p>
            <a:pPr marL="0" indent="0">
              <a:buNone/>
            </a:pPr>
            <a:r>
              <a:rPr lang="en-US" altLang="en-US" sz="2000" dirty="0"/>
              <a:t>1958-1960 – Research Director, Health Research Foundation, Asheville, NC</a:t>
            </a:r>
          </a:p>
          <a:p>
            <a:pPr marL="0" indent="0">
              <a:buNone/>
            </a:pPr>
            <a:r>
              <a:rPr lang="en-US" altLang="en-US" sz="2000" dirty="0"/>
              <a:t>1960 – Associate Professor, UNC Department of Epidemiology</a:t>
            </a:r>
          </a:p>
        </p:txBody>
      </p:sp>
      <p:pic>
        <p:nvPicPr>
          <p:cNvPr id="8" name="Picture 7"/>
          <p:cNvPicPr>
            <a:picLocks noChangeAspect="1"/>
          </p:cNvPicPr>
          <p:nvPr/>
        </p:nvPicPr>
        <p:blipFill>
          <a:blip r:embed="rId3"/>
          <a:stretch>
            <a:fillRect/>
          </a:stretch>
        </p:blipFill>
        <p:spPr>
          <a:xfrm>
            <a:off x="1080288" y="4054304"/>
            <a:ext cx="1674201" cy="2068130"/>
          </a:xfrm>
          <a:prstGeom prst="rect">
            <a:avLst/>
          </a:prstGeom>
        </p:spPr>
      </p:pic>
      <p:pic>
        <p:nvPicPr>
          <p:cNvPr id="9" name="Picture 8"/>
          <p:cNvPicPr>
            <a:picLocks noChangeAspect="1"/>
          </p:cNvPicPr>
          <p:nvPr/>
        </p:nvPicPr>
        <p:blipFill>
          <a:blip r:embed="rId4"/>
          <a:stretch>
            <a:fillRect/>
          </a:stretch>
        </p:blipFill>
        <p:spPr>
          <a:xfrm>
            <a:off x="1080287" y="1733169"/>
            <a:ext cx="1674201" cy="2087171"/>
          </a:xfrm>
          <a:prstGeom prst="rect">
            <a:avLst/>
          </a:prstGeom>
        </p:spPr>
      </p:pic>
    </p:spTree>
    <p:extLst>
      <p:ext uri="{BB962C8B-B14F-4D97-AF65-F5344CB8AC3E}">
        <p14:creationId xmlns:p14="http://schemas.microsoft.com/office/powerpoint/2010/main" val="2289816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 @ UNC – new faculty &lt; 1960</a:t>
            </a:r>
          </a:p>
        </p:txBody>
      </p:sp>
      <p:sp>
        <p:nvSpPr>
          <p:cNvPr id="4" name="Content Placeholder 3"/>
          <p:cNvSpPr>
            <a:spLocks noGrp="1"/>
          </p:cNvSpPr>
          <p:nvPr>
            <p:ph sz="half" idx="2"/>
          </p:nvPr>
        </p:nvSpPr>
        <p:spPr>
          <a:xfrm>
            <a:off x="3631096" y="1705946"/>
            <a:ext cx="7722704" cy="4825168"/>
          </a:xfrm>
        </p:spPr>
        <p:txBody>
          <a:bodyPr>
            <a:normAutofit/>
          </a:bodyPr>
          <a:lstStyle/>
          <a:p>
            <a:pPr marL="0" indent="0">
              <a:spcBef>
                <a:spcPts val="2000"/>
              </a:spcBef>
              <a:buNone/>
            </a:pPr>
            <a:r>
              <a:rPr lang="en-US" altLang="en-US" sz="2600" b="1" dirty="0"/>
              <a:t>John T. Fulton, D.D.S.</a:t>
            </a:r>
          </a:p>
          <a:p>
            <a:pPr marL="0" indent="0">
              <a:lnSpc>
                <a:spcPct val="100000"/>
              </a:lnSpc>
              <a:spcBef>
                <a:spcPts val="600"/>
              </a:spcBef>
              <a:buNone/>
            </a:pPr>
            <a:r>
              <a:rPr lang="en-US" altLang="en-US" sz="2000" dirty="0"/>
              <a:t>Graduate studies in public health, mental hygiene, and public administration</a:t>
            </a:r>
          </a:p>
          <a:p>
            <a:pPr marL="0" indent="0">
              <a:lnSpc>
                <a:spcPct val="100000"/>
              </a:lnSpc>
              <a:spcBef>
                <a:spcPts val="1200"/>
              </a:spcBef>
              <a:buNone/>
            </a:pPr>
            <a:r>
              <a:rPr lang="en-US" altLang="en-US" sz="2000" dirty="0"/>
              <a:t>Joined the Epidemiology faculty in 1958 as a professor of public health dental epidemiology</a:t>
            </a:r>
          </a:p>
          <a:p>
            <a:pPr marL="0" indent="0">
              <a:spcBef>
                <a:spcPts val="2000"/>
              </a:spcBef>
              <a:buNone/>
            </a:pPr>
            <a:r>
              <a:rPr lang="en-US" altLang="en-US" sz="2600" b="1" dirty="0"/>
              <a:t>C. David Jenkins, Ph.D.</a:t>
            </a:r>
          </a:p>
          <a:p>
            <a:pPr marL="0" indent="0">
              <a:lnSpc>
                <a:spcPct val="100000"/>
              </a:lnSpc>
              <a:spcBef>
                <a:spcPts val="600"/>
              </a:spcBef>
              <a:buNone/>
            </a:pPr>
            <a:r>
              <a:rPr lang="en-US" altLang="en-US" sz="2000" dirty="0"/>
              <a:t>1960 – Ph.D., University of North Carolina at Chapel Hill.  Major: Psychology</a:t>
            </a:r>
          </a:p>
          <a:p>
            <a:pPr marL="0" indent="0">
              <a:lnSpc>
                <a:spcPct val="120000"/>
              </a:lnSpc>
              <a:spcBef>
                <a:spcPts val="1200"/>
              </a:spcBef>
              <a:buNone/>
            </a:pPr>
            <a:r>
              <a:rPr lang="en-US" altLang="en-US" sz="2000" dirty="0"/>
              <a:t>1959 research associate, 1960 assistant professor</a:t>
            </a:r>
          </a:p>
          <a:p>
            <a:pPr marL="0" indent="0">
              <a:lnSpc>
                <a:spcPct val="100000"/>
              </a:lnSpc>
              <a:spcBef>
                <a:spcPts val="1200"/>
              </a:spcBef>
              <a:buNone/>
            </a:pPr>
            <a:r>
              <a:rPr lang="en-US" altLang="en-US" sz="2000" dirty="0"/>
              <a:t>Left for the University of Texas, Galveston; after retiring returned to UNC and taught a course on social epidemiology</a:t>
            </a:r>
          </a:p>
          <a:p>
            <a:pPr marL="0" indent="0">
              <a:lnSpc>
                <a:spcPct val="120000"/>
              </a:lnSpc>
              <a:buNone/>
            </a:pPr>
            <a:endParaRPr lang="en-US" altLang="en-US" sz="2000" dirty="0"/>
          </a:p>
        </p:txBody>
      </p:sp>
      <p:pic>
        <p:nvPicPr>
          <p:cNvPr id="6" name="Picture 5"/>
          <p:cNvPicPr>
            <a:picLocks noChangeAspect="1"/>
          </p:cNvPicPr>
          <p:nvPr/>
        </p:nvPicPr>
        <p:blipFill>
          <a:blip r:embed="rId3"/>
          <a:stretch>
            <a:fillRect/>
          </a:stretch>
        </p:blipFill>
        <p:spPr>
          <a:xfrm>
            <a:off x="1137540" y="3847317"/>
            <a:ext cx="1951947" cy="2357546"/>
          </a:xfrm>
          <a:prstGeom prst="rect">
            <a:avLst/>
          </a:prstGeom>
        </p:spPr>
      </p:pic>
      <p:pic>
        <p:nvPicPr>
          <p:cNvPr id="3" name="Picture 2">
            <a:extLst>
              <a:ext uri="{FF2B5EF4-FFF2-40B4-BE49-F238E27FC236}">
                <a16:creationId xmlns:a16="http://schemas.microsoft.com/office/drawing/2014/main" id="{27522298-B549-46DD-AEE4-BE0652C3F4DD}"/>
              </a:ext>
            </a:extLst>
          </p:cNvPr>
          <p:cNvPicPr>
            <a:picLocks noChangeAspect="1"/>
          </p:cNvPicPr>
          <p:nvPr/>
        </p:nvPicPr>
        <p:blipFill>
          <a:blip r:embed="rId4"/>
          <a:stretch>
            <a:fillRect/>
          </a:stretch>
        </p:blipFill>
        <p:spPr>
          <a:xfrm>
            <a:off x="1179287" y="1723591"/>
            <a:ext cx="1927807" cy="1795425"/>
          </a:xfrm>
          <a:prstGeom prst="rect">
            <a:avLst/>
          </a:prstGeom>
        </p:spPr>
      </p:pic>
    </p:spTree>
    <p:extLst>
      <p:ext uri="{BB962C8B-B14F-4D97-AF65-F5344CB8AC3E}">
        <p14:creationId xmlns:p14="http://schemas.microsoft.com/office/powerpoint/2010/main" val="3069387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4EE361-A01A-4B37-881A-73E45312CE5D}"/>
              </a:ext>
            </a:extLst>
          </p:cNvPr>
          <p:cNvPicPr>
            <a:picLocks noChangeAspect="1"/>
          </p:cNvPicPr>
          <p:nvPr/>
        </p:nvPicPr>
        <p:blipFill>
          <a:blip r:embed="rId2"/>
          <a:stretch>
            <a:fillRect/>
          </a:stretch>
        </p:blipFill>
        <p:spPr>
          <a:xfrm>
            <a:off x="563083" y="85258"/>
            <a:ext cx="4982270" cy="6687483"/>
          </a:xfrm>
          <a:prstGeom prst="rect">
            <a:avLst/>
          </a:prstGeom>
        </p:spPr>
      </p:pic>
      <p:sp>
        <p:nvSpPr>
          <p:cNvPr id="6" name="Arrow: Left 5">
            <a:extLst>
              <a:ext uri="{FF2B5EF4-FFF2-40B4-BE49-F238E27FC236}">
                <a16:creationId xmlns:a16="http://schemas.microsoft.com/office/drawing/2014/main" id="{F8804246-7D0F-4F92-BC81-F4959129C50B}"/>
              </a:ext>
            </a:extLst>
          </p:cNvPr>
          <p:cNvSpPr/>
          <p:nvPr/>
        </p:nvSpPr>
        <p:spPr>
          <a:xfrm>
            <a:off x="4655976" y="2631231"/>
            <a:ext cx="5085183" cy="438538"/>
          </a:xfrm>
          <a:prstGeom prst="lef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Faculty</a:t>
            </a:r>
          </a:p>
        </p:txBody>
      </p:sp>
      <p:sp>
        <p:nvSpPr>
          <p:cNvPr id="7" name="Arrow: Left 6">
            <a:extLst>
              <a:ext uri="{FF2B5EF4-FFF2-40B4-BE49-F238E27FC236}">
                <a16:creationId xmlns:a16="http://schemas.microsoft.com/office/drawing/2014/main" id="{50A906FF-A527-4220-B2FF-C28FE6B25A56}"/>
              </a:ext>
            </a:extLst>
          </p:cNvPr>
          <p:cNvSpPr/>
          <p:nvPr/>
        </p:nvSpPr>
        <p:spPr>
          <a:xfrm>
            <a:off x="4808376" y="3649390"/>
            <a:ext cx="5085183" cy="438538"/>
          </a:xfrm>
          <a:prstGeom prst="leftArrow">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Staff</a:t>
            </a:r>
          </a:p>
        </p:txBody>
      </p:sp>
      <p:sp>
        <p:nvSpPr>
          <p:cNvPr id="8" name="Arrow: Left 7">
            <a:extLst>
              <a:ext uri="{FF2B5EF4-FFF2-40B4-BE49-F238E27FC236}">
                <a16:creationId xmlns:a16="http://schemas.microsoft.com/office/drawing/2014/main" id="{93FBFD60-3353-4A8A-BA90-024251B04B32}"/>
              </a:ext>
            </a:extLst>
          </p:cNvPr>
          <p:cNvSpPr/>
          <p:nvPr/>
        </p:nvSpPr>
        <p:spPr>
          <a:xfrm>
            <a:off x="4853772" y="4599453"/>
            <a:ext cx="5085183" cy="438538"/>
          </a:xfrm>
          <a:prstGeom prst="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Students</a:t>
            </a:r>
          </a:p>
        </p:txBody>
      </p:sp>
    </p:spTree>
    <p:extLst>
      <p:ext uri="{BB962C8B-B14F-4D97-AF65-F5344CB8AC3E}">
        <p14:creationId xmlns:p14="http://schemas.microsoft.com/office/powerpoint/2010/main" val="975697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 @ UNC – Michel Ibrahim</a:t>
            </a:r>
          </a:p>
        </p:txBody>
      </p:sp>
      <p:sp>
        <p:nvSpPr>
          <p:cNvPr id="4" name="Content Placeholder 3"/>
          <p:cNvSpPr>
            <a:spLocks noGrp="1"/>
          </p:cNvSpPr>
          <p:nvPr>
            <p:ph sz="half" idx="2"/>
          </p:nvPr>
        </p:nvSpPr>
        <p:spPr>
          <a:xfrm>
            <a:off x="3631096" y="1668623"/>
            <a:ext cx="7722704" cy="4825168"/>
          </a:xfrm>
        </p:spPr>
        <p:txBody>
          <a:bodyPr>
            <a:normAutofit/>
          </a:bodyPr>
          <a:lstStyle/>
          <a:p>
            <a:pPr marL="0" indent="0">
              <a:lnSpc>
                <a:spcPct val="110000"/>
              </a:lnSpc>
              <a:buNone/>
            </a:pPr>
            <a:r>
              <a:rPr lang="en-US" altLang="en-US" sz="2400" b="1" dirty="0"/>
              <a:t>Michel A. Ibrahim, Ph.D.</a:t>
            </a:r>
          </a:p>
          <a:p>
            <a:pPr marL="0" indent="0">
              <a:lnSpc>
                <a:spcPct val="120000"/>
              </a:lnSpc>
              <a:buNone/>
            </a:pPr>
            <a:r>
              <a:rPr lang="en-US" altLang="en-US" sz="2000" dirty="0"/>
              <a:t>An early EPID student - 1961 MPH, 1964 PhD</a:t>
            </a:r>
          </a:p>
          <a:p>
            <a:pPr marL="0" indent="0">
              <a:lnSpc>
                <a:spcPct val="120000"/>
              </a:lnSpc>
              <a:buNone/>
            </a:pPr>
            <a:r>
              <a:rPr lang="en-US" altLang="en-US" sz="2000" dirty="0"/>
              <a:t>Grew up in a Christian family in Cairo, Egypt</a:t>
            </a:r>
          </a:p>
          <a:p>
            <a:pPr marL="0" indent="0">
              <a:lnSpc>
                <a:spcPct val="120000"/>
              </a:lnSpc>
              <a:buNone/>
            </a:pPr>
            <a:r>
              <a:rPr lang="en-US" altLang="en-US" sz="2000" dirty="0"/>
              <a:t>Graduated from a British-style medical school in Egypt and practiced in a rural clinic</a:t>
            </a:r>
          </a:p>
          <a:p>
            <a:pPr marL="0" indent="0">
              <a:lnSpc>
                <a:spcPct val="120000"/>
              </a:lnSpc>
              <a:buNone/>
            </a:pPr>
            <a:r>
              <a:rPr lang="en-US" altLang="en-US" sz="2000" dirty="0"/>
              <a:t>Studied biostatistics at UNC but switched to Epidemiology (MPH 1961, PhD 1964)</a:t>
            </a:r>
          </a:p>
          <a:p>
            <a:pPr marL="0" indent="0">
              <a:lnSpc>
                <a:spcPct val="120000"/>
              </a:lnSpc>
              <a:buNone/>
            </a:pPr>
            <a:r>
              <a:rPr lang="en-US" altLang="en-US" sz="2000" dirty="0"/>
              <a:t>Worked at SUNY Buffalo and the Erie County NY Health Department</a:t>
            </a:r>
          </a:p>
          <a:p>
            <a:pPr marL="0" indent="0">
              <a:lnSpc>
                <a:spcPct val="120000"/>
              </a:lnSpc>
              <a:buNone/>
            </a:pPr>
            <a:r>
              <a:rPr lang="en-US" altLang="en-US" sz="2000" dirty="0"/>
              <a:t>Joined the UNC faculty in 1971</a:t>
            </a:r>
          </a:p>
          <a:p>
            <a:pPr marL="0" indent="0">
              <a:lnSpc>
                <a:spcPct val="120000"/>
              </a:lnSpc>
              <a:buNone/>
            </a:pPr>
            <a:r>
              <a:rPr lang="en-US" altLang="en-US" sz="2000" dirty="0"/>
              <a:t>1975 appointed acting chair, then chair, then dean</a:t>
            </a:r>
          </a:p>
        </p:txBody>
      </p:sp>
      <p:pic>
        <p:nvPicPr>
          <p:cNvPr id="3" name="Content Placeholder 2">
            <a:extLst>
              <a:ext uri="{FF2B5EF4-FFF2-40B4-BE49-F238E27FC236}">
                <a16:creationId xmlns:a16="http://schemas.microsoft.com/office/drawing/2014/main" id="{335824A4-E6C0-4164-8B58-C085CB7BC726}"/>
              </a:ext>
            </a:extLst>
          </p:cNvPr>
          <p:cNvPicPr>
            <a:picLocks noGrp="1" noChangeAspect="1"/>
          </p:cNvPicPr>
          <p:nvPr>
            <p:ph sz="half" idx="1"/>
          </p:nvPr>
        </p:nvPicPr>
        <p:blipFill>
          <a:blip r:embed="rId3"/>
          <a:stretch>
            <a:fillRect/>
          </a:stretch>
        </p:blipFill>
        <p:spPr>
          <a:xfrm>
            <a:off x="1090127" y="2209824"/>
            <a:ext cx="1801902" cy="2567450"/>
          </a:xfrm>
          <a:prstGeom prst="rect">
            <a:avLst/>
          </a:prstGeom>
        </p:spPr>
      </p:pic>
    </p:spTree>
    <p:extLst>
      <p:ext uri="{BB962C8B-B14F-4D97-AF65-F5344CB8AC3E}">
        <p14:creationId xmlns:p14="http://schemas.microsoft.com/office/powerpoint/2010/main" val="703447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 @ UNC – Bert Kaplan</a:t>
            </a:r>
          </a:p>
        </p:txBody>
      </p:sp>
      <p:sp>
        <p:nvSpPr>
          <p:cNvPr id="4" name="Content Placeholder 3"/>
          <p:cNvSpPr>
            <a:spLocks noGrp="1"/>
          </p:cNvSpPr>
          <p:nvPr>
            <p:ph sz="half" idx="2"/>
          </p:nvPr>
        </p:nvSpPr>
        <p:spPr>
          <a:xfrm>
            <a:off x="3631096" y="1668623"/>
            <a:ext cx="7722704" cy="4825168"/>
          </a:xfrm>
        </p:spPr>
        <p:txBody>
          <a:bodyPr>
            <a:normAutofit fontScale="85000" lnSpcReduction="20000"/>
          </a:bodyPr>
          <a:lstStyle/>
          <a:p>
            <a:pPr marL="0" indent="0">
              <a:buNone/>
            </a:pPr>
            <a:r>
              <a:rPr lang="en-US" altLang="en-US" sz="3100" b="1" dirty="0"/>
              <a:t>Berton H. Kaplan, Ph.D.</a:t>
            </a:r>
          </a:p>
          <a:p>
            <a:pPr marL="0" indent="0">
              <a:buNone/>
            </a:pPr>
            <a:r>
              <a:rPr lang="en-US" altLang="en-US" sz="2000" dirty="0"/>
              <a:t>1951 – B.S. in Business Administration from Virginia Polytechnic Institute</a:t>
            </a:r>
          </a:p>
          <a:p>
            <a:pPr marL="0" indent="0">
              <a:buNone/>
            </a:pPr>
            <a:r>
              <a:rPr lang="en-US" altLang="en-US" sz="2000" dirty="0"/>
              <a:t>1952 – M.S. in Personnel Administration from UNC</a:t>
            </a:r>
          </a:p>
          <a:p>
            <a:pPr marL="0" indent="0">
              <a:lnSpc>
                <a:spcPct val="100000"/>
              </a:lnSpc>
              <a:buNone/>
            </a:pPr>
            <a:r>
              <a:rPr lang="en-US" altLang="en-US" sz="2000" dirty="0"/>
              <a:t>U.S. Air Force. First Lt., Base Information and Education Officer; Base Adjutant to the Base Commander</a:t>
            </a:r>
          </a:p>
          <a:p>
            <a:pPr marL="0" indent="0">
              <a:lnSpc>
                <a:spcPct val="100000"/>
              </a:lnSpc>
              <a:buNone/>
            </a:pPr>
            <a:r>
              <a:rPr lang="en-US" altLang="en-US" sz="2000" dirty="0"/>
              <a:t>1954-55 – Studied Social Anthropology at University of Edinburgh</a:t>
            </a:r>
          </a:p>
          <a:p>
            <a:pPr marL="0" indent="0">
              <a:lnSpc>
                <a:spcPct val="100000"/>
              </a:lnSpc>
              <a:buNone/>
            </a:pPr>
            <a:r>
              <a:rPr lang="en-US" altLang="en-US" sz="2000" dirty="0"/>
              <a:t>1956 – Research Assistant to John Cassel</a:t>
            </a:r>
          </a:p>
          <a:p>
            <a:pPr marL="0" indent="0">
              <a:lnSpc>
                <a:spcPct val="100000"/>
              </a:lnSpc>
              <a:buNone/>
            </a:pPr>
            <a:r>
              <a:rPr lang="en-US" altLang="en-US" sz="2000" dirty="0"/>
              <a:t>1956-1959 – Fellowships with Harvey L. Smith</a:t>
            </a:r>
          </a:p>
          <a:p>
            <a:pPr marL="0" indent="0">
              <a:lnSpc>
                <a:spcPct val="100000"/>
              </a:lnSpc>
              <a:buNone/>
            </a:pPr>
            <a:r>
              <a:rPr lang="en-US" altLang="en-US" sz="2000" dirty="0"/>
              <a:t>1959-1968 – Preceptor in Departments of Psychiatry and Sociology, UNC</a:t>
            </a:r>
          </a:p>
          <a:p>
            <a:pPr marL="0" indent="0">
              <a:lnSpc>
                <a:spcPct val="100000"/>
              </a:lnSpc>
              <a:buNone/>
            </a:pPr>
            <a:r>
              <a:rPr lang="en-US" altLang="en-US" sz="2000" dirty="0"/>
              <a:t>1962 – PhD in </a:t>
            </a:r>
            <a:r>
              <a:rPr lang="en-US" altLang="en-US" sz="2000" b="1" dirty="0"/>
              <a:t>Sociology</a:t>
            </a:r>
            <a:r>
              <a:rPr lang="en-US" altLang="en-US" sz="2000" dirty="0"/>
              <a:t> from UNC</a:t>
            </a:r>
          </a:p>
          <a:p>
            <a:pPr marL="0" indent="0">
              <a:lnSpc>
                <a:spcPct val="100000"/>
              </a:lnSpc>
              <a:buNone/>
            </a:pPr>
            <a:r>
              <a:rPr lang="en-US" altLang="en-US" sz="2000" dirty="0"/>
              <a:t>1960-1966 – Instructor and Assistant Professor, Department of Mental Health, UNC</a:t>
            </a:r>
          </a:p>
          <a:p>
            <a:pPr marL="0" indent="0">
              <a:lnSpc>
                <a:spcPct val="100000"/>
              </a:lnSpc>
              <a:buNone/>
            </a:pPr>
            <a:r>
              <a:rPr lang="en-US" altLang="en-US" sz="2000" dirty="0"/>
              <a:t>1966 – Appointed Senior Associate, Department of Anthropology, UNC</a:t>
            </a:r>
          </a:p>
          <a:p>
            <a:pPr marL="0" indent="0">
              <a:lnSpc>
                <a:spcPct val="100000"/>
              </a:lnSpc>
              <a:buNone/>
            </a:pPr>
            <a:r>
              <a:rPr lang="en-US" altLang="en-US" sz="2000" dirty="0"/>
              <a:t>1967 – Appointed Associate Professor, Department of Epidemiology (Full, 1972)</a:t>
            </a:r>
          </a:p>
          <a:p>
            <a:pPr marL="0" indent="0">
              <a:lnSpc>
                <a:spcPct val="100000"/>
              </a:lnSpc>
              <a:buNone/>
            </a:pPr>
            <a:r>
              <a:rPr lang="en-US" altLang="en-US" sz="2000" dirty="0"/>
              <a:t>1974-1980 – Director, NIH Training Program on Psychosocial Factors in Mental Health and Disease</a:t>
            </a:r>
          </a:p>
        </p:txBody>
      </p:sp>
      <p:pic>
        <p:nvPicPr>
          <p:cNvPr id="6" name="Picture 5"/>
          <p:cNvPicPr>
            <a:picLocks noChangeAspect="1"/>
          </p:cNvPicPr>
          <p:nvPr/>
        </p:nvPicPr>
        <p:blipFill>
          <a:blip r:embed="rId3"/>
          <a:stretch>
            <a:fillRect/>
          </a:stretch>
        </p:blipFill>
        <p:spPr>
          <a:xfrm>
            <a:off x="898641" y="2077153"/>
            <a:ext cx="2149232" cy="2540001"/>
          </a:xfrm>
          <a:prstGeom prst="rect">
            <a:avLst/>
          </a:prstGeom>
        </p:spPr>
      </p:pic>
    </p:spTree>
    <p:extLst>
      <p:ext uri="{BB962C8B-B14F-4D97-AF65-F5344CB8AC3E}">
        <p14:creationId xmlns:p14="http://schemas.microsoft.com/office/powerpoint/2010/main" val="3943546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 @ UNC – Stephen Zyzanski</a:t>
            </a:r>
          </a:p>
        </p:txBody>
      </p:sp>
      <p:sp>
        <p:nvSpPr>
          <p:cNvPr id="4" name="Content Placeholder 3"/>
          <p:cNvSpPr>
            <a:spLocks noGrp="1"/>
          </p:cNvSpPr>
          <p:nvPr>
            <p:ph sz="half" idx="2"/>
          </p:nvPr>
        </p:nvSpPr>
        <p:spPr>
          <a:xfrm>
            <a:off x="3449782" y="1668623"/>
            <a:ext cx="7904018" cy="4825168"/>
          </a:xfrm>
        </p:spPr>
        <p:txBody>
          <a:bodyPr>
            <a:normAutofit fontScale="62500" lnSpcReduction="20000"/>
          </a:bodyPr>
          <a:lstStyle/>
          <a:p>
            <a:pPr marL="0" indent="0">
              <a:lnSpc>
                <a:spcPct val="110000"/>
              </a:lnSpc>
              <a:buNone/>
            </a:pPr>
            <a:r>
              <a:rPr lang="en-US" altLang="en-US" sz="3800" b="1" dirty="0"/>
              <a:t>Stephen J. Zyzanski, Ph.D.</a:t>
            </a:r>
          </a:p>
          <a:p>
            <a:pPr marL="0" indent="0">
              <a:lnSpc>
                <a:spcPct val="120000"/>
              </a:lnSpc>
              <a:buNone/>
            </a:pPr>
            <a:r>
              <a:rPr lang="en-US" altLang="en-US" sz="2600" dirty="0"/>
              <a:t>1960 – B.S. Iowa State University, Ames, Iowa.  Major: Industrial Psychology, Minors: Chemistry, Math</a:t>
            </a:r>
          </a:p>
          <a:p>
            <a:pPr marL="0" indent="0">
              <a:lnSpc>
                <a:spcPct val="120000"/>
              </a:lnSpc>
              <a:buNone/>
            </a:pPr>
            <a:r>
              <a:rPr lang="en-US" altLang="en-US" sz="2600" dirty="0"/>
              <a:t>1962 – M.S., Iowa State University.  Major: Psychology, Minor: Psychometrics</a:t>
            </a:r>
          </a:p>
          <a:p>
            <a:pPr marL="0" indent="0">
              <a:lnSpc>
                <a:spcPct val="120000"/>
              </a:lnSpc>
              <a:buNone/>
            </a:pPr>
            <a:r>
              <a:rPr lang="en-US" altLang="en-US" sz="2600" dirty="0"/>
              <a:t>1968 – Ph.D., University of North Carolina at Chapel Hill.  Major: Psychometrics.  Minors: Math &amp; BIOS.</a:t>
            </a:r>
          </a:p>
          <a:p>
            <a:pPr marL="0" indent="0">
              <a:lnSpc>
                <a:spcPct val="120000"/>
              </a:lnSpc>
              <a:buNone/>
            </a:pPr>
            <a:r>
              <a:rPr lang="en-US" altLang="en-US" sz="2600" dirty="0"/>
              <a:t>Department of Epidemiology, UNC School of Public Health</a:t>
            </a:r>
          </a:p>
          <a:p>
            <a:pPr>
              <a:lnSpc>
                <a:spcPct val="120000"/>
              </a:lnSpc>
              <a:spcBef>
                <a:spcPts val="0"/>
              </a:spcBef>
            </a:pPr>
            <a:r>
              <a:rPr lang="en-US" altLang="en-US" sz="2600" dirty="0"/>
              <a:t>1966-1968 – Research Associate</a:t>
            </a:r>
          </a:p>
          <a:p>
            <a:pPr>
              <a:lnSpc>
                <a:spcPct val="120000"/>
              </a:lnSpc>
              <a:spcBef>
                <a:spcPts val="0"/>
              </a:spcBef>
            </a:pPr>
            <a:r>
              <a:rPr lang="en-US" altLang="en-US" sz="2600" dirty="0"/>
              <a:t>1968-1971 – Assistant Professor</a:t>
            </a:r>
          </a:p>
          <a:p>
            <a:pPr>
              <a:lnSpc>
                <a:spcPct val="120000"/>
              </a:lnSpc>
              <a:spcBef>
                <a:spcPts val="0"/>
              </a:spcBef>
            </a:pPr>
            <a:r>
              <a:rPr lang="en-US" altLang="en-US" sz="2600" dirty="0"/>
              <a:t>1971-1972 – Associate Professor</a:t>
            </a:r>
          </a:p>
          <a:p>
            <a:pPr marL="0" indent="0">
              <a:lnSpc>
                <a:spcPct val="120000"/>
              </a:lnSpc>
              <a:buNone/>
            </a:pPr>
            <a:r>
              <a:rPr lang="en-US" altLang="en-US" sz="2600" dirty="0"/>
              <a:t>1972-1979 – Associate Professor, Department of Behavioral Epidemiology, Boston University School of Medicine</a:t>
            </a:r>
          </a:p>
          <a:p>
            <a:pPr marL="0" indent="0">
              <a:lnSpc>
                <a:spcPct val="120000"/>
              </a:lnSpc>
              <a:buNone/>
            </a:pPr>
            <a:r>
              <a:rPr lang="en-US" altLang="en-US" sz="2600" dirty="0"/>
              <a:t>Case Western Reserve University</a:t>
            </a:r>
          </a:p>
          <a:p>
            <a:pPr>
              <a:lnSpc>
                <a:spcPct val="120000"/>
              </a:lnSpc>
              <a:spcBef>
                <a:spcPts val="0"/>
              </a:spcBef>
            </a:pPr>
            <a:r>
              <a:rPr lang="en-US" altLang="en-US" sz="2600" dirty="0"/>
              <a:t>1979-2008 – Director, Division of Research, 1979 – Associate Professor, 1986 – Professor, 2012 – Emeritus Professor, Department of Family Medicine, School of Medicine</a:t>
            </a:r>
          </a:p>
          <a:p>
            <a:pPr>
              <a:lnSpc>
                <a:spcPct val="120000"/>
              </a:lnSpc>
              <a:spcBef>
                <a:spcPts val="0"/>
              </a:spcBef>
            </a:pPr>
            <a:r>
              <a:rPr lang="en-US" altLang="en-US" sz="2600" dirty="0"/>
              <a:t>1999-2008 – Director, Behavior Measurement Core Facility, Ireland Cancer Center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576" y="1834976"/>
            <a:ext cx="1749425" cy="2624138"/>
          </a:xfrm>
          <a:prstGeom prst="rect">
            <a:avLst/>
          </a:prstGeom>
        </p:spPr>
      </p:pic>
    </p:spTree>
    <p:extLst>
      <p:ext uri="{BB962C8B-B14F-4D97-AF65-F5344CB8AC3E}">
        <p14:creationId xmlns:p14="http://schemas.microsoft.com/office/powerpoint/2010/main" val="2294383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 @ UNC – Joan </a:t>
            </a:r>
            <a:r>
              <a:rPr lang="en-US" dirty="0" err="1"/>
              <a:t>Cornoni</a:t>
            </a:r>
            <a:r>
              <a:rPr lang="en-US" dirty="0"/>
              <a:t> Huntley</a:t>
            </a:r>
          </a:p>
        </p:txBody>
      </p:sp>
      <p:sp>
        <p:nvSpPr>
          <p:cNvPr id="4" name="Content Placeholder 3"/>
          <p:cNvSpPr>
            <a:spLocks noGrp="1"/>
          </p:cNvSpPr>
          <p:nvPr>
            <p:ph sz="half" idx="2"/>
          </p:nvPr>
        </p:nvSpPr>
        <p:spPr>
          <a:xfrm>
            <a:off x="3631096" y="1668623"/>
            <a:ext cx="7722704" cy="4825168"/>
          </a:xfrm>
        </p:spPr>
        <p:txBody>
          <a:bodyPr>
            <a:normAutofit/>
          </a:bodyPr>
          <a:lstStyle/>
          <a:p>
            <a:pPr marL="0" indent="0">
              <a:lnSpc>
                <a:spcPct val="110000"/>
              </a:lnSpc>
              <a:buNone/>
            </a:pPr>
            <a:r>
              <a:rPr lang="en-US" altLang="en-US" sz="2400" b="1" dirty="0"/>
              <a:t>Joan Cornoni, Ph.D.</a:t>
            </a:r>
          </a:p>
          <a:p>
            <a:pPr marL="0" indent="0">
              <a:lnSpc>
                <a:spcPct val="120000"/>
              </a:lnSpc>
              <a:buNone/>
            </a:pPr>
            <a:r>
              <a:rPr lang="en-US" altLang="en-US" sz="2000" dirty="0"/>
              <a:t>1962 master’s degree from UNC Biostatistics</a:t>
            </a:r>
          </a:p>
          <a:p>
            <a:pPr marL="0" indent="0">
              <a:lnSpc>
                <a:spcPct val="120000"/>
              </a:lnSpc>
              <a:buNone/>
            </a:pPr>
            <a:r>
              <a:rPr lang="en-US" altLang="en-US" sz="2000" dirty="0"/>
              <a:t>Worked at Yale school of public health</a:t>
            </a:r>
          </a:p>
          <a:p>
            <a:pPr marL="0" indent="0">
              <a:lnSpc>
                <a:spcPct val="120000"/>
              </a:lnSpc>
              <a:buNone/>
            </a:pPr>
            <a:r>
              <a:rPr lang="en-US" altLang="en-US" sz="2000" dirty="0"/>
              <a:t>Recruited back to UNC into the EPID doctoral program; worked as a research assistant and instructor</a:t>
            </a:r>
          </a:p>
          <a:p>
            <a:pPr marL="0" indent="0">
              <a:lnSpc>
                <a:spcPct val="120000"/>
              </a:lnSpc>
              <a:buNone/>
            </a:pPr>
            <a:r>
              <a:rPr lang="en-US" altLang="en-US" sz="2000" dirty="0"/>
              <a:t>On completing her PhD in 1970 she was appointed assistant professor</a:t>
            </a:r>
          </a:p>
          <a:p>
            <a:pPr marL="0" indent="0">
              <a:lnSpc>
                <a:spcPct val="120000"/>
              </a:lnSpc>
              <a:buNone/>
            </a:pPr>
            <a:r>
              <a:rPr lang="en-US" altLang="en-US" sz="2000" dirty="0"/>
              <a:t>Married Robert Huntley and moved to D.C. in 1977</a:t>
            </a:r>
          </a:p>
          <a:p>
            <a:pPr marL="0" indent="0">
              <a:lnSpc>
                <a:spcPct val="120000"/>
              </a:lnSpc>
              <a:buNone/>
            </a:pPr>
            <a:r>
              <a:rPr lang="en-US" altLang="en-US" sz="2000" dirty="0"/>
              <a:t>After retiring to Chapel Hill from the NIH National Institute on Aging, she worked with EPID students and taught [EPID160 / EPID600] one year</a:t>
            </a:r>
          </a:p>
          <a:p>
            <a:pPr marL="0" indent="0">
              <a:lnSpc>
                <a:spcPct val="120000"/>
              </a:lnSpc>
              <a:buNone/>
            </a:pPr>
            <a:endParaRPr lang="en-US" altLang="en-US" sz="2000" dirty="0"/>
          </a:p>
        </p:txBody>
      </p:sp>
      <p:pic>
        <p:nvPicPr>
          <p:cNvPr id="3" name="Picture 2">
            <a:extLst>
              <a:ext uri="{FF2B5EF4-FFF2-40B4-BE49-F238E27FC236}">
                <a16:creationId xmlns:a16="http://schemas.microsoft.com/office/drawing/2014/main" id="{46852009-2C5D-4080-8F55-439805230AF6}"/>
              </a:ext>
            </a:extLst>
          </p:cNvPr>
          <p:cNvPicPr>
            <a:picLocks noChangeAspect="1"/>
          </p:cNvPicPr>
          <p:nvPr/>
        </p:nvPicPr>
        <p:blipFill>
          <a:blip r:embed="rId3"/>
          <a:stretch>
            <a:fillRect/>
          </a:stretch>
        </p:blipFill>
        <p:spPr>
          <a:xfrm>
            <a:off x="1215470" y="2014549"/>
            <a:ext cx="1665646" cy="1866988"/>
          </a:xfrm>
          <a:prstGeom prst="rect">
            <a:avLst/>
          </a:prstGeom>
        </p:spPr>
      </p:pic>
    </p:spTree>
    <p:extLst>
      <p:ext uri="{BB962C8B-B14F-4D97-AF65-F5344CB8AC3E}">
        <p14:creationId xmlns:p14="http://schemas.microsoft.com/office/powerpoint/2010/main" val="742377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epidemiology @ UNC - James</a:t>
            </a:r>
          </a:p>
        </p:txBody>
      </p:sp>
      <p:sp>
        <p:nvSpPr>
          <p:cNvPr id="4" name="Content Placeholder 3"/>
          <p:cNvSpPr>
            <a:spLocks noGrp="1"/>
          </p:cNvSpPr>
          <p:nvPr>
            <p:ph sz="half" idx="2"/>
          </p:nvPr>
        </p:nvSpPr>
        <p:spPr>
          <a:xfrm>
            <a:off x="3631096" y="1746113"/>
            <a:ext cx="7722704" cy="4351338"/>
          </a:xfrm>
        </p:spPr>
        <p:txBody>
          <a:bodyPr>
            <a:normAutofit/>
          </a:bodyPr>
          <a:lstStyle/>
          <a:p>
            <a:pPr marL="0" indent="0">
              <a:buNone/>
            </a:pPr>
            <a:r>
              <a:rPr lang="en-US" altLang="en-US" sz="2400" b="1" dirty="0"/>
              <a:t>Sherman A. James, Ph.D.</a:t>
            </a:r>
          </a:p>
          <a:p>
            <a:pPr marL="0" indent="0">
              <a:buNone/>
            </a:pPr>
            <a:r>
              <a:rPr lang="en-US" altLang="en-US" sz="2000" dirty="0"/>
              <a:t>1964 – BA from Talladega College, Talladega, Alabama</a:t>
            </a:r>
          </a:p>
          <a:p>
            <a:pPr marL="0" indent="0">
              <a:buNone/>
            </a:pPr>
            <a:r>
              <a:rPr lang="en-US" altLang="en-US" sz="2000" dirty="0"/>
              <a:t>1964-1969 – USAF, 2nd lieutenant to Captain</a:t>
            </a:r>
          </a:p>
          <a:p>
            <a:pPr marL="0" indent="0">
              <a:buNone/>
            </a:pPr>
            <a:r>
              <a:rPr lang="en-US" altLang="en-US" sz="2000" dirty="0"/>
              <a:t>1973 – PhD in </a:t>
            </a:r>
            <a:r>
              <a:rPr lang="en-US" altLang="en-US" sz="2000" b="1" dirty="0"/>
              <a:t>Social Psychology</a:t>
            </a:r>
            <a:r>
              <a:rPr lang="en-US" altLang="en-US" sz="2000" dirty="0"/>
              <a:t> from Washington University, St. Louis</a:t>
            </a:r>
          </a:p>
          <a:p>
            <a:pPr marL="0" indent="0">
              <a:buNone/>
            </a:pPr>
            <a:r>
              <a:rPr lang="en-US" altLang="en-US" sz="2000" dirty="0"/>
              <a:t>1973 – Appointed Assistant Professor, UNC Department of Epidemiology (Associate 1980, Full 1985)</a:t>
            </a:r>
          </a:p>
          <a:p>
            <a:pPr marL="0" indent="0">
              <a:buNone/>
            </a:pPr>
            <a:r>
              <a:rPr lang="en-US" altLang="en-US" sz="2000" dirty="0"/>
              <a:t>1986-1987  – Visiting Professor of Preventive Medicine, School of Medicine, Federal University of Bahia</a:t>
            </a:r>
          </a:p>
          <a:p>
            <a:pPr marL="0" indent="0">
              <a:buNone/>
            </a:pPr>
            <a:r>
              <a:rPr lang="en-US" altLang="en-US" sz="2000" dirty="0"/>
              <a:t>Sherman describes his recruitment to Chapel Hill in an interview with Bill Jenkins: </a:t>
            </a:r>
            <a:r>
              <a:rPr lang="en-US" sz="2000" dirty="0">
                <a:hlinkClick r:id="rId3"/>
              </a:rPr>
              <a:t>https://youtu.be/vCSEAaT6kxw</a:t>
            </a:r>
            <a:r>
              <a:rPr lang="en-US" sz="2000" dirty="0"/>
              <a:t> (6 min. excerpt) </a:t>
            </a:r>
            <a:r>
              <a:rPr lang="en-US" sz="1600" dirty="0"/>
              <a:t>(Complete interview [30 min]: </a:t>
            </a:r>
            <a:r>
              <a:rPr lang="en-US" sz="1600" dirty="0">
                <a:hlinkClick r:id="rId4"/>
              </a:rPr>
              <a:t>https://www.youtube.com/watch?v=1qALNhukprg</a:t>
            </a:r>
            <a:r>
              <a:rPr lang="en-US" sz="1600" dirty="0"/>
              <a:t>)</a:t>
            </a:r>
            <a:endParaRPr lang="en-US" altLang="en-US" sz="1600" dirty="0"/>
          </a:p>
        </p:txBody>
      </p:sp>
      <p:pic>
        <p:nvPicPr>
          <p:cNvPr id="6146" name="Picture 2" descr="K:\VicsStableFiles\HistoryOfUNCandSPHandRelated\sherman_james.jpg"/>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1153227" y="1952143"/>
            <a:ext cx="1975622" cy="288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091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DB7E5-A0A7-423D-BEF8-950E27D6AD7D}"/>
              </a:ext>
            </a:extLst>
          </p:cNvPr>
          <p:cNvSpPr>
            <a:spLocks noGrp="1"/>
          </p:cNvSpPr>
          <p:nvPr>
            <p:ph type="title"/>
          </p:nvPr>
        </p:nvSpPr>
        <p:spPr/>
        <p:txBody>
          <a:bodyPr/>
          <a:lstStyle/>
          <a:p>
            <a:r>
              <a:rPr lang="en-US" dirty="0"/>
              <a:t>John Cassel (photo from 1972?)</a:t>
            </a:r>
          </a:p>
        </p:txBody>
      </p:sp>
      <p:pic>
        <p:nvPicPr>
          <p:cNvPr id="5" name="Content Placeholder 4">
            <a:extLst>
              <a:ext uri="{FF2B5EF4-FFF2-40B4-BE49-F238E27FC236}">
                <a16:creationId xmlns:a16="http://schemas.microsoft.com/office/drawing/2014/main" id="{B7AD7152-1E4D-4989-B3D1-C5EE35AEF9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16404" y="1854807"/>
            <a:ext cx="5533264" cy="4448717"/>
          </a:xfrm>
        </p:spPr>
      </p:pic>
      <p:pic>
        <p:nvPicPr>
          <p:cNvPr id="7" name="Picture 6">
            <a:extLst>
              <a:ext uri="{FF2B5EF4-FFF2-40B4-BE49-F238E27FC236}">
                <a16:creationId xmlns:a16="http://schemas.microsoft.com/office/drawing/2014/main" id="{4F687145-4D97-4A23-B064-EBE1234E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438" y="1867713"/>
            <a:ext cx="5305754" cy="4464996"/>
          </a:xfrm>
          <a:prstGeom prst="rect">
            <a:avLst/>
          </a:prstGeom>
        </p:spPr>
      </p:pic>
      <p:pic>
        <p:nvPicPr>
          <p:cNvPr id="6" name="Content Placeholder 4">
            <a:extLst>
              <a:ext uri="{FF2B5EF4-FFF2-40B4-BE49-F238E27FC236}">
                <a16:creationId xmlns:a16="http://schemas.microsoft.com/office/drawing/2014/main" id="{8B88F030-97AB-4F39-B4A3-D87A0AFA5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073" y="1869301"/>
            <a:ext cx="5533264" cy="4448717"/>
          </a:xfrm>
          <a:prstGeom prst="rect">
            <a:avLst/>
          </a:prstGeom>
        </p:spPr>
      </p:pic>
      <p:sp>
        <p:nvSpPr>
          <p:cNvPr id="8" name="TextBox 7">
            <a:extLst>
              <a:ext uri="{FF2B5EF4-FFF2-40B4-BE49-F238E27FC236}">
                <a16:creationId xmlns:a16="http://schemas.microsoft.com/office/drawing/2014/main" id="{4C3C58B6-D72C-426E-AFFD-407107F6340D}"/>
              </a:ext>
            </a:extLst>
          </p:cNvPr>
          <p:cNvSpPr txBox="1"/>
          <p:nvPr/>
        </p:nvSpPr>
        <p:spPr>
          <a:xfrm>
            <a:off x="1021394" y="6420256"/>
            <a:ext cx="4280180" cy="369332"/>
          </a:xfrm>
          <a:prstGeom prst="rect">
            <a:avLst/>
          </a:prstGeom>
          <a:noFill/>
        </p:spPr>
        <p:txBody>
          <a:bodyPr wrap="square" rtlCol="0">
            <a:spAutoFit/>
          </a:bodyPr>
          <a:lstStyle/>
          <a:p>
            <a:r>
              <a:rPr lang="en-US" dirty="0"/>
              <a:t>John Cassel teaching a class in Rosenau Hall</a:t>
            </a:r>
          </a:p>
        </p:txBody>
      </p:sp>
      <p:sp>
        <p:nvSpPr>
          <p:cNvPr id="9" name="TextBox 8">
            <a:extLst>
              <a:ext uri="{FF2B5EF4-FFF2-40B4-BE49-F238E27FC236}">
                <a16:creationId xmlns:a16="http://schemas.microsoft.com/office/drawing/2014/main" id="{4C36AFBE-0AE9-44F8-8780-45AEBD3766C3}"/>
              </a:ext>
            </a:extLst>
          </p:cNvPr>
          <p:cNvSpPr txBox="1"/>
          <p:nvPr/>
        </p:nvSpPr>
        <p:spPr>
          <a:xfrm>
            <a:off x="6114076" y="6426738"/>
            <a:ext cx="5267284" cy="369332"/>
          </a:xfrm>
          <a:prstGeom prst="rect">
            <a:avLst/>
          </a:prstGeom>
          <a:noFill/>
        </p:spPr>
        <p:txBody>
          <a:bodyPr wrap="square" rtlCol="0">
            <a:spAutoFit/>
          </a:bodyPr>
          <a:lstStyle/>
          <a:p>
            <a:r>
              <a:rPr lang="en-US" dirty="0"/>
              <a:t>After class with Bobbie </a:t>
            </a:r>
            <a:r>
              <a:rPr lang="en-US" dirty="0" err="1"/>
              <a:t>Lupker</a:t>
            </a:r>
            <a:r>
              <a:rPr lang="en-US" dirty="0"/>
              <a:t>(?) and Jeremy Kark (?)</a:t>
            </a:r>
          </a:p>
        </p:txBody>
      </p:sp>
    </p:spTree>
    <p:extLst>
      <p:ext uri="{BB962C8B-B14F-4D97-AF65-F5344CB8AC3E}">
        <p14:creationId xmlns:p14="http://schemas.microsoft.com/office/powerpoint/2010/main" val="417469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Outline</a:t>
            </a:r>
          </a:p>
        </p:txBody>
      </p:sp>
      <p:sp>
        <p:nvSpPr>
          <p:cNvPr id="3" name="Content Placeholder 2"/>
          <p:cNvSpPr>
            <a:spLocks noGrp="1"/>
          </p:cNvSpPr>
          <p:nvPr>
            <p:ph idx="1"/>
          </p:nvPr>
        </p:nvSpPr>
        <p:spPr>
          <a:xfrm>
            <a:off x="1346203" y="1537027"/>
            <a:ext cx="9410205" cy="4659464"/>
          </a:xfrm>
        </p:spPr>
        <p:txBody>
          <a:bodyPr>
            <a:noAutofit/>
          </a:bodyPr>
          <a:lstStyle/>
          <a:p>
            <a:pPr marL="514350" indent="-514350">
              <a:lnSpc>
                <a:spcPct val="100000"/>
              </a:lnSpc>
              <a:buFont typeface="+mj-lt"/>
              <a:buAutoNum type="arabicPeriod"/>
            </a:pPr>
            <a:r>
              <a:rPr lang="en-US" dirty="0"/>
              <a:t>Gerardo Heiss, </a:t>
            </a:r>
            <a:r>
              <a:rPr lang="pt-BR" dirty="0"/>
              <a:t>W.R. Kenan, Jr. Distinguished Professor</a:t>
            </a:r>
            <a:endParaRPr lang="en-US" dirty="0"/>
          </a:p>
          <a:p>
            <a:pPr marL="514350" indent="-514350">
              <a:lnSpc>
                <a:spcPct val="100000"/>
              </a:lnSpc>
              <a:spcBef>
                <a:spcPts val="1200"/>
              </a:spcBef>
              <a:buFont typeface="+mj-lt"/>
              <a:buAutoNum type="arabicPeriod"/>
            </a:pPr>
            <a:r>
              <a:rPr lang="en-US" dirty="0"/>
              <a:t>How the world has changed; why history is important</a:t>
            </a:r>
          </a:p>
          <a:p>
            <a:pPr marL="514350" indent="-514350">
              <a:lnSpc>
                <a:spcPct val="100000"/>
              </a:lnSpc>
              <a:spcBef>
                <a:spcPts val="1200"/>
              </a:spcBef>
              <a:buFont typeface="+mj-lt"/>
              <a:buAutoNum type="arabicPeriod"/>
            </a:pPr>
            <a:r>
              <a:rPr lang="en-US" dirty="0"/>
              <a:t>UNC’s Department of Epidemiology is a remarkable  community, whose history deserves to be celebrated.</a:t>
            </a:r>
          </a:p>
          <a:p>
            <a:pPr marL="514350" indent="-514350">
              <a:lnSpc>
                <a:spcPct val="100000"/>
              </a:lnSpc>
              <a:spcBef>
                <a:spcPts val="1200"/>
              </a:spcBef>
              <a:buFont typeface="+mj-lt"/>
              <a:buAutoNum type="arabicPeriod"/>
            </a:pPr>
            <a:r>
              <a:rPr lang="en-US" dirty="0"/>
              <a:t>How Judith Winkler wrote the History of the Department of Epidemiology</a:t>
            </a:r>
          </a:p>
          <a:p>
            <a:pPr marL="514350" indent="-514350">
              <a:lnSpc>
                <a:spcPct val="100000"/>
              </a:lnSpc>
              <a:spcBef>
                <a:spcPts val="1200"/>
              </a:spcBef>
              <a:buFont typeface="+mj-lt"/>
              <a:buAutoNum type="arabicPeriod"/>
            </a:pPr>
            <a:r>
              <a:rPr lang="en-US" dirty="0"/>
              <a:t>Sources of historical data</a:t>
            </a:r>
          </a:p>
          <a:p>
            <a:pPr marL="514350" indent="-514350">
              <a:lnSpc>
                <a:spcPct val="100000"/>
              </a:lnSpc>
              <a:spcBef>
                <a:spcPts val="1200"/>
              </a:spcBef>
              <a:buFont typeface="+mj-lt"/>
              <a:buAutoNum type="arabicPeriod"/>
            </a:pPr>
            <a:r>
              <a:rPr lang="en-US" dirty="0"/>
              <a:t>Many people have contributed to preserving our history but it remains a challenge.</a:t>
            </a:r>
          </a:p>
        </p:txBody>
      </p:sp>
    </p:spTree>
    <p:extLst>
      <p:ext uri="{BB962C8B-B14F-4D97-AF65-F5344CB8AC3E}">
        <p14:creationId xmlns:p14="http://schemas.microsoft.com/office/powerpoint/2010/main" val="374448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was John Cassel’s epidemiology?</a:t>
            </a:r>
          </a:p>
        </p:txBody>
      </p:sp>
      <p:sp>
        <p:nvSpPr>
          <p:cNvPr id="4" name="Content Placeholder 3"/>
          <p:cNvSpPr>
            <a:spLocks noGrp="1"/>
          </p:cNvSpPr>
          <p:nvPr>
            <p:ph sz="half" idx="2"/>
          </p:nvPr>
        </p:nvSpPr>
        <p:spPr/>
        <p:txBody>
          <a:bodyPr/>
          <a:lstStyle/>
          <a:p>
            <a:pPr marL="0" indent="0">
              <a:buNone/>
            </a:pPr>
            <a:endParaRPr lang="en-US" altLang="en-US" dirty="0"/>
          </a:p>
          <a:p>
            <a:pPr marL="0" indent="0">
              <a:buNone/>
            </a:pPr>
            <a:endParaRPr lang="en-US" altLang="en-US" dirty="0"/>
          </a:p>
          <a:p>
            <a:pPr marL="0" indent="0">
              <a:lnSpc>
                <a:spcPct val="100000"/>
              </a:lnSpc>
              <a:buNone/>
            </a:pPr>
            <a:r>
              <a:rPr lang="en-US" altLang="en-US" dirty="0"/>
              <a:t>“Epidemiology is fundamentally engaged in the broader quest for social justice and equality.”</a:t>
            </a:r>
            <a:r>
              <a:rPr lang="en-US" altLang="en-US" sz="2000" dirty="0"/>
              <a:t> (per Sherman James, 1/20/1999)</a:t>
            </a:r>
          </a:p>
        </p:txBody>
      </p:sp>
      <p:pic>
        <p:nvPicPr>
          <p:cNvPr id="6" name="Picture 6" descr="JohnCasselteachin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t="2667" b="2667"/>
          <a:stretch>
            <a:fillRect/>
          </a:stretch>
        </p:blipFill>
        <p:spPr bwMode="auto">
          <a:xfrm>
            <a:off x="1213657" y="2223307"/>
            <a:ext cx="4403208" cy="347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8754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was John Cassel’s epidemiology?</a:t>
            </a:r>
          </a:p>
        </p:txBody>
      </p:sp>
      <p:sp>
        <p:nvSpPr>
          <p:cNvPr id="3" name="Content Placeholder 2"/>
          <p:cNvSpPr>
            <a:spLocks noGrp="1"/>
          </p:cNvSpPr>
          <p:nvPr>
            <p:ph idx="1"/>
          </p:nvPr>
        </p:nvSpPr>
        <p:spPr>
          <a:xfrm>
            <a:off x="838200" y="1472540"/>
            <a:ext cx="10515600" cy="4857008"/>
          </a:xfrm>
        </p:spPr>
        <p:txBody>
          <a:bodyPr>
            <a:normAutofit/>
          </a:bodyPr>
          <a:lstStyle/>
          <a:p>
            <a:pPr marL="0" indent="0">
              <a:lnSpc>
                <a:spcPct val="110000"/>
              </a:lnSpc>
              <a:buNone/>
            </a:pPr>
            <a:r>
              <a:rPr lang="en-US" dirty="0"/>
              <a:t>“One of my father’s qualities and methods of investigation was that he cast a wide net over a problem, without preconceived notion of what he would find. He gathered all sorts of information whether it was potentially valuable or not.  He dissected out the variables and discarded the ones that were the same. He took careful note of ones that were different.  From there he would examine what it was about the different variable(s) that might influence the problem he was investigating.  He gave my UNC nursing class commencement address and emphasized that searching for answers required critical and clear thinking without bias.”    Gillian Cassel Wolfe, 1/22/2014</a:t>
            </a:r>
          </a:p>
          <a:p>
            <a:pPr marL="0" indent="0">
              <a:lnSpc>
                <a:spcPct val="110000"/>
              </a:lnSpc>
              <a:buNone/>
            </a:pPr>
            <a:endParaRPr lang="en-US" dirty="0"/>
          </a:p>
        </p:txBody>
      </p:sp>
    </p:spTree>
    <p:extLst>
      <p:ext uri="{BB962C8B-B14F-4D97-AF65-F5344CB8AC3E}">
        <p14:creationId xmlns:p14="http://schemas.microsoft.com/office/powerpoint/2010/main" val="3054891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95907-2A20-49FB-AFE7-ECCCB8AA4055}"/>
              </a:ext>
            </a:extLst>
          </p:cNvPr>
          <p:cNvSpPr>
            <a:spLocks noGrp="1"/>
          </p:cNvSpPr>
          <p:nvPr>
            <p:ph type="title"/>
          </p:nvPr>
        </p:nvSpPr>
        <p:spPr/>
        <p:txBody>
          <a:bodyPr/>
          <a:lstStyle/>
          <a:p>
            <a:r>
              <a:rPr lang="en-US" dirty="0"/>
              <a:t>EPID chairs – John Cassel (center), Michel Ibrahim, Barbara Hulka, Carl Shy, David Savitz</a:t>
            </a:r>
          </a:p>
        </p:txBody>
      </p:sp>
      <p:pic>
        <p:nvPicPr>
          <p:cNvPr id="5" name="Picture 4">
            <a:extLst>
              <a:ext uri="{FF2B5EF4-FFF2-40B4-BE49-F238E27FC236}">
                <a16:creationId xmlns:a16="http://schemas.microsoft.com/office/drawing/2014/main" id="{12170539-24E2-4AAC-AE8D-EDE2D5B92124}"/>
              </a:ext>
            </a:extLst>
          </p:cNvPr>
          <p:cNvPicPr>
            <a:picLocks noChangeAspect="1"/>
          </p:cNvPicPr>
          <p:nvPr/>
        </p:nvPicPr>
        <p:blipFill>
          <a:blip r:embed="rId3"/>
          <a:stretch>
            <a:fillRect/>
          </a:stretch>
        </p:blipFill>
        <p:spPr>
          <a:xfrm>
            <a:off x="101880" y="2170379"/>
            <a:ext cx="11988240" cy="2735778"/>
          </a:xfrm>
          <a:prstGeom prst="rect">
            <a:avLst/>
          </a:prstGeom>
        </p:spPr>
      </p:pic>
      <p:sp>
        <p:nvSpPr>
          <p:cNvPr id="6" name="TextBox 5">
            <a:extLst>
              <a:ext uri="{FF2B5EF4-FFF2-40B4-BE49-F238E27FC236}">
                <a16:creationId xmlns:a16="http://schemas.microsoft.com/office/drawing/2014/main" id="{7C89396A-8607-49E1-BB52-402574C19888}"/>
              </a:ext>
            </a:extLst>
          </p:cNvPr>
          <p:cNvSpPr txBox="1"/>
          <p:nvPr/>
        </p:nvSpPr>
        <p:spPr>
          <a:xfrm>
            <a:off x="1653703" y="5389122"/>
            <a:ext cx="8754894" cy="369332"/>
          </a:xfrm>
          <a:prstGeom prst="rect">
            <a:avLst/>
          </a:prstGeom>
          <a:noFill/>
        </p:spPr>
        <p:txBody>
          <a:bodyPr wrap="square" rtlCol="0">
            <a:spAutoFit/>
          </a:bodyPr>
          <a:lstStyle/>
          <a:p>
            <a:r>
              <a:rPr lang="en-US" dirty="0"/>
              <a:t>Portraits on the wall in the John C. Cassel Conference Room, 2101G McGavran-Greenberg</a:t>
            </a:r>
          </a:p>
        </p:txBody>
      </p:sp>
    </p:spTree>
    <p:extLst>
      <p:ext uri="{BB962C8B-B14F-4D97-AF65-F5344CB8AC3E}">
        <p14:creationId xmlns:p14="http://schemas.microsoft.com/office/powerpoint/2010/main" val="3813436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F43CB-1065-4515-BFEF-5E4BBE77C1F7}"/>
              </a:ext>
            </a:extLst>
          </p:cNvPr>
          <p:cNvSpPr>
            <a:spLocks noGrp="1"/>
          </p:cNvSpPr>
          <p:nvPr>
            <p:ph type="title"/>
          </p:nvPr>
        </p:nvSpPr>
        <p:spPr/>
        <p:txBody>
          <a:bodyPr/>
          <a:lstStyle/>
          <a:p>
            <a:r>
              <a:rPr lang="en-US" dirty="0"/>
              <a:t>EPID chairs – Andrew Olshan, Til Stürmer</a:t>
            </a:r>
          </a:p>
        </p:txBody>
      </p:sp>
      <p:pic>
        <p:nvPicPr>
          <p:cNvPr id="6" name="Content Placeholder 5">
            <a:extLst>
              <a:ext uri="{FF2B5EF4-FFF2-40B4-BE49-F238E27FC236}">
                <a16:creationId xmlns:a16="http://schemas.microsoft.com/office/drawing/2014/main" id="{5C204EFB-C26C-467D-AD22-610D01FD5F68}"/>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91056" y="1795542"/>
            <a:ext cx="3617068" cy="2712801"/>
          </a:xfrm>
        </p:spPr>
      </p:pic>
      <p:sp>
        <p:nvSpPr>
          <p:cNvPr id="4" name="Content Placeholder 3">
            <a:extLst>
              <a:ext uri="{FF2B5EF4-FFF2-40B4-BE49-F238E27FC236}">
                <a16:creationId xmlns:a16="http://schemas.microsoft.com/office/drawing/2014/main" id="{6313826B-5619-4278-9268-DC1FC05A6B6C}"/>
              </a:ext>
            </a:extLst>
          </p:cNvPr>
          <p:cNvSpPr>
            <a:spLocks noGrp="1"/>
          </p:cNvSpPr>
          <p:nvPr>
            <p:ph sz="half" idx="2"/>
          </p:nvPr>
        </p:nvSpPr>
        <p:spPr>
          <a:xfrm>
            <a:off x="6172200" y="4698459"/>
            <a:ext cx="5082702" cy="1478503"/>
          </a:xfrm>
        </p:spPr>
        <p:txBody>
          <a:bodyPr/>
          <a:lstStyle/>
          <a:p>
            <a:pPr marL="0" indent="0">
              <a:buNone/>
            </a:pPr>
            <a:r>
              <a:rPr lang="en-US" dirty="0"/>
              <a:t>Til Stürmer, MD, MPH, PhD</a:t>
            </a:r>
          </a:p>
          <a:p>
            <a:pPr marL="0" indent="0">
              <a:buNone/>
            </a:pPr>
            <a:r>
              <a:rPr lang="en-US" dirty="0"/>
              <a:t>Nancy A. Dreyer Distinguished Professor</a:t>
            </a:r>
          </a:p>
        </p:txBody>
      </p:sp>
      <p:pic>
        <p:nvPicPr>
          <p:cNvPr id="3" name="Picture 2">
            <a:extLst>
              <a:ext uri="{FF2B5EF4-FFF2-40B4-BE49-F238E27FC236}">
                <a16:creationId xmlns:a16="http://schemas.microsoft.com/office/drawing/2014/main" id="{395ECDB2-F324-4AE0-8DC5-654C48C43F1F}"/>
              </a:ext>
            </a:extLst>
          </p:cNvPr>
          <p:cNvPicPr>
            <a:picLocks noChangeAspect="1"/>
          </p:cNvPicPr>
          <p:nvPr/>
        </p:nvPicPr>
        <p:blipFill>
          <a:blip r:embed="rId3"/>
          <a:stretch>
            <a:fillRect/>
          </a:stretch>
        </p:blipFill>
        <p:spPr>
          <a:xfrm>
            <a:off x="6848275" y="1798263"/>
            <a:ext cx="2875150" cy="2712801"/>
          </a:xfrm>
          <a:prstGeom prst="rect">
            <a:avLst/>
          </a:prstGeom>
        </p:spPr>
      </p:pic>
      <p:sp>
        <p:nvSpPr>
          <p:cNvPr id="7" name="Content Placeholder 3">
            <a:extLst>
              <a:ext uri="{FF2B5EF4-FFF2-40B4-BE49-F238E27FC236}">
                <a16:creationId xmlns:a16="http://schemas.microsoft.com/office/drawing/2014/main" id="{94C0534B-6FFF-4ED9-8ABA-AA9537510777}"/>
              </a:ext>
            </a:extLst>
          </p:cNvPr>
          <p:cNvSpPr txBox="1">
            <a:spLocks/>
          </p:cNvSpPr>
          <p:nvPr/>
        </p:nvSpPr>
        <p:spPr>
          <a:xfrm>
            <a:off x="1316497" y="4717915"/>
            <a:ext cx="4364458" cy="14785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dirty="0"/>
              <a:t>Andrew Olshan, PhD</a:t>
            </a:r>
          </a:p>
          <a:p>
            <a:pPr marL="0" indent="0">
              <a:lnSpc>
                <a:spcPct val="110000"/>
              </a:lnSpc>
              <a:buNone/>
            </a:pPr>
            <a:r>
              <a:rPr lang="en-US" dirty="0"/>
              <a:t>Barbara Sorenson Hulka Distinguished Professor</a:t>
            </a:r>
          </a:p>
        </p:txBody>
      </p:sp>
    </p:spTree>
    <p:extLst>
      <p:ext uri="{BB962C8B-B14F-4D97-AF65-F5344CB8AC3E}">
        <p14:creationId xmlns:p14="http://schemas.microsoft.com/office/powerpoint/2010/main" val="3610711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728ED-B2A7-4E23-9068-57AE21064935}"/>
              </a:ext>
            </a:extLst>
          </p:cNvPr>
          <p:cNvSpPr>
            <a:spLocks noGrp="1"/>
          </p:cNvSpPr>
          <p:nvPr>
            <p:ph type="title"/>
          </p:nvPr>
        </p:nvSpPr>
        <p:spPr/>
        <p:txBody>
          <a:bodyPr/>
          <a:lstStyle/>
          <a:p>
            <a:r>
              <a:rPr lang="en-US" dirty="0"/>
              <a:t>UNC Epidemiology holiday party skits</a:t>
            </a:r>
          </a:p>
        </p:txBody>
      </p:sp>
      <p:sp>
        <p:nvSpPr>
          <p:cNvPr id="4" name="Content Placeholder 3">
            <a:extLst>
              <a:ext uri="{FF2B5EF4-FFF2-40B4-BE49-F238E27FC236}">
                <a16:creationId xmlns:a16="http://schemas.microsoft.com/office/drawing/2014/main" id="{BDFA5299-998F-4BD7-A0FF-92C24BCDEA35}"/>
              </a:ext>
            </a:extLst>
          </p:cNvPr>
          <p:cNvSpPr>
            <a:spLocks noGrp="1"/>
          </p:cNvSpPr>
          <p:nvPr>
            <p:ph sz="half" idx="2"/>
          </p:nvPr>
        </p:nvSpPr>
        <p:spPr/>
        <p:txBody>
          <a:bodyPr/>
          <a:lstStyle/>
          <a:p>
            <a:endParaRPr lang="en-US"/>
          </a:p>
        </p:txBody>
      </p:sp>
      <p:pic>
        <p:nvPicPr>
          <p:cNvPr id="5" name="Content Placeholder 11">
            <a:hlinkClick r:id="rId2"/>
            <a:extLst>
              <a:ext uri="{FF2B5EF4-FFF2-40B4-BE49-F238E27FC236}">
                <a16:creationId xmlns:a16="http://schemas.microsoft.com/office/drawing/2014/main" id="{2D039F2E-F38E-4E53-9B29-46FD4CA879F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8096" y="2636511"/>
            <a:ext cx="5887180" cy="2839699"/>
          </a:xfrm>
        </p:spPr>
      </p:pic>
      <p:pic>
        <p:nvPicPr>
          <p:cNvPr id="6" name="Picture 5">
            <a:hlinkClick r:id="rId4"/>
            <a:extLst>
              <a:ext uri="{FF2B5EF4-FFF2-40B4-BE49-F238E27FC236}">
                <a16:creationId xmlns:a16="http://schemas.microsoft.com/office/drawing/2014/main" id="{1E38C960-6C4F-43CA-A509-3A696482A2DF}"/>
              </a:ext>
            </a:extLst>
          </p:cNvPr>
          <p:cNvPicPr>
            <a:picLocks noChangeAspect="1"/>
          </p:cNvPicPr>
          <p:nvPr/>
        </p:nvPicPr>
        <p:blipFill>
          <a:blip r:embed="rId5"/>
          <a:stretch>
            <a:fillRect/>
          </a:stretch>
        </p:blipFill>
        <p:spPr>
          <a:xfrm>
            <a:off x="6019801" y="2098336"/>
            <a:ext cx="5605983" cy="3686817"/>
          </a:xfrm>
          <a:prstGeom prst="rect">
            <a:avLst/>
          </a:prstGeom>
        </p:spPr>
      </p:pic>
      <p:sp>
        <p:nvSpPr>
          <p:cNvPr id="3" name="TextBox 2">
            <a:extLst>
              <a:ext uri="{FF2B5EF4-FFF2-40B4-BE49-F238E27FC236}">
                <a16:creationId xmlns:a16="http://schemas.microsoft.com/office/drawing/2014/main" id="{D370153E-4942-49B4-8FE1-3CB30E0B1B1F}"/>
              </a:ext>
            </a:extLst>
          </p:cNvPr>
          <p:cNvSpPr txBox="1"/>
          <p:nvPr/>
        </p:nvSpPr>
        <p:spPr>
          <a:xfrm>
            <a:off x="959498" y="6196406"/>
            <a:ext cx="10273004" cy="615553"/>
          </a:xfrm>
          <a:prstGeom prst="rect">
            <a:avLst/>
          </a:prstGeom>
          <a:noFill/>
        </p:spPr>
        <p:txBody>
          <a:bodyPr wrap="square" rtlCol="0">
            <a:spAutoFit/>
          </a:bodyPr>
          <a:lstStyle/>
          <a:p>
            <a:r>
              <a:rPr lang="en-US" dirty="0"/>
              <a:t>See also the Memory Books and one video recording at </a:t>
            </a:r>
            <a:r>
              <a:rPr lang="en-US" sz="1600" dirty="0">
                <a:hlinkClick r:id="rId6"/>
              </a:rPr>
              <a:t>www.epidemiolog.net/sjae/publib/orgs/UNCCH/UNCSPH/EPID/History/PastEvents/Skits/</a:t>
            </a:r>
            <a:endParaRPr lang="en-US" dirty="0"/>
          </a:p>
        </p:txBody>
      </p:sp>
    </p:spTree>
    <p:extLst>
      <p:ext uri="{BB962C8B-B14F-4D97-AF65-F5344CB8AC3E}">
        <p14:creationId xmlns:p14="http://schemas.microsoft.com/office/powerpoint/2010/main" val="157145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on the history of the Department of Epidemiology</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9947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21CE-655B-4045-9430-DA7B517DA6D1}"/>
              </a:ext>
            </a:extLst>
          </p:cNvPr>
          <p:cNvSpPr>
            <a:spLocks noGrp="1"/>
          </p:cNvSpPr>
          <p:nvPr>
            <p:ph type="title"/>
          </p:nvPr>
        </p:nvSpPr>
        <p:spPr/>
        <p:txBody>
          <a:bodyPr/>
          <a:lstStyle/>
          <a:p>
            <a:r>
              <a:rPr lang="en-US" dirty="0"/>
              <a:t>Whence this precious document?</a:t>
            </a:r>
          </a:p>
        </p:txBody>
      </p:sp>
      <p:pic>
        <p:nvPicPr>
          <p:cNvPr id="7" name="Picture 6">
            <a:extLst>
              <a:ext uri="{FF2B5EF4-FFF2-40B4-BE49-F238E27FC236}">
                <a16:creationId xmlns:a16="http://schemas.microsoft.com/office/drawing/2014/main" id="{E308C292-3B67-4ED1-926C-1E06FC016459}"/>
              </a:ext>
            </a:extLst>
          </p:cNvPr>
          <p:cNvPicPr>
            <a:picLocks noChangeAspect="1"/>
          </p:cNvPicPr>
          <p:nvPr/>
        </p:nvPicPr>
        <p:blipFill>
          <a:blip r:embed="rId2"/>
          <a:stretch>
            <a:fillRect/>
          </a:stretch>
        </p:blipFill>
        <p:spPr>
          <a:xfrm>
            <a:off x="548877" y="1597377"/>
            <a:ext cx="6853451" cy="4719443"/>
          </a:xfrm>
          <a:prstGeom prst="rect">
            <a:avLst/>
          </a:prstGeom>
        </p:spPr>
      </p:pic>
      <p:sp>
        <p:nvSpPr>
          <p:cNvPr id="9" name="Content Placeholder 8">
            <a:extLst>
              <a:ext uri="{FF2B5EF4-FFF2-40B4-BE49-F238E27FC236}">
                <a16:creationId xmlns:a16="http://schemas.microsoft.com/office/drawing/2014/main" id="{71E16E14-2304-497C-9ED3-73623DBE5DBB}"/>
              </a:ext>
            </a:extLst>
          </p:cNvPr>
          <p:cNvSpPr>
            <a:spLocks noGrp="1"/>
          </p:cNvSpPr>
          <p:nvPr>
            <p:ph sz="half" idx="1"/>
          </p:nvPr>
        </p:nvSpPr>
        <p:spPr>
          <a:xfrm>
            <a:off x="7707085" y="2366801"/>
            <a:ext cx="3724467" cy="3670106"/>
          </a:xfrm>
        </p:spPr>
        <p:txBody>
          <a:bodyPr/>
          <a:lstStyle/>
          <a:p>
            <a:endParaRPr lang="en-US" dirty="0"/>
          </a:p>
        </p:txBody>
      </p:sp>
      <p:sp>
        <p:nvSpPr>
          <p:cNvPr id="10" name="TextBox 9">
            <a:extLst>
              <a:ext uri="{FF2B5EF4-FFF2-40B4-BE49-F238E27FC236}">
                <a16:creationId xmlns:a16="http://schemas.microsoft.com/office/drawing/2014/main" id="{7D3215EB-2EE0-49A4-AB43-AB8882947675}"/>
              </a:ext>
            </a:extLst>
          </p:cNvPr>
          <p:cNvSpPr txBox="1"/>
          <p:nvPr/>
        </p:nvSpPr>
        <p:spPr>
          <a:xfrm>
            <a:off x="587833" y="6382141"/>
            <a:ext cx="7178393" cy="276999"/>
          </a:xfrm>
          <a:prstGeom prst="rect">
            <a:avLst/>
          </a:prstGeom>
          <a:noFill/>
        </p:spPr>
        <p:txBody>
          <a:bodyPr wrap="square" rtlCol="0">
            <a:spAutoFit/>
          </a:bodyPr>
          <a:lstStyle/>
          <a:p>
            <a:r>
              <a:rPr lang="en-US" sz="1200" dirty="0"/>
              <a:t>https://www.epidemiolog.net/sjae/publib/orgs/UNCCH/UNCSPH/EPID/History/UNC_EPID_history_2018.pdf</a:t>
            </a:r>
          </a:p>
        </p:txBody>
      </p:sp>
    </p:spTree>
    <p:extLst>
      <p:ext uri="{BB962C8B-B14F-4D97-AF65-F5344CB8AC3E}">
        <p14:creationId xmlns:p14="http://schemas.microsoft.com/office/powerpoint/2010/main" val="41177109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C74FC-0E43-4849-897E-8554707171E4}"/>
              </a:ext>
            </a:extLst>
          </p:cNvPr>
          <p:cNvSpPr>
            <a:spLocks noGrp="1"/>
          </p:cNvSpPr>
          <p:nvPr>
            <p:ph type="title"/>
          </p:nvPr>
        </p:nvSpPr>
        <p:spPr/>
        <p:txBody>
          <a:bodyPr/>
          <a:lstStyle/>
          <a:p>
            <a:r>
              <a:rPr lang="en-US" dirty="0"/>
              <a:t>Sept. 28, 2006 email from Andy Olshan</a:t>
            </a:r>
            <a:br>
              <a:rPr lang="en-US" dirty="0"/>
            </a:br>
            <a:r>
              <a:rPr lang="en-US" sz="4000" dirty="0"/>
              <a:t>Bert and Vic, Can you help with these questions?</a:t>
            </a:r>
            <a:endParaRPr lang="en-US" dirty="0"/>
          </a:p>
        </p:txBody>
      </p:sp>
      <p:sp>
        <p:nvSpPr>
          <p:cNvPr id="3" name="Content Placeholder 2">
            <a:extLst>
              <a:ext uri="{FF2B5EF4-FFF2-40B4-BE49-F238E27FC236}">
                <a16:creationId xmlns:a16="http://schemas.microsoft.com/office/drawing/2014/main" id="{04AB13D3-D0F5-4B96-AE5D-616251035607}"/>
              </a:ext>
            </a:extLst>
          </p:cNvPr>
          <p:cNvSpPr>
            <a:spLocks noGrp="1"/>
          </p:cNvSpPr>
          <p:nvPr>
            <p:ph sz="half" idx="1"/>
          </p:nvPr>
        </p:nvSpPr>
        <p:spPr>
          <a:xfrm>
            <a:off x="838200" y="1890937"/>
            <a:ext cx="9836020" cy="4351338"/>
          </a:xfrm>
        </p:spPr>
        <p:txBody>
          <a:bodyPr>
            <a:noAutofit/>
          </a:bodyPr>
          <a:lstStyle/>
          <a:p>
            <a:pPr marL="0" indent="0">
              <a:buNone/>
            </a:pPr>
            <a:r>
              <a:rPr lang="en-US" sz="2000" dirty="0"/>
              <a:t>[Linda Kastleman wrote] “I am finalizing copy for the next /Carolina Public Health. . . . The Dean has asked that this issue include a "timeline" of our School's activities related to health disparities. . . . Specifically, I am interested in finding out: </a:t>
            </a:r>
          </a:p>
          <a:p>
            <a:pPr marL="0" indent="0">
              <a:buNone/>
            </a:pPr>
            <a:r>
              <a:rPr lang="en-US" sz="2000" dirty="0"/>
              <a:t>     * Who was the first chair of your department and what year was he appointed? (There seems to be some discrepancy as to whether it was Sidney Kark or John Cassel)</a:t>
            </a:r>
          </a:p>
          <a:p>
            <a:pPr marL="0" indent="0">
              <a:buNone/>
            </a:pPr>
            <a:r>
              <a:rPr lang="en-US" sz="2000" dirty="0"/>
              <a:t>    * What year was John Cassel appointed Epi chair?</a:t>
            </a:r>
          </a:p>
          <a:p>
            <a:pPr marL="0" indent="0">
              <a:buNone/>
            </a:pPr>
            <a:r>
              <a:rPr lang="en-US" sz="2000" dirty="0"/>
              <a:t>    * What year was Sidney Kark appointed Epi chair?</a:t>
            </a:r>
          </a:p>
          <a:p>
            <a:pPr marL="0" indent="0">
              <a:buNone/>
            </a:pPr>
            <a:r>
              <a:rPr lang="en-US" sz="2000" dirty="0"/>
              <a:t>    * What year (or decade if year is not available) was Sherman James appointed to the Epi faculty? Also was James African American?</a:t>
            </a:r>
          </a:p>
          <a:p>
            <a:pPr marL="0" indent="0">
              <a:buNone/>
            </a:pPr>
            <a:r>
              <a:rPr lang="en-US" sz="2000" dirty="0"/>
              <a:t>    * What year (or decade if year is not available) was Cecil [Slome] appointed to the Epi faculty?</a:t>
            </a:r>
          </a:p>
          <a:p>
            <a:pPr marL="0" indent="0">
              <a:buNone/>
            </a:pPr>
            <a:r>
              <a:rPr lang="en-US" sz="2000" dirty="0"/>
              <a:t>    * What year (or decade if year is not available) was Ralph Patrick appointed to the Epi faculty?</a:t>
            </a:r>
          </a:p>
        </p:txBody>
      </p:sp>
    </p:spTree>
    <p:extLst>
      <p:ext uri="{BB962C8B-B14F-4D97-AF65-F5344CB8AC3E}">
        <p14:creationId xmlns:p14="http://schemas.microsoft.com/office/powerpoint/2010/main" val="4188411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21CE-655B-4045-9430-DA7B517DA6D1}"/>
              </a:ext>
            </a:extLst>
          </p:cNvPr>
          <p:cNvSpPr>
            <a:spLocks noGrp="1"/>
          </p:cNvSpPr>
          <p:nvPr>
            <p:ph type="title"/>
          </p:nvPr>
        </p:nvSpPr>
        <p:spPr/>
        <p:txBody>
          <a:bodyPr/>
          <a:lstStyle/>
          <a:p>
            <a:r>
              <a:rPr lang="en-US" dirty="0"/>
              <a:t>The history of the School’s first half-century was published in 1990</a:t>
            </a:r>
          </a:p>
        </p:txBody>
      </p:sp>
      <p:sp>
        <p:nvSpPr>
          <p:cNvPr id="3" name="Content Placeholder 2">
            <a:extLst>
              <a:ext uri="{FF2B5EF4-FFF2-40B4-BE49-F238E27FC236}">
                <a16:creationId xmlns:a16="http://schemas.microsoft.com/office/drawing/2014/main" id="{88EADBDD-27C5-4E40-BB35-FE5AADEA37F4}"/>
              </a:ext>
            </a:extLst>
          </p:cNvPr>
          <p:cNvSpPr>
            <a:spLocks noGrp="1"/>
          </p:cNvSpPr>
          <p:nvPr>
            <p:ph sz="half" idx="1"/>
          </p:nvPr>
        </p:nvSpPr>
        <p:spPr>
          <a:xfrm>
            <a:off x="4040155" y="1825625"/>
            <a:ext cx="6951305" cy="4351338"/>
          </a:xfrm>
        </p:spPr>
        <p:txBody>
          <a:bodyPr/>
          <a:lstStyle/>
          <a:p>
            <a:pPr marL="0" indent="0">
              <a:buNone/>
            </a:pPr>
            <a:endParaRPr lang="en-US" dirty="0"/>
          </a:p>
          <a:p>
            <a:r>
              <a:rPr lang="en-US" dirty="0"/>
              <a:t>Robert Rodgers Korstad, </a:t>
            </a:r>
            <a:r>
              <a:rPr lang="en-US" i="1" dirty="0"/>
              <a:t>Dreaming of a time: the School of Public Health: the University of North Carolina at Chapel Hill, 1939-1989</a:t>
            </a:r>
          </a:p>
          <a:p>
            <a:pPr marL="457200" lvl="1" indent="0">
              <a:buNone/>
            </a:pPr>
            <a:r>
              <a:rPr lang="en-US" sz="1600" dirty="0">
                <a:hlinkClick r:id="rId2"/>
              </a:rPr>
              <a:t>https://www.epidemiolog.net/sjae/publib/orgs/UNCCH/UNCSPH/EPID/History/Robert%20Korstad%2C%20Dreaming%20of%20a%20Time.html</a:t>
            </a:r>
            <a:endParaRPr lang="en-US" dirty="0"/>
          </a:p>
          <a:p>
            <a:pPr>
              <a:spcBef>
                <a:spcPts val="2000"/>
              </a:spcBef>
            </a:pPr>
            <a:r>
              <a:rPr lang="en-US" dirty="0"/>
              <a:t>Commissioned by Dean Michel Ibrahim; Harriett Barr was a key facilitator</a:t>
            </a:r>
          </a:p>
        </p:txBody>
      </p:sp>
      <p:pic>
        <p:nvPicPr>
          <p:cNvPr id="4" name="Picture 3">
            <a:extLst>
              <a:ext uri="{FF2B5EF4-FFF2-40B4-BE49-F238E27FC236}">
                <a16:creationId xmlns:a16="http://schemas.microsoft.com/office/drawing/2014/main" id="{8BC67FE0-E305-4F46-8DB6-0890C71E009A}"/>
              </a:ext>
            </a:extLst>
          </p:cNvPr>
          <p:cNvPicPr>
            <a:picLocks noChangeAspect="1"/>
          </p:cNvPicPr>
          <p:nvPr/>
        </p:nvPicPr>
        <p:blipFill>
          <a:blip r:embed="rId3"/>
          <a:stretch>
            <a:fillRect/>
          </a:stretch>
        </p:blipFill>
        <p:spPr>
          <a:xfrm>
            <a:off x="956273" y="1870406"/>
            <a:ext cx="3038899" cy="4124901"/>
          </a:xfrm>
          <a:prstGeom prst="rect">
            <a:avLst/>
          </a:prstGeom>
        </p:spPr>
      </p:pic>
    </p:spTree>
    <p:extLst>
      <p:ext uri="{BB962C8B-B14F-4D97-AF65-F5344CB8AC3E}">
        <p14:creationId xmlns:p14="http://schemas.microsoft.com/office/powerpoint/2010/main" val="1323308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21CE-655B-4045-9430-DA7B517DA6D1}"/>
              </a:ext>
            </a:extLst>
          </p:cNvPr>
          <p:cNvSpPr>
            <a:spLocks noGrp="1"/>
          </p:cNvSpPr>
          <p:nvPr>
            <p:ph type="title"/>
          </p:nvPr>
        </p:nvSpPr>
        <p:spPr/>
        <p:txBody>
          <a:bodyPr/>
          <a:lstStyle/>
          <a:p>
            <a:r>
              <a:rPr lang="en-US" dirty="0"/>
              <a:t>Previous compilations of the Department’s history had been created</a:t>
            </a:r>
          </a:p>
        </p:txBody>
      </p:sp>
      <p:sp>
        <p:nvSpPr>
          <p:cNvPr id="3" name="Content Placeholder 2">
            <a:extLst>
              <a:ext uri="{FF2B5EF4-FFF2-40B4-BE49-F238E27FC236}">
                <a16:creationId xmlns:a16="http://schemas.microsoft.com/office/drawing/2014/main" id="{88EADBDD-27C5-4E40-BB35-FE5AADEA37F4}"/>
              </a:ext>
            </a:extLst>
          </p:cNvPr>
          <p:cNvSpPr>
            <a:spLocks noGrp="1"/>
          </p:cNvSpPr>
          <p:nvPr>
            <p:ph sz="half" idx="1"/>
          </p:nvPr>
        </p:nvSpPr>
        <p:spPr>
          <a:xfrm>
            <a:off x="4525347" y="1611020"/>
            <a:ext cx="6951305" cy="4351338"/>
          </a:xfrm>
        </p:spPr>
        <p:txBody>
          <a:bodyPr/>
          <a:lstStyle/>
          <a:p>
            <a:pPr marL="0" indent="0">
              <a:buNone/>
            </a:pPr>
            <a:endParaRPr lang="en-US" dirty="0"/>
          </a:p>
          <a:p>
            <a:r>
              <a:rPr lang="en-US" i="1" dirty="0"/>
              <a:t>A Glimpse at the Past - A Pictorial History of the Department of Epidemiology at the School of Public Health at the University of North Carolina</a:t>
            </a:r>
            <a:r>
              <a:rPr lang="en-US" dirty="0"/>
              <a:t>. Created and produced by Sue Wolf. Narrated by Marilyn Vine.</a:t>
            </a:r>
            <a:endParaRPr lang="en-US" i="1" dirty="0"/>
          </a:p>
          <a:p>
            <a:pPr marL="457200" lvl="1" indent="0">
              <a:buNone/>
            </a:pPr>
            <a:r>
              <a:rPr lang="en-US" sz="1600" dirty="0">
                <a:hlinkClick r:id="rId2"/>
              </a:rPr>
              <a:t>https://www.epidemiolog.net/sjae/publib/orgs/UNCCH/UNCSPH/EPID/History/PastEvents/Glimpse/</a:t>
            </a:r>
            <a:endParaRPr lang="en-US" dirty="0"/>
          </a:p>
          <a:p>
            <a:pPr>
              <a:spcBef>
                <a:spcPts val="2000"/>
              </a:spcBef>
            </a:pPr>
            <a:r>
              <a:rPr lang="en-US" dirty="0"/>
              <a:t>Developed for a celebration honoring the distinguished careers of Professors Berton H. Kaplan, Carl M. Shy, and H. A. (Al) Tyroler</a:t>
            </a:r>
          </a:p>
        </p:txBody>
      </p:sp>
      <p:pic>
        <p:nvPicPr>
          <p:cNvPr id="6" name="Picture 5">
            <a:extLst>
              <a:ext uri="{FF2B5EF4-FFF2-40B4-BE49-F238E27FC236}">
                <a16:creationId xmlns:a16="http://schemas.microsoft.com/office/drawing/2014/main" id="{54A37484-2422-4DB4-A0FC-AFE091BC7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09" y="2114311"/>
            <a:ext cx="3387864" cy="2159105"/>
          </a:xfrm>
          <a:prstGeom prst="rect">
            <a:avLst/>
          </a:prstGeom>
        </p:spPr>
      </p:pic>
      <p:pic>
        <p:nvPicPr>
          <p:cNvPr id="7" name="Picture 6">
            <a:extLst>
              <a:ext uri="{FF2B5EF4-FFF2-40B4-BE49-F238E27FC236}">
                <a16:creationId xmlns:a16="http://schemas.microsoft.com/office/drawing/2014/main" id="{DE6AB9C9-BDA3-410B-87B8-2FB0E95DE2AE}"/>
              </a:ext>
            </a:extLst>
          </p:cNvPr>
          <p:cNvPicPr>
            <a:picLocks noChangeAspect="1"/>
          </p:cNvPicPr>
          <p:nvPr/>
        </p:nvPicPr>
        <p:blipFill>
          <a:blip r:embed="rId4"/>
          <a:stretch>
            <a:fillRect/>
          </a:stretch>
        </p:blipFill>
        <p:spPr>
          <a:xfrm>
            <a:off x="903297" y="4373893"/>
            <a:ext cx="3387864" cy="1638575"/>
          </a:xfrm>
          <a:prstGeom prst="rect">
            <a:avLst/>
          </a:prstGeom>
        </p:spPr>
      </p:pic>
      <p:sp>
        <p:nvSpPr>
          <p:cNvPr id="4" name="TextBox 3">
            <a:extLst>
              <a:ext uri="{FF2B5EF4-FFF2-40B4-BE49-F238E27FC236}">
                <a16:creationId xmlns:a16="http://schemas.microsoft.com/office/drawing/2014/main" id="{230DFE99-8E25-4382-AF99-C7278FE37375}"/>
              </a:ext>
            </a:extLst>
          </p:cNvPr>
          <p:cNvSpPr txBox="1"/>
          <p:nvPr/>
        </p:nvSpPr>
        <p:spPr>
          <a:xfrm>
            <a:off x="2006084" y="6270169"/>
            <a:ext cx="8173616" cy="369332"/>
          </a:xfrm>
          <a:prstGeom prst="rect">
            <a:avLst/>
          </a:prstGeom>
          <a:noFill/>
        </p:spPr>
        <p:txBody>
          <a:bodyPr wrap="square" rtlCol="0">
            <a:spAutoFit/>
          </a:bodyPr>
          <a:lstStyle/>
          <a:p>
            <a:r>
              <a:rPr lang="en-US" dirty="0"/>
              <a:t>Developed by a History Committee created by chair David Savitz in the mid-1990s</a:t>
            </a:r>
          </a:p>
        </p:txBody>
      </p:sp>
    </p:spTree>
    <p:extLst>
      <p:ext uri="{BB962C8B-B14F-4D97-AF65-F5344CB8AC3E}">
        <p14:creationId xmlns:p14="http://schemas.microsoft.com/office/powerpoint/2010/main" val="3373255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pt-BR" b="1" dirty="0"/>
              <a:t>Gerardo Heiss, MD, MSc, PhD., FAHA</a:t>
            </a:r>
            <a:br>
              <a:rPr lang="pt-BR" b="1" dirty="0"/>
            </a:br>
            <a:r>
              <a:rPr lang="pt-BR" b="1" dirty="0"/>
              <a:t>W.R. Kenan, Jr. Distinguished Professor</a:t>
            </a:r>
            <a:endParaRPr lang="en-US" dirty="0"/>
          </a:p>
        </p:txBody>
      </p:sp>
      <p:sp>
        <p:nvSpPr>
          <p:cNvPr id="4" name="Content Placeholder 3"/>
          <p:cNvSpPr>
            <a:spLocks noGrp="1"/>
          </p:cNvSpPr>
          <p:nvPr>
            <p:ph sz="half" idx="2"/>
          </p:nvPr>
        </p:nvSpPr>
        <p:spPr>
          <a:xfrm>
            <a:off x="5915614" y="1890950"/>
            <a:ext cx="5375813" cy="4351338"/>
          </a:xfrm>
        </p:spPr>
        <p:txBody>
          <a:bodyPr>
            <a:noAutofit/>
          </a:bodyPr>
          <a:lstStyle/>
          <a:p>
            <a:pPr marL="0" indent="0">
              <a:buNone/>
            </a:pPr>
            <a:endParaRPr lang="en-US" sz="1000" dirty="0"/>
          </a:p>
          <a:p>
            <a:pPr marL="0" indent="0">
              <a:buNone/>
            </a:pPr>
            <a:r>
              <a:rPr lang="en-US" sz="2400" dirty="0"/>
              <a:t>Speaking in the Gerardo Heiss Cardiovascular Epidemiology Seminar today is both an honor and a special occasion for me.</a:t>
            </a:r>
          </a:p>
          <a:p>
            <a:pPr marL="0" indent="0">
              <a:buNone/>
            </a:pPr>
            <a:r>
              <a:rPr lang="en-US" sz="2400" dirty="0"/>
              <a:t>Although I have attended – and recorded –  several Cardiovascular Epidemiology Seminars over the decades, the only one which I had a role in preparing was Gerardo’s presenting the history of the Evans County Study of Cardiovascular Disease (</a:t>
            </a:r>
            <a:r>
              <a:rPr lang="en-US" sz="2400" dirty="0">
                <a:hlinkClick r:id="rId3"/>
              </a:rPr>
              <a:t>link</a:t>
            </a:r>
            <a:r>
              <a:rPr lang="en-US" sz="2400" dirty="0"/>
              <a:t>)</a:t>
            </a:r>
          </a:p>
        </p:txBody>
      </p:sp>
      <p:pic>
        <p:nvPicPr>
          <p:cNvPr id="8" name="Content Placeholder 7">
            <a:extLst>
              <a:ext uri="{FF2B5EF4-FFF2-40B4-BE49-F238E27FC236}">
                <a16:creationId xmlns:a16="http://schemas.microsoft.com/office/drawing/2014/main" id="{0C8DE85B-860A-4012-A5DF-754D3D6F1B7B}"/>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599389" y="1900273"/>
            <a:ext cx="3405221" cy="4351338"/>
          </a:xfrm>
        </p:spPr>
      </p:pic>
    </p:spTree>
    <p:extLst>
      <p:ext uri="{BB962C8B-B14F-4D97-AF65-F5344CB8AC3E}">
        <p14:creationId xmlns:p14="http://schemas.microsoft.com/office/powerpoint/2010/main" val="414241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21CE-655B-4045-9430-DA7B517DA6D1}"/>
              </a:ext>
            </a:extLst>
          </p:cNvPr>
          <p:cNvSpPr>
            <a:spLocks noGrp="1"/>
          </p:cNvSpPr>
          <p:nvPr>
            <p:ph type="title"/>
          </p:nvPr>
        </p:nvSpPr>
        <p:spPr/>
        <p:txBody>
          <a:bodyPr/>
          <a:lstStyle/>
          <a:p>
            <a:r>
              <a:rPr lang="en-US" dirty="0"/>
              <a:t>Catching up to BIOS</a:t>
            </a:r>
          </a:p>
        </p:txBody>
      </p:sp>
      <p:sp>
        <p:nvSpPr>
          <p:cNvPr id="3" name="Content Placeholder 2">
            <a:extLst>
              <a:ext uri="{FF2B5EF4-FFF2-40B4-BE49-F238E27FC236}">
                <a16:creationId xmlns:a16="http://schemas.microsoft.com/office/drawing/2014/main" id="{88EADBDD-27C5-4E40-BB35-FE5AADEA37F4}"/>
              </a:ext>
            </a:extLst>
          </p:cNvPr>
          <p:cNvSpPr>
            <a:spLocks noGrp="1"/>
          </p:cNvSpPr>
          <p:nvPr>
            <p:ph sz="half" idx="1"/>
          </p:nvPr>
        </p:nvSpPr>
        <p:spPr>
          <a:xfrm>
            <a:off x="4040155" y="1825625"/>
            <a:ext cx="6951305" cy="4351338"/>
          </a:xfrm>
        </p:spPr>
        <p:txBody>
          <a:bodyPr/>
          <a:lstStyle/>
          <a:p>
            <a:r>
              <a:rPr lang="en-US" dirty="0"/>
              <a:t>The School was becoming interested in its history again, but looking to the departments</a:t>
            </a:r>
          </a:p>
          <a:p>
            <a:r>
              <a:rPr lang="en-US" dirty="0"/>
              <a:t>BIOS published a book chapter!</a:t>
            </a:r>
          </a:p>
          <a:p>
            <a:pPr marL="457200" lvl="1" indent="0">
              <a:buNone/>
            </a:pPr>
            <a:r>
              <a:rPr lang="en-US" sz="1600" dirty="0">
                <a:hlinkClick r:id="rId2"/>
              </a:rPr>
              <a:t>https://sph.unc.edu/wp-content/uploads/sites/112/2014/02/bios_2013-HISTORY-DEPT-BIOS-UNC-CH-CHAPTER.pdf</a:t>
            </a:r>
            <a:br>
              <a:rPr lang="en-US" sz="1600" dirty="0"/>
            </a:br>
            <a:br>
              <a:rPr lang="en-US" sz="1600" dirty="0"/>
            </a:br>
            <a:r>
              <a:rPr lang="en-US" sz="1600" dirty="0"/>
              <a:t>(</a:t>
            </a:r>
            <a:r>
              <a:rPr lang="en-US" dirty="0"/>
              <a:t>We learned later that the Department of Biostatistics had a file cabinet where they had retained all of their documents over the decades!)</a:t>
            </a:r>
          </a:p>
          <a:p>
            <a:pPr>
              <a:spcBef>
                <a:spcPts val="1800"/>
              </a:spcBef>
            </a:pPr>
            <a:r>
              <a:rPr lang="en-US" dirty="0"/>
              <a:t>Andy Olshan wanted EPID to match them. He asked Vic-the-collector. Then he heard about Judith Winkler, the communicator.</a:t>
            </a:r>
          </a:p>
          <a:p>
            <a:pPr marL="0" indent="0">
              <a:buNone/>
            </a:pPr>
            <a:endParaRPr lang="en-US" dirty="0"/>
          </a:p>
        </p:txBody>
      </p:sp>
      <p:pic>
        <p:nvPicPr>
          <p:cNvPr id="5" name="Picture 4">
            <a:extLst>
              <a:ext uri="{FF2B5EF4-FFF2-40B4-BE49-F238E27FC236}">
                <a16:creationId xmlns:a16="http://schemas.microsoft.com/office/drawing/2014/main" id="{BD4B831D-CFDC-4BA8-86B3-823E6F2CDA04}"/>
              </a:ext>
            </a:extLst>
          </p:cNvPr>
          <p:cNvPicPr>
            <a:picLocks noChangeAspect="1"/>
          </p:cNvPicPr>
          <p:nvPr/>
        </p:nvPicPr>
        <p:blipFill>
          <a:blip r:embed="rId3"/>
          <a:stretch>
            <a:fillRect/>
          </a:stretch>
        </p:blipFill>
        <p:spPr>
          <a:xfrm>
            <a:off x="728147" y="1825625"/>
            <a:ext cx="3085978" cy="4677814"/>
          </a:xfrm>
          <a:prstGeom prst="rect">
            <a:avLst/>
          </a:prstGeom>
        </p:spPr>
      </p:pic>
    </p:spTree>
    <p:extLst>
      <p:ext uri="{BB962C8B-B14F-4D97-AF65-F5344CB8AC3E}">
        <p14:creationId xmlns:p14="http://schemas.microsoft.com/office/powerpoint/2010/main" val="2952603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CA23-3F76-4BB6-9373-9FAC46129E13}"/>
              </a:ext>
            </a:extLst>
          </p:cNvPr>
          <p:cNvSpPr>
            <a:spLocks noGrp="1"/>
          </p:cNvSpPr>
          <p:nvPr>
            <p:ph type="title"/>
          </p:nvPr>
        </p:nvSpPr>
        <p:spPr/>
        <p:txBody>
          <a:bodyPr/>
          <a:lstStyle/>
          <a:p>
            <a:r>
              <a:rPr lang="en-US" dirty="0"/>
              <a:t>Judith Winkler: </a:t>
            </a:r>
            <a:br>
              <a:rPr lang="en-US" dirty="0"/>
            </a:br>
            <a:r>
              <a:rPr lang="en-US" dirty="0"/>
              <a:t>Mine the historical data/write it up</a:t>
            </a:r>
          </a:p>
        </p:txBody>
      </p:sp>
      <p:sp>
        <p:nvSpPr>
          <p:cNvPr id="3" name="Content Placeholder 2">
            <a:extLst>
              <a:ext uri="{FF2B5EF4-FFF2-40B4-BE49-F238E27FC236}">
                <a16:creationId xmlns:a16="http://schemas.microsoft.com/office/drawing/2014/main" id="{0B4519CC-8364-46B6-A0C8-0D69C5059610}"/>
              </a:ext>
            </a:extLst>
          </p:cNvPr>
          <p:cNvSpPr>
            <a:spLocks noGrp="1"/>
          </p:cNvSpPr>
          <p:nvPr>
            <p:ph sz="half" idx="1"/>
          </p:nvPr>
        </p:nvSpPr>
        <p:spPr>
          <a:xfrm>
            <a:off x="838199" y="2217505"/>
            <a:ext cx="10358535" cy="4351338"/>
          </a:xfrm>
        </p:spPr>
        <p:txBody>
          <a:bodyPr/>
          <a:lstStyle/>
          <a:p>
            <a:pPr fontAlgn="base"/>
            <a:r>
              <a:rPr lang="en-US" dirty="0"/>
              <a:t>Read/listen to everything: archives, recorded interviews, transcripts</a:t>
            </a:r>
          </a:p>
          <a:p>
            <a:pPr fontAlgn="base">
              <a:spcBef>
                <a:spcPts val="1600"/>
              </a:spcBef>
            </a:pPr>
            <a:r>
              <a:rPr lang="en-US" dirty="0"/>
              <a:t>Corroborate the facts: first-person and contemporaneous reports, CVs, obituaries, annual reports, tales in the department</a:t>
            </a:r>
          </a:p>
          <a:p>
            <a:pPr fontAlgn="base">
              <a:spcBef>
                <a:spcPts val="1600"/>
              </a:spcBef>
            </a:pPr>
            <a:r>
              <a:rPr lang="en-US" dirty="0"/>
              <a:t>Photos: NC Collection, department, internet, publications (Gigapixel)</a:t>
            </a:r>
          </a:p>
          <a:p>
            <a:pPr fontAlgn="base">
              <a:spcBef>
                <a:spcPts val="1600"/>
              </a:spcBef>
            </a:pPr>
            <a:r>
              <a:rPr lang="en-US" dirty="0"/>
              <a:t>Identify focus areas: people, departmental change, social and cultural environment at UNC</a:t>
            </a:r>
          </a:p>
        </p:txBody>
      </p:sp>
    </p:spTree>
    <p:extLst>
      <p:ext uri="{BB962C8B-B14F-4D97-AF65-F5344CB8AC3E}">
        <p14:creationId xmlns:p14="http://schemas.microsoft.com/office/powerpoint/2010/main" val="895837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CA23-3F76-4BB6-9373-9FAC46129E13}"/>
              </a:ext>
            </a:extLst>
          </p:cNvPr>
          <p:cNvSpPr>
            <a:spLocks noGrp="1"/>
          </p:cNvSpPr>
          <p:nvPr>
            <p:ph type="title"/>
          </p:nvPr>
        </p:nvSpPr>
        <p:spPr/>
        <p:txBody>
          <a:bodyPr/>
          <a:lstStyle/>
          <a:p>
            <a:r>
              <a:rPr lang="en-US" dirty="0"/>
              <a:t>Judith Winkler: </a:t>
            </a:r>
            <a:br>
              <a:rPr lang="en-US" dirty="0"/>
            </a:br>
            <a:r>
              <a:rPr lang="en-US" dirty="0"/>
              <a:t>Mine the historical data/write it up - 2</a:t>
            </a:r>
          </a:p>
        </p:txBody>
      </p:sp>
      <p:sp>
        <p:nvSpPr>
          <p:cNvPr id="3" name="Content Placeholder 2">
            <a:extLst>
              <a:ext uri="{FF2B5EF4-FFF2-40B4-BE49-F238E27FC236}">
                <a16:creationId xmlns:a16="http://schemas.microsoft.com/office/drawing/2014/main" id="{0B4519CC-8364-46B6-A0C8-0D69C5059610}"/>
              </a:ext>
            </a:extLst>
          </p:cNvPr>
          <p:cNvSpPr>
            <a:spLocks noGrp="1"/>
          </p:cNvSpPr>
          <p:nvPr>
            <p:ph sz="half" idx="1"/>
          </p:nvPr>
        </p:nvSpPr>
        <p:spPr>
          <a:xfrm>
            <a:off x="838199" y="2077558"/>
            <a:ext cx="10358535" cy="4351338"/>
          </a:xfrm>
        </p:spPr>
        <p:txBody>
          <a:bodyPr/>
          <a:lstStyle/>
          <a:p>
            <a:pPr fontAlgn="base"/>
            <a:r>
              <a:rPr lang="en-US" dirty="0"/>
              <a:t>Research-&gt;write-&gt;read-&gt;revise-&gt;read-&gt;revise-&gt;revise, copy edit</a:t>
            </a:r>
          </a:p>
          <a:p>
            <a:pPr fontAlgn="base">
              <a:spcBef>
                <a:spcPts val="1600"/>
              </a:spcBef>
            </a:pPr>
            <a:r>
              <a:rPr lang="en-US" dirty="0"/>
              <a:t>List resources for future researchers</a:t>
            </a:r>
          </a:p>
          <a:p>
            <a:pPr fontAlgn="base">
              <a:spcBef>
                <a:spcPts val="1600"/>
              </a:spcBef>
            </a:pPr>
            <a:r>
              <a:rPr lang="en-US" dirty="0"/>
              <a:t>Graphic design to show interrelationships of the focus areas</a:t>
            </a:r>
          </a:p>
          <a:p>
            <a:pPr fontAlgn="base">
              <a:spcBef>
                <a:spcPts val="1600"/>
              </a:spcBef>
            </a:pPr>
            <a:r>
              <a:rPr lang="en-US" dirty="0"/>
              <a:t>Document design in InDesign and final format is PDF</a:t>
            </a:r>
          </a:p>
        </p:txBody>
      </p:sp>
    </p:spTree>
    <p:extLst>
      <p:ext uri="{BB962C8B-B14F-4D97-AF65-F5344CB8AC3E}">
        <p14:creationId xmlns:p14="http://schemas.microsoft.com/office/powerpoint/2010/main" val="40099743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C74FC-0E43-4849-897E-8554707171E4}"/>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04AB13D3-D0F5-4B96-AE5D-616251035607}"/>
              </a:ext>
            </a:extLst>
          </p:cNvPr>
          <p:cNvSpPr>
            <a:spLocks noGrp="1"/>
          </p:cNvSpPr>
          <p:nvPr>
            <p:ph sz="half" idx="1"/>
          </p:nvPr>
        </p:nvSpPr>
        <p:spPr>
          <a:xfrm>
            <a:off x="838200" y="1601885"/>
            <a:ext cx="9836020" cy="4351338"/>
          </a:xfrm>
        </p:spPr>
        <p:txBody>
          <a:bodyPr>
            <a:noAutofit/>
          </a:bodyPr>
          <a:lstStyle/>
          <a:p>
            <a:r>
              <a:rPr lang="en-US" sz="2400" dirty="0"/>
              <a:t>Great debt to Robert Korstad’s </a:t>
            </a:r>
            <a:r>
              <a:rPr lang="en-US" sz="2400" i="1" dirty="0"/>
              <a:t>Dreaming of a Time</a:t>
            </a:r>
            <a:r>
              <a:rPr lang="en-US" sz="2400" dirty="0"/>
              <a:t>, an invaluable resource on the history of the UNC Gillings School of Global Public Health, and to Michel Ibrahim, then dean of the school, for commissioning the work. </a:t>
            </a:r>
          </a:p>
          <a:p>
            <a:r>
              <a:rPr lang="en-US" sz="2400" dirty="0"/>
              <a:t>Susanne Wolf compiled a department scrapbook, preserving booklets, letters, stories and photographs not available elsewhere. Faculty and staff joined that effort, with encouragement from then-chair, David Savitz. </a:t>
            </a:r>
          </a:p>
          <a:p>
            <a:r>
              <a:rPr lang="en-US" sz="2400" dirty="0"/>
              <a:t>An unpublished booklet printed around 1979 supplied unique information about the programs and faculty members of the department in late 1970s.</a:t>
            </a:r>
          </a:p>
          <a:p>
            <a:r>
              <a:rPr lang="en-US" sz="2400" dirty="0"/>
              <a:t>Additional key resources: annual reports for the Gillings School and the department archived in the UNC Health Sciences Library; unpublished documents, digital collections and interviews held in UNC’s University Archives, North Carolina Collection and Southern Historical Collection.</a:t>
            </a:r>
          </a:p>
        </p:txBody>
      </p:sp>
    </p:spTree>
    <p:extLst>
      <p:ext uri="{BB962C8B-B14F-4D97-AF65-F5344CB8AC3E}">
        <p14:creationId xmlns:p14="http://schemas.microsoft.com/office/powerpoint/2010/main" val="1936630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C74FC-0E43-4849-897E-8554707171E4}"/>
              </a:ext>
            </a:extLst>
          </p:cNvPr>
          <p:cNvSpPr>
            <a:spLocks noGrp="1"/>
          </p:cNvSpPr>
          <p:nvPr>
            <p:ph type="title"/>
          </p:nvPr>
        </p:nvSpPr>
        <p:spPr/>
        <p:txBody>
          <a:bodyPr/>
          <a:lstStyle/>
          <a:p>
            <a:r>
              <a:rPr lang="en-US" dirty="0"/>
              <a:t>Acknowledgements - 2</a:t>
            </a:r>
          </a:p>
        </p:txBody>
      </p:sp>
      <p:sp>
        <p:nvSpPr>
          <p:cNvPr id="3" name="Content Placeholder 2">
            <a:extLst>
              <a:ext uri="{FF2B5EF4-FFF2-40B4-BE49-F238E27FC236}">
                <a16:creationId xmlns:a16="http://schemas.microsoft.com/office/drawing/2014/main" id="{04AB13D3-D0F5-4B96-AE5D-616251035607}"/>
              </a:ext>
            </a:extLst>
          </p:cNvPr>
          <p:cNvSpPr>
            <a:spLocks noGrp="1"/>
          </p:cNvSpPr>
          <p:nvPr>
            <p:ph sz="half" idx="1"/>
          </p:nvPr>
        </p:nvSpPr>
        <p:spPr>
          <a:xfrm>
            <a:off x="838200" y="1601885"/>
            <a:ext cx="9836020" cy="4351338"/>
          </a:xfrm>
        </p:spPr>
        <p:txBody>
          <a:bodyPr>
            <a:noAutofit/>
          </a:bodyPr>
          <a:lstStyle/>
          <a:p>
            <a:r>
              <a:rPr lang="en-US" sz="2400" dirty="0"/>
              <a:t>Victor Schoenbach contributed documents and memories, contacted former faculty members and alumni to check facts and collect resources, drafted sections of the document and edited many drafts.</a:t>
            </a:r>
          </a:p>
          <a:p>
            <a:r>
              <a:rPr lang="en-US" sz="2400" dirty="0"/>
              <a:t>Schoenbach and Bill Jenkins interviewed many former faculty members.</a:t>
            </a:r>
          </a:p>
          <a:p>
            <a:r>
              <a:rPr lang="en-US" sz="2400" dirty="0"/>
              <a:t>Judith Winkler, lead writer, editor and graphic designer, also conducted archival research. </a:t>
            </a:r>
          </a:p>
          <a:p>
            <a:r>
              <a:rPr lang="en-US" sz="2400" dirty="0"/>
              <a:t>Linda Kastleman provided editorial assistance.</a:t>
            </a:r>
          </a:p>
          <a:p>
            <a:r>
              <a:rPr lang="en-US" sz="2400" dirty="0"/>
              <a:t>Department Chair Andrew Olshan provided critical vision, leadership, encouragement and support.</a:t>
            </a:r>
          </a:p>
        </p:txBody>
      </p:sp>
    </p:spTree>
    <p:extLst>
      <p:ext uri="{BB962C8B-B14F-4D97-AF65-F5344CB8AC3E}">
        <p14:creationId xmlns:p14="http://schemas.microsoft.com/office/powerpoint/2010/main" val="16302876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spcBef>
                <a:spcPts val="1200"/>
              </a:spcBef>
            </a:pPr>
            <a:r>
              <a:rPr lang="en-US" dirty="0"/>
              <a:t>Sources of historical data</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3192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C74FC-0E43-4849-897E-8554707171E4}"/>
              </a:ext>
            </a:extLst>
          </p:cNvPr>
          <p:cNvSpPr>
            <a:spLocks noGrp="1"/>
          </p:cNvSpPr>
          <p:nvPr>
            <p:ph type="title"/>
          </p:nvPr>
        </p:nvSpPr>
        <p:spPr/>
        <p:txBody>
          <a:bodyPr/>
          <a:lstStyle/>
          <a:p>
            <a:r>
              <a:rPr lang="en-US" dirty="0"/>
              <a:t>Sources of historical data</a:t>
            </a:r>
          </a:p>
        </p:txBody>
      </p:sp>
      <p:sp>
        <p:nvSpPr>
          <p:cNvPr id="3" name="Content Placeholder 2">
            <a:extLst>
              <a:ext uri="{FF2B5EF4-FFF2-40B4-BE49-F238E27FC236}">
                <a16:creationId xmlns:a16="http://schemas.microsoft.com/office/drawing/2014/main" id="{04AB13D3-D0F5-4B96-AE5D-616251035607}"/>
              </a:ext>
            </a:extLst>
          </p:cNvPr>
          <p:cNvSpPr>
            <a:spLocks noGrp="1"/>
          </p:cNvSpPr>
          <p:nvPr>
            <p:ph sz="half" idx="1"/>
          </p:nvPr>
        </p:nvSpPr>
        <p:spPr>
          <a:xfrm>
            <a:off x="838200" y="1825625"/>
            <a:ext cx="5181600" cy="4351338"/>
          </a:xfrm>
        </p:spPr>
        <p:txBody>
          <a:bodyPr>
            <a:noAutofit/>
          </a:bodyPr>
          <a:lstStyle/>
          <a:p>
            <a:pPr marL="0" indent="0">
              <a:buNone/>
            </a:pPr>
            <a:r>
              <a:rPr lang="en-US" dirty="0"/>
              <a:t>Traditional</a:t>
            </a:r>
          </a:p>
          <a:p>
            <a:r>
              <a:rPr lang="en-US" dirty="0">
                <a:hlinkClick r:id="rId3"/>
              </a:rPr>
              <a:t>Documents</a:t>
            </a:r>
            <a:endParaRPr lang="en-US" dirty="0"/>
          </a:p>
          <a:p>
            <a:r>
              <a:rPr lang="en-US" dirty="0">
                <a:hlinkClick r:id="rId4"/>
              </a:rPr>
              <a:t>Reports</a:t>
            </a:r>
            <a:r>
              <a:rPr lang="en-US" dirty="0"/>
              <a:t> – annual, special</a:t>
            </a:r>
          </a:p>
          <a:p>
            <a:r>
              <a:rPr lang="en-US" dirty="0"/>
              <a:t>Meeting minutes</a:t>
            </a:r>
          </a:p>
          <a:p>
            <a:r>
              <a:rPr lang="en-US" dirty="0">
                <a:hlinkClick r:id="rId5"/>
              </a:rPr>
              <a:t>Newsletters</a:t>
            </a:r>
            <a:endParaRPr lang="en-US" dirty="0"/>
          </a:p>
          <a:p>
            <a:r>
              <a:rPr lang="en-US" dirty="0">
                <a:hlinkClick r:id="rId6"/>
              </a:rPr>
              <a:t>Interviews</a:t>
            </a:r>
            <a:endParaRPr lang="en-US" dirty="0"/>
          </a:p>
          <a:p>
            <a:r>
              <a:rPr lang="en-US" dirty="0"/>
              <a:t>Photos</a:t>
            </a:r>
          </a:p>
          <a:p>
            <a:r>
              <a:rPr lang="en-US" dirty="0"/>
              <a:t>Correspondence, incl. email</a:t>
            </a:r>
          </a:p>
          <a:p>
            <a:r>
              <a:rPr lang="en-US" dirty="0"/>
              <a:t>Memory</a:t>
            </a:r>
          </a:p>
        </p:txBody>
      </p:sp>
      <p:sp>
        <p:nvSpPr>
          <p:cNvPr id="4" name="Content Placeholder 3">
            <a:extLst>
              <a:ext uri="{FF2B5EF4-FFF2-40B4-BE49-F238E27FC236}">
                <a16:creationId xmlns:a16="http://schemas.microsoft.com/office/drawing/2014/main" id="{BB869AE3-E1CA-457F-AD14-56247AF3C15E}"/>
              </a:ext>
            </a:extLst>
          </p:cNvPr>
          <p:cNvSpPr>
            <a:spLocks noGrp="1"/>
          </p:cNvSpPr>
          <p:nvPr>
            <p:ph sz="half" idx="2"/>
          </p:nvPr>
        </p:nvSpPr>
        <p:spPr/>
        <p:txBody>
          <a:bodyPr>
            <a:noAutofit/>
          </a:bodyPr>
          <a:lstStyle/>
          <a:p>
            <a:pPr marL="0" indent="0">
              <a:buNone/>
            </a:pPr>
            <a:r>
              <a:rPr lang="en-US" dirty="0"/>
              <a:t>Digital / Internet</a:t>
            </a:r>
          </a:p>
          <a:p>
            <a:r>
              <a:rPr lang="en-US" dirty="0">
                <a:hlinkClick r:id="rId7"/>
              </a:rPr>
              <a:t>Webpage</a:t>
            </a:r>
            <a:r>
              <a:rPr lang="en-US" dirty="0"/>
              <a:t>s</a:t>
            </a:r>
          </a:p>
          <a:p>
            <a:r>
              <a:rPr lang="en-US" dirty="0">
                <a:hlinkClick r:id="rId8"/>
              </a:rPr>
              <a:t>Event programs and recordings</a:t>
            </a:r>
            <a:endParaRPr lang="en-US" dirty="0"/>
          </a:p>
          <a:p>
            <a:r>
              <a:rPr lang="en-US" dirty="0">
                <a:hlinkClick r:id="rId9"/>
              </a:rPr>
              <a:t>North Carolina Digital Collections</a:t>
            </a:r>
            <a:endParaRPr lang="en-US" dirty="0"/>
          </a:p>
          <a:p>
            <a:r>
              <a:rPr lang="en-US" dirty="0"/>
              <a:t>Social media posts</a:t>
            </a:r>
          </a:p>
        </p:txBody>
      </p:sp>
    </p:spTree>
    <p:extLst>
      <p:ext uri="{BB962C8B-B14F-4D97-AF65-F5344CB8AC3E}">
        <p14:creationId xmlns:p14="http://schemas.microsoft.com/office/powerpoint/2010/main" val="4851257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87467-314F-4368-935C-F7524A0B9D37}"/>
              </a:ext>
            </a:extLst>
          </p:cNvPr>
          <p:cNvSpPr>
            <a:spLocks noGrp="1"/>
          </p:cNvSpPr>
          <p:nvPr>
            <p:ph type="title"/>
          </p:nvPr>
        </p:nvSpPr>
        <p:spPr/>
        <p:txBody>
          <a:bodyPr/>
          <a:lstStyle/>
          <a:p>
            <a:r>
              <a:rPr lang="en-US" dirty="0"/>
              <a:t>Photos are precious – but they need captions</a:t>
            </a:r>
          </a:p>
        </p:txBody>
      </p:sp>
      <p:pic>
        <p:nvPicPr>
          <p:cNvPr id="6" name="Content Placeholder 5">
            <a:extLst>
              <a:ext uri="{FF2B5EF4-FFF2-40B4-BE49-F238E27FC236}">
                <a16:creationId xmlns:a16="http://schemas.microsoft.com/office/drawing/2014/main" id="{41DBBCD0-4552-457E-9613-8DF1FFE163A5}"/>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760001" y="2524869"/>
            <a:ext cx="3687990" cy="2634842"/>
          </a:xfrm>
        </p:spPr>
      </p:pic>
      <p:pic>
        <p:nvPicPr>
          <p:cNvPr id="8" name="Content Placeholder 7">
            <a:extLst>
              <a:ext uri="{FF2B5EF4-FFF2-40B4-BE49-F238E27FC236}">
                <a16:creationId xmlns:a16="http://schemas.microsoft.com/office/drawing/2014/main" id="{DF2258DD-A4CE-4EF6-9487-70ADC8BEFA2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789918" y="2461548"/>
            <a:ext cx="3795865" cy="2715636"/>
          </a:xfrm>
        </p:spPr>
      </p:pic>
      <p:pic>
        <p:nvPicPr>
          <p:cNvPr id="10" name="Picture 9">
            <a:extLst>
              <a:ext uri="{FF2B5EF4-FFF2-40B4-BE49-F238E27FC236}">
                <a16:creationId xmlns:a16="http://schemas.microsoft.com/office/drawing/2014/main" id="{33502375-CA06-47CA-A417-F3F1B7956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54" y="2413045"/>
            <a:ext cx="3530032" cy="2764341"/>
          </a:xfrm>
          <a:prstGeom prst="rect">
            <a:avLst/>
          </a:prstGeom>
        </p:spPr>
      </p:pic>
      <p:sp>
        <p:nvSpPr>
          <p:cNvPr id="3" name="TextBox 2">
            <a:extLst>
              <a:ext uri="{FF2B5EF4-FFF2-40B4-BE49-F238E27FC236}">
                <a16:creationId xmlns:a16="http://schemas.microsoft.com/office/drawing/2014/main" id="{C3F24EF6-684C-4B66-B0D2-E48CC7F74476}"/>
              </a:ext>
            </a:extLst>
          </p:cNvPr>
          <p:cNvSpPr txBox="1"/>
          <p:nvPr/>
        </p:nvSpPr>
        <p:spPr>
          <a:xfrm>
            <a:off x="3967499" y="5396466"/>
            <a:ext cx="3647872" cy="369332"/>
          </a:xfrm>
          <a:prstGeom prst="rect">
            <a:avLst/>
          </a:prstGeom>
          <a:noFill/>
        </p:spPr>
        <p:txBody>
          <a:bodyPr wrap="square" rtlCol="0">
            <a:spAutoFit/>
          </a:bodyPr>
          <a:lstStyle/>
          <a:p>
            <a:r>
              <a:rPr lang="en-US" dirty="0"/>
              <a:t>Gerardo Heiss, Ed Davis, Al Tyroler</a:t>
            </a:r>
          </a:p>
        </p:txBody>
      </p:sp>
      <p:sp>
        <p:nvSpPr>
          <p:cNvPr id="7" name="TextBox 6">
            <a:extLst>
              <a:ext uri="{FF2B5EF4-FFF2-40B4-BE49-F238E27FC236}">
                <a16:creationId xmlns:a16="http://schemas.microsoft.com/office/drawing/2014/main" id="{758CCB5A-BAB5-409B-B671-50064DF03C35}"/>
              </a:ext>
            </a:extLst>
          </p:cNvPr>
          <p:cNvSpPr txBox="1"/>
          <p:nvPr/>
        </p:nvSpPr>
        <p:spPr>
          <a:xfrm>
            <a:off x="8415364" y="5329104"/>
            <a:ext cx="2706726" cy="369332"/>
          </a:xfrm>
          <a:prstGeom prst="rect">
            <a:avLst/>
          </a:prstGeom>
          <a:noFill/>
        </p:spPr>
        <p:txBody>
          <a:bodyPr wrap="square" rtlCol="0">
            <a:spAutoFit/>
          </a:bodyPr>
          <a:lstStyle/>
          <a:p>
            <a:r>
              <a:rPr lang="en-US" dirty="0"/>
              <a:t>Al and Marilyn Tyroler</a:t>
            </a:r>
          </a:p>
        </p:txBody>
      </p:sp>
      <p:sp>
        <p:nvSpPr>
          <p:cNvPr id="9" name="TextBox 8">
            <a:extLst>
              <a:ext uri="{FF2B5EF4-FFF2-40B4-BE49-F238E27FC236}">
                <a16:creationId xmlns:a16="http://schemas.microsoft.com/office/drawing/2014/main" id="{B644428C-788A-4F69-ADFA-EE226981A37D}"/>
              </a:ext>
            </a:extLst>
          </p:cNvPr>
          <p:cNvSpPr txBox="1"/>
          <p:nvPr/>
        </p:nvSpPr>
        <p:spPr>
          <a:xfrm>
            <a:off x="171846" y="5394418"/>
            <a:ext cx="3647872" cy="369332"/>
          </a:xfrm>
          <a:prstGeom prst="rect">
            <a:avLst/>
          </a:prstGeom>
          <a:noFill/>
        </p:spPr>
        <p:txBody>
          <a:bodyPr wrap="square" rtlCol="0">
            <a:spAutoFit/>
          </a:bodyPr>
          <a:lstStyle/>
          <a:p>
            <a:r>
              <a:rPr lang="en-US" dirty="0"/>
              <a:t>Al Tyroler (center) - with whom?</a:t>
            </a:r>
          </a:p>
        </p:txBody>
      </p:sp>
    </p:spTree>
    <p:extLst>
      <p:ext uri="{BB962C8B-B14F-4D97-AF65-F5344CB8AC3E}">
        <p14:creationId xmlns:p14="http://schemas.microsoft.com/office/powerpoint/2010/main" val="1185935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C74FC-0E43-4849-897E-8554707171E4}"/>
              </a:ext>
            </a:extLst>
          </p:cNvPr>
          <p:cNvSpPr>
            <a:spLocks noGrp="1"/>
          </p:cNvSpPr>
          <p:nvPr>
            <p:ph type="title"/>
          </p:nvPr>
        </p:nvSpPr>
        <p:spPr/>
        <p:txBody>
          <a:bodyPr/>
          <a:lstStyle/>
          <a:p>
            <a:r>
              <a:rPr lang="en-US" dirty="0"/>
              <a:t>Let’s take ten minutes to look for a precious gem in an interview</a:t>
            </a:r>
          </a:p>
        </p:txBody>
      </p:sp>
      <p:sp>
        <p:nvSpPr>
          <p:cNvPr id="3" name="Content Placeholder 2">
            <a:extLst>
              <a:ext uri="{FF2B5EF4-FFF2-40B4-BE49-F238E27FC236}">
                <a16:creationId xmlns:a16="http://schemas.microsoft.com/office/drawing/2014/main" id="{04AB13D3-D0F5-4B96-AE5D-616251035607}"/>
              </a:ext>
            </a:extLst>
          </p:cNvPr>
          <p:cNvSpPr>
            <a:spLocks noGrp="1"/>
          </p:cNvSpPr>
          <p:nvPr>
            <p:ph sz="half" idx="1"/>
          </p:nvPr>
        </p:nvSpPr>
        <p:spPr>
          <a:xfrm>
            <a:off x="763552" y="2189518"/>
            <a:ext cx="10227906" cy="4351338"/>
          </a:xfrm>
        </p:spPr>
        <p:txBody>
          <a:bodyPr>
            <a:noAutofit/>
          </a:bodyPr>
          <a:lstStyle/>
          <a:p>
            <a:r>
              <a:rPr lang="en-US" dirty="0"/>
              <a:t>Epidemiology Department chairs following Sidney Kark and John C. Cassel (</a:t>
            </a:r>
            <a:r>
              <a:rPr lang="en-US" dirty="0">
                <a:hlinkClick r:id="rId3"/>
              </a:rPr>
              <a:t>about</a:t>
            </a:r>
            <a:r>
              <a:rPr lang="en-US" dirty="0"/>
              <a:t>) (order of appearance)</a:t>
            </a:r>
          </a:p>
          <a:p>
            <a:r>
              <a:rPr lang="en-US" dirty="0"/>
              <a:t>Epidemiology Department faculty</a:t>
            </a:r>
          </a:p>
          <a:p>
            <a:r>
              <a:rPr lang="en-US" dirty="0"/>
              <a:t>Epidemiology Department alumni</a:t>
            </a:r>
          </a:p>
          <a:p>
            <a:pPr marL="0" indent="0">
              <a:buNone/>
            </a:pPr>
            <a:endParaRPr lang="en-US" sz="3200" dirty="0">
              <a:hlinkClick r:id="rId4"/>
            </a:endParaRPr>
          </a:p>
          <a:p>
            <a:pPr marL="0" indent="0">
              <a:buNone/>
            </a:pPr>
            <a:r>
              <a:rPr lang="en-US" sz="3200" dirty="0">
                <a:hlinkClick r:id="rId5"/>
              </a:rPr>
              <a:t>https://go.unc.edu/EpiVic</a:t>
            </a:r>
            <a:endParaRPr lang="en-US" sz="3200" dirty="0"/>
          </a:p>
          <a:p>
            <a:pPr marL="0" indent="0">
              <a:buNone/>
            </a:pPr>
            <a:r>
              <a:rPr lang="en-US" sz="3200" dirty="0"/>
              <a:t>Then scroll down to </a:t>
            </a:r>
            <a:r>
              <a:rPr lang="en-US" sz="3200" dirty="0">
                <a:hlinkClick r:id="rId4"/>
              </a:rPr>
              <a:t>Recorded interviews with UNC public health people</a:t>
            </a:r>
            <a:endParaRPr lang="en-US" sz="3200" dirty="0"/>
          </a:p>
          <a:p>
            <a:pPr marL="0" indent="0">
              <a:buNone/>
            </a:pPr>
            <a:endParaRPr lang="en-US" dirty="0"/>
          </a:p>
        </p:txBody>
      </p:sp>
    </p:spTree>
    <p:extLst>
      <p:ext uri="{BB962C8B-B14F-4D97-AF65-F5344CB8AC3E}">
        <p14:creationId xmlns:p14="http://schemas.microsoft.com/office/powerpoint/2010/main" val="11268392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spcBef>
                <a:spcPts val="1200"/>
              </a:spcBef>
            </a:pPr>
            <a:r>
              <a:rPr lang="en-US" dirty="0"/>
              <a:t>Many people have contributed to preserving our history but it remains a challenge – </a:t>
            </a:r>
            <a:r>
              <a:rPr lang="en-US" u="sng" dirty="0"/>
              <a:t>and there’s a lot more waiting to be written</a:t>
            </a:r>
            <a:r>
              <a:rPr lang="en-US" dirty="0"/>
              <a:t>!</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1861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pt-BR" b="1" dirty="0"/>
              <a:t>Gerardo Heiss, MD, MSc, PhD., FAHA</a:t>
            </a:r>
            <a:br>
              <a:rPr lang="pt-BR" b="1" dirty="0"/>
            </a:br>
            <a:r>
              <a:rPr lang="pt-BR" b="1" dirty="0"/>
              <a:t>W.R. Kenan, Jr. Distinguished Professor</a:t>
            </a:r>
            <a:endParaRPr lang="en-US" dirty="0"/>
          </a:p>
        </p:txBody>
      </p:sp>
      <p:sp>
        <p:nvSpPr>
          <p:cNvPr id="4" name="Content Placeholder 3"/>
          <p:cNvSpPr>
            <a:spLocks noGrp="1"/>
          </p:cNvSpPr>
          <p:nvPr>
            <p:ph sz="half" idx="2"/>
          </p:nvPr>
        </p:nvSpPr>
        <p:spPr>
          <a:xfrm>
            <a:off x="5915614" y="1825625"/>
            <a:ext cx="5375813" cy="4351338"/>
          </a:xfrm>
        </p:spPr>
        <p:txBody>
          <a:bodyPr>
            <a:noAutofit/>
          </a:bodyPr>
          <a:lstStyle/>
          <a:p>
            <a:pPr marL="0" indent="0">
              <a:buNone/>
            </a:pPr>
            <a:endParaRPr lang="en-US" sz="2400" dirty="0"/>
          </a:p>
          <a:p>
            <a:pPr marL="0" indent="0">
              <a:buNone/>
            </a:pPr>
            <a:r>
              <a:rPr lang="en-US" sz="2400" dirty="0"/>
              <a:t>Gerardo was a remarkable synthesis of detailed knowledge and understanding from the molecular to the environmental, penetrating analysis, broad awareness, thoughtfulness, collaboration, and accomplishment. </a:t>
            </a:r>
          </a:p>
          <a:p>
            <a:pPr marL="0" indent="0">
              <a:buNone/>
            </a:pPr>
            <a:r>
              <a:rPr lang="en-US" sz="2400" dirty="0"/>
              <a:t>At the same time he was incredibly courteous, gracious, and supportive.</a:t>
            </a:r>
          </a:p>
        </p:txBody>
      </p:sp>
      <p:pic>
        <p:nvPicPr>
          <p:cNvPr id="8" name="Content Placeholder 7">
            <a:extLst>
              <a:ext uri="{FF2B5EF4-FFF2-40B4-BE49-F238E27FC236}">
                <a16:creationId xmlns:a16="http://schemas.microsoft.com/office/drawing/2014/main" id="{0C8DE85B-860A-4012-A5DF-754D3D6F1B7B}"/>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599389" y="1900273"/>
            <a:ext cx="3405221" cy="4351338"/>
          </a:xfrm>
        </p:spPr>
      </p:pic>
    </p:spTree>
    <p:extLst>
      <p:ext uri="{BB962C8B-B14F-4D97-AF65-F5344CB8AC3E}">
        <p14:creationId xmlns:p14="http://schemas.microsoft.com/office/powerpoint/2010/main" val="16112997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C74FC-0E43-4849-897E-8554707171E4}"/>
              </a:ext>
            </a:extLst>
          </p:cNvPr>
          <p:cNvSpPr>
            <a:spLocks noGrp="1"/>
          </p:cNvSpPr>
          <p:nvPr>
            <p:ph type="title"/>
          </p:nvPr>
        </p:nvSpPr>
        <p:spPr/>
        <p:txBody>
          <a:bodyPr/>
          <a:lstStyle/>
          <a:p>
            <a:r>
              <a:rPr lang="en-US" dirty="0"/>
              <a:t>A </a:t>
            </a:r>
            <a:r>
              <a:rPr lang="en-US" u="sng" dirty="0"/>
              <a:t>partial</a:t>
            </a:r>
            <a:r>
              <a:rPr lang="en-US" dirty="0"/>
              <a:t> list of people who have helped me discover, preserve, and disseminate history</a:t>
            </a:r>
          </a:p>
        </p:txBody>
      </p:sp>
      <p:sp>
        <p:nvSpPr>
          <p:cNvPr id="3" name="Content Placeholder 2">
            <a:extLst>
              <a:ext uri="{FF2B5EF4-FFF2-40B4-BE49-F238E27FC236}">
                <a16:creationId xmlns:a16="http://schemas.microsoft.com/office/drawing/2014/main" id="{04AB13D3-D0F5-4B96-AE5D-616251035607}"/>
              </a:ext>
            </a:extLst>
          </p:cNvPr>
          <p:cNvSpPr>
            <a:spLocks noGrp="1"/>
          </p:cNvSpPr>
          <p:nvPr>
            <p:ph sz="half" idx="1"/>
          </p:nvPr>
        </p:nvSpPr>
        <p:spPr/>
        <p:txBody>
          <a:bodyPr>
            <a:noAutofit/>
          </a:bodyPr>
          <a:lstStyle/>
          <a:p>
            <a:r>
              <a:rPr lang="en-US" sz="2400" dirty="0"/>
              <a:t>Joyce Allen</a:t>
            </a:r>
          </a:p>
          <a:p>
            <a:r>
              <a:rPr lang="en-US" sz="2400" dirty="0"/>
              <a:t>Harriet Barr (Alumni Affairs)</a:t>
            </a:r>
          </a:p>
          <a:p>
            <a:r>
              <a:rPr lang="en-US" sz="2400" dirty="0"/>
              <a:t>Nancy Colvin</a:t>
            </a:r>
          </a:p>
          <a:p>
            <a:r>
              <a:rPr lang="en-US" sz="2400" dirty="0"/>
              <a:t>Spencer Gee</a:t>
            </a:r>
          </a:p>
          <a:p>
            <a:r>
              <a:rPr lang="en-US" sz="2400" dirty="0"/>
              <a:t>Chandra Ford</a:t>
            </a:r>
          </a:p>
          <a:p>
            <a:r>
              <a:rPr lang="en-US" sz="2400" dirty="0"/>
              <a:t>Joan </a:t>
            </a:r>
            <a:r>
              <a:rPr lang="en-US" sz="2400" dirty="0" err="1"/>
              <a:t>Cornoni</a:t>
            </a:r>
            <a:r>
              <a:rPr lang="en-US" sz="2400" dirty="0"/>
              <a:t> Huntley</a:t>
            </a:r>
          </a:p>
          <a:p>
            <a:r>
              <a:rPr lang="en-US" sz="2400" dirty="0"/>
              <a:t>Barbara Hulka</a:t>
            </a:r>
          </a:p>
          <a:p>
            <a:r>
              <a:rPr lang="en-US" sz="2400" dirty="0"/>
              <a:t>Michel Ibrahim </a:t>
            </a:r>
          </a:p>
          <a:p>
            <a:r>
              <a:rPr lang="en-US" sz="2400" dirty="0"/>
              <a:t>Bill Jenkins </a:t>
            </a:r>
          </a:p>
          <a:p>
            <a:r>
              <a:rPr lang="en-US" sz="2400" dirty="0"/>
              <a:t>Phyllis Johnson</a:t>
            </a:r>
          </a:p>
          <a:p>
            <a:r>
              <a:rPr lang="en-US" sz="2400" dirty="0"/>
              <a:t>Bert Kaplan</a:t>
            </a:r>
          </a:p>
        </p:txBody>
      </p:sp>
      <p:sp>
        <p:nvSpPr>
          <p:cNvPr id="4" name="Content Placeholder 3">
            <a:extLst>
              <a:ext uri="{FF2B5EF4-FFF2-40B4-BE49-F238E27FC236}">
                <a16:creationId xmlns:a16="http://schemas.microsoft.com/office/drawing/2014/main" id="{BB869AE3-E1CA-457F-AD14-56247AF3C15E}"/>
              </a:ext>
            </a:extLst>
          </p:cNvPr>
          <p:cNvSpPr>
            <a:spLocks noGrp="1"/>
          </p:cNvSpPr>
          <p:nvPr>
            <p:ph sz="half" idx="2"/>
          </p:nvPr>
        </p:nvSpPr>
        <p:spPr/>
        <p:txBody>
          <a:bodyPr>
            <a:noAutofit/>
          </a:bodyPr>
          <a:lstStyle/>
          <a:p>
            <a:r>
              <a:rPr lang="en-US" sz="2400" dirty="0"/>
              <a:t>Robert Korstad (</a:t>
            </a:r>
            <a:r>
              <a:rPr lang="en-US" sz="2400" i="1" dirty="0"/>
              <a:t>Dreaming of a Time</a:t>
            </a:r>
            <a:r>
              <a:rPr lang="en-US" sz="2400" dirty="0"/>
              <a:t>)</a:t>
            </a:r>
          </a:p>
          <a:p>
            <a:r>
              <a:rPr lang="en-US" sz="2400" dirty="0"/>
              <a:t>Tom Laney (Instructional Media)</a:t>
            </a:r>
          </a:p>
          <a:p>
            <a:r>
              <a:rPr lang="en-US" sz="2400" dirty="0"/>
              <a:t>O.J. McGhee (Instructional Media)</a:t>
            </a:r>
          </a:p>
          <a:p>
            <a:r>
              <a:rPr lang="en-US" sz="2400" dirty="0"/>
              <a:t>Andy Olshan </a:t>
            </a:r>
          </a:p>
          <a:p>
            <a:r>
              <a:rPr lang="en-US" sz="2400" dirty="0"/>
              <a:t>David Savitz</a:t>
            </a:r>
          </a:p>
          <a:p>
            <a:r>
              <a:rPr lang="en-US" sz="2400" dirty="0"/>
              <a:t>Carl Shy</a:t>
            </a:r>
          </a:p>
          <a:p>
            <a:r>
              <a:rPr lang="en-US" sz="2400" dirty="0"/>
              <a:t>Matthew Turi (UNC Archives)</a:t>
            </a:r>
          </a:p>
          <a:p>
            <a:r>
              <a:rPr lang="en-US" sz="2400" dirty="0"/>
              <a:t>Steve Wing</a:t>
            </a:r>
          </a:p>
          <a:p>
            <a:r>
              <a:rPr lang="en-US" sz="2400" dirty="0"/>
              <a:t>Judith Winkler</a:t>
            </a:r>
          </a:p>
          <a:p>
            <a:r>
              <a:rPr lang="en-US" sz="2400" dirty="0"/>
              <a:t>Susan Wolf and her CVD colleagues*</a:t>
            </a:r>
          </a:p>
          <a:p>
            <a:r>
              <a:rPr lang="en-US" sz="2400" dirty="0"/>
              <a:t>Steve Zyzanski</a:t>
            </a:r>
          </a:p>
        </p:txBody>
      </p:sp>
    </p:spTree>
    <p:extLst>
      <p:ext uri="{BB962C8B-B14F-4D97-AF65-F5344CB8AC3E}">
        <p14:creationId xmlns:p14="http://schemas.microsoft.com/office/powerpoint/2010/main" val="23764175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B49A0-FC4D-49F0-A7BC-920E37E93278}"/>
              </a:ext>
            </a:extLst>
          </p:cNvPr>
          <p:cNvSpPr>
            <a:spLocks noGrp="1"/>
          </p:cNvSpPr>
          <p:nvPr>
            <p:ph type="title"/>
          </p:nvPr>
        </p:nvSpPr>
        <p:spPr/>
        <p:txBody>
          <a:bodyPr/>
          <a:lstStyle/>
          <a:p>
            <a:r>
              <a:rPr lang="en-US" dirty="0"/>
              <a:t>But how to preserve history – paper, digital?</a:t>
            </a:r>
          </a:p>
        </p:txBody>
      </p:sp>
      <p:pic>
        <p:nvPicPr>
          <p:cNvPr id="6" name="Content Placeholder 5">
            <a:extLst>
              <a:ext uri="{FF2B5EF4-FFF2-40B4-BE49-F238E27FC236}">
                <a16:creationId xmlns:a16="http://schemas.microsoft.com/office/drawing/2014/main" id="{7F84CCF9-2A21-4642-94A0-78C87F98E81C}"/>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08562" y="4116662"/>
            <a:ext cx="4224379" cy="2376213"/>
          </a:xfrm>
        </p:spPr>
      </p:pic>
      <p:pic>
        <p:nvPicPr>
          <p:cNvPr id="8" name="Content Placeholder 7">
            <a:extLst>
              <a:ext uri="{FF2B5EF4-FFF2-40B4-BE49-F238E27FC236}">
                <a16:creationId xmlns:a16="http://schemas.microsoft.com/office/drawing/2014/main" id="{FE41C5F4-1646-4656-A379-8F43FB24E0F2}"/>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737361" y="1587394"/>
            <a:ext cx="2439422" cy="4336751"/>
          </a:xfrm>
        </p:spPr>
      </p:pic>
      <p:pic>
        <p:nvPicPr>
          <p:cNvPr id="10" name="Picture 9">
            <a:extLst>
              <a:ext uri="{FF2B5EF4-FFF2-40B4-BE49-F238E27FC236}">
                <a16:creationId xmlns:a16="http://schemas.microsoft.com/office/drawing/2014/main" id="{CF9D7BFE-91AB-4A4A-876F-2BFBF7C2B0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403" y="1564334"/>
            <a:ext cx="4224379" cy="2376213"/>
          </a:xfrm>
          <a:prstGeom prst="rect">
            <a:avLst/>
          </a:prstGeom>
        </p:spPr>
      </p:pic>
      <p:pic>
        <p:nvPicPr>
          <p:cNvPr id="12" name="Picture 11">
            <a:extLst>
              <a:ext uri="{FF2B5EF4-FFF2-40B4-BE49-F238E27FC236}">
                <a16:creationId xmlns:a16="http://schemas.microsoft.com/office/drawing/2014/main" id="{28879D75-7A83-43CC-946B-AD39A6B691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33030" y="1552546"/>
            <a:ext cx="4224380" cy="2376214"/>
          </a:xfrm>
          <a:prstGeom prst="rect">
            <a:avLst/>
          </a:prstGeom>
        </p:spPr>
      </p:pic>
      <p:pic>
        <p:nvPicPr>
          <p:cNvPr id="14" name="Picture 13">
            <a:extLst>
              <a:ext uri="{FF2B5EF4-FFF2-40B4-BE49-F238E27FC236}">
                <a16:creationId xmlns:a16="http://schemas.microsoft.com/office/drawing/2014/main" id="{164DE9E2-EA5C-44DE-81B4-0D4228C6CA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4927" y="4126120"/>
            <a:ext cx="4232483" cy="2380771"/>
          </a:xfrm>
          <a:prstGeom prst="rect">
            <a:avLst/>
          </a:prstGeom>
        </p:spPr>
      </p:pic>
    </p:spTree>
    <p:extLst>
      <p:ext uri="{BB962C8B-B14F-4D97-AF65-F5344CB8AC3E}">
        <p14:creationId xmlns:p14="http://schemas.microsoft.com/office/powerpoint/2010/main" val="3956385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70245-9354-49A6-8567-273D2D79CFDD}"/>
              </a:ext>
            </a:extLst>
          </p:cNvPr>
          <p:cNvSpPr>
            <a:spLocks noGrp="1"/>
          </p:cNvSpPr>
          <p:nvPr>
            <p:ph type="title"/>
          </p:nvPr>
        </p:nvSpPr>
        <p:spPr/>
        <p:txBody>
          <a:bodyPr/>
          <a:lstStyle/>
          <a:p>
            <a:r>
              <a:rPr lang="en-US" dirty="0"/>
              <a:t>(It was painful to leave my office)</a:t>
            </a:r>
          </a:p>
        </p:txBody>
      </p:sp>
      <p:pic>
        <p:nvPicPr>
          <p:cNvPr id="6" name="Content Placeholder 5">
            <a:extLst>
              <a:ext uri="{FF2B5EF4-FFF2-40B4-BE49-F238E27FC236}">
                <a16:creationId xmlns:a16="http://schemas.microsoft.com/office/drawing/2014/main" id="{4FCF2FA7-0EE0-41F6-9507-FE74EC064689}"/>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78738" y="4336290"/>
            <a:ext cx="4356365" cy="2450455"/>
          </a:xfrm>
        </p:spPr>
      </p:pic>
      <p:pic>
        <p:nvPicPr>
          <p:cNvPr id="8" name="Content Placeholder 7">
            <a:extLst>
              <a:ext uri="{FF2B5EF4-FFF2-40B4-BE49-F238E27FC236}">
                <a16:creationId xmlns:a16="http://schemas.microsoft.com/office/drawing/2014/main" id="{39EDCBF2-C1B7-4C65-935A-2AFF981FA4A7}"/>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07805" y="1694005"/>
            <a:ext cx="4387174" cy="2467785"/>
          </a:xfrm>
        </p:spPr>
      </p:pic>
      <p:pic>
        <p:nvPicPr>
          <p:cNvPr id="10" name="Picture 9">
            <a:extLst>
              <a:ext uri="{FF2B5EF4-FFF2-40B4-BE49-F238E27FC236}">
                <a16:creationId xmlns:a16="http://schemas.microsoft.com/office/drawing/2014/main" id="{C30E6D3B-FDD7-49D1-A719-37C8008CE8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9702" y="4322723"/>
            <a:ext cx="4455277" cy="2506093"/>
          </a:xfrm>
          <a:prstGeom prst="rect">
            <a:avLst/>
          </a:prstGeom>
        </p:spPr>
      </p:pic>
      <p:pic>
        <p:nvPicPr>
          <p:cNvPr id="7" name="Content Placeholder 7">
            <a:extLst>
              <a:ext uri="{FF2B5EF4-FFF2-40B4-BE49-F238E27FC236}">
                <a16:creationId xmlns:a16="http://schemas.microsoft.com/office/drawing/2014/main" id="{68A265D8-901F-41DD-BB8D-D996D0ED8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535" y="1488335"/>
            <a:ext cx="4224588" cy="2722342"/>
          </a:xfrm>
          <a:prstGeom prst="rect">
            <a:avLst/>
          </a:prstGeom>
        </p:spPr>
      </p:pic>
    </p:spTree>
    <p:extLst>
      <p:ext uri="{BB962C8B-B14F-4D97-AF65-F5344CB8AC3E}">
        <p14:creationId xmlns:p14="http://schemas.microsoft.com/office/powerpoint/2010/main" val="35879220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DD546-865F-4534-879A-3CC32CB72FB5}"/>
              </a:ext>
            </a:extLst>
          </p:cNvPr>
          <p:cNvSpPr>
            <a:spLocks noGrp="1"/>
          </p:cNvSpPr>
          <p:nvPr>
            <p:ph type="title"/>
          </p:nvPr>
        </p:nvSpPr>
        <p:spPr/>
        <p:txBody>
          <a:bodyPr/>
          <a:lstStyle/>
          <a:p>
            <a:r>
              <a:rPr lang="en-US" dirty="0"/>
              <a:t>Because my house was already stuffed!</a:t>
            </a:r>
          </a:p>
        </p:txBody>
      </p:sp>
      <p:pic>
        <p:nvPicPr>
          <p:cNvPr id="6" name="Content Placeholder 5">
            <a:extLst>
              <a:ext uri="{FF2B5EF4-FFF2-40B4-BE49-F238E27FC236}">
                <a16:creationId xmlns:a16="http://schemas.microsoft.com/office/drawing/2014/main" id="{F460B222-B3F8-49D3-B562-37F95D0C1D29}"/>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246382" y="1533700"/>
            <a:ext cx="4383599" cy="2465774"/>
          </a:xfrm>
        </p:spPr>
      </p:pic>
      <p:pic>
        <p:nvPicPr>
          <p:cNvPr id="8" name="Content Placeholder 7">
            <a:extLst>
              <a:ext uri="{FF2B5EF4-FFF2-40B4-BE49-F238E27FC236}">
                <a16:creationId xmlns:a16="http://schemas.microsoft.com/office/drawing/2014/main" id="{31093304-D699-44CE-8B78-97AC8EA9EFA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03518" y="4143982"/>
            <a:ext cx="4383599" cy="2465774"/>
          </a:xfrm>
        </p:spPr>
      </p:pic>
      <p:pic>
        <p:nvPicPr>
          <p:cNvPr id="10" name="Picture 9">
            <a:extLst>
              <a:ext uri="{FF2B5EF4-FFF2-40B4-BE49-F238E27FC236}">
                <a16:creationId xmlns:a16="http://schemas.microsoft.com/office/drawing/2014/main" id="{B493CF92-AF47-4EA3-94C6-0FAC1FE5E9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11" y="4072849"/>
            <a:ext cx="4572002" cy="2571751"/>
          </a:xfrm>
          <a:prstGeom prst="rect">
            <a:avLst/>
          </a:prstGeom>
        </p:spPr>
      </p:pic>
      <p:pic>
        <p:nvPicPr>
          <p:cNvPr id="12" name="Picture 11">
            <a:extLst>
              <a:ext uri="{FF2B5EF4-FFF2-40B4-BE49-F238E27FC236}">
                <a16:creationId xmlns:a16="http://schemas.microsoft.com/office/drawing/2014/main" id="{22FDF2F5-0BBD-4CCC-9C0F-AC8FED9FED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310" y="1427723"/>
            <a:ext cx="4572002" cy="2571751"/>
          </a:xfrm>
          <a:prstGeom prst="rect">
            <a:avLst/>
          </a:prstGeom>
        </p:spPr>
      </p:pic>
    </p:spTree>
    <p:extLst>
      <p:ext uri="{BB962C8B-B14F-4D97-AF65-F5344CB8AC3E}">
        <p14:creationId xmlns:p14="http://schemas.microsoft.com/office/powerpoint/2010/main" val="1879041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C74FC-0E43-4849-897E-8554707171E4}"/>
              </a:ext>
            </a:extLst>
          </p:cNvPr>
          <p:cNvSpPr>
            <a:spLocks noGrp="1"/>
          </p:cNvSpPr>
          <p:nvPr>
            <p:ph type="title"/>
          </p:nvPr>
        </p:nvSpPr>
        <p:spPr/>
        <p:txBody>
          <a:bodyPr/>
          <a:lstStyle/>
          <a:p>
            <a:r>
              <a:rPr lang="en-US" dirty="0"/>
              <a:t>So I’m thinking digital archiving – but . . .</a:t>
            </a:r>
          </a:p>
        </p:txBody>
      </p:sp>
      <p:sp>
        <p:nvSpPr>
          <p:cNvPr id="3" name="Content Placeholder 2">
            <a:extLst>
              <a:ext uri="{FF2B5EF4-FFF2-40B4-BE49-F238E27FC236}">
                <a16:creationId xmlns:a16="http://schemas.microsoft.com/office/drawing/2014/main" id="{04AB13D3-D0F5-4B96-AE5D-616251035607}"/>
              </a:ext>
            </a:extLst>
          </p:cNvPr>
          <p:cNvSpPr>
            <a:spLocks noGrp="1"/>
          </p:cNvSpPr>
          <p:nvPr>
            <p:ph sz="half" idx="1"/>
          </p:nvPr>
        </p:nvSpPr>
        <p:spPr>
          <a:xfrm>
            <a:off x="838199" y="1825625"/>
            <a:ext cx="9580123" cy="4351338"/>
          </a:xfrm>
        </p:spPr>
        <p:txBody>
          <a:bodyPr>
            <a:noAutofit/>
          </a:bodyPr>
          <a:lstStyle/>
          <a:p>
            <a:r>
              <a:rPr lang="en-US" dirty="0"/>
              <a:t>ColdFusion @SPH </a:t>
            </a:r>
            <a:r>
              <a:rPr lang="en-US" dirty="0">
                <a:sym typeface="Wingdings" panose="05000000000000000000" pitchFamily="2" charset="2"/>
              </a:rPr>
              <a:t> Had to switch to ColdFusion @UNC</a:t>
            </a:r>
            <a:endParaRPr lang="en-US" dirty="0"/>
          </a:p>
          <a:p>
            <a:r>
              <a:rPr lang="en-US" dirty="0"/>
              <a:t>Cold </a:t>
            </a:r>
            <a:r>
              <a:rPr lang="en-US" dirty="0" err="1"/>
              <a:t>Fusion@UNC</a:t>
            </a:r>
            <a:r>
              <a:rPr lang="en-US" dirty="0"/>
              <a:t> </a:t>
            </a:r>
            <a:r>
              <a:rPr lang="en-US" dirty="0">
                <a:sym typeface="Wingdings" panose="05000000000000000000" pitchFamily="2" charset="2"/>
              </a:rPr>
              <a:t> Had to switch to plain HTML</a:t>
            </a:r>
            <a:endParaRPr lang="en-US" dirty="0"/>
          </a:p>
          <a:p>
            <a:r>
              <a:rPr lang="en-US" dirty="0"/>
              <a:t>AFS (Andrew Files Space)@UNC </a:t>
            </a:r>
            <a:r>
              <a:rPr lang="en-US" dirty="0">
                <a:sym typeface="Wingdings" panose="05000000000000000000" pitchFamily="2" charset="2"/>
              </a:rPr>
              <a:t> Had to switch to Epidemiolog.net </a:t>
            </a:r>
            <a:endParaRPr lang="en-US" dirty="0"/>
          </a:p>
          <a:p>
            <a:r>
              <a:rPr lang="en-US" dirty="0" err="1"/>
              <a:t>Sakai@UNC</a:t>
            </a:r>
            <a:r>
              <a:rPr lang="en-US" dirty="0"/>
              <a:t>  </a:t>
            </a:r>
            <a:r>
              <a:rPr lang="en-US" dirty="0">
                <a:sym typeface="Wingdings" panose="05000000000000000000" pitchFamily="2" charset="2"/>
              </a:rPr>
              <a:t> Had to switch to Epidemiolog.net (in progress)</a:t>
            </a:r>
            <a:endParaRPr lang="en-US" dirty="0"/>
          </a:p>
          <a:p>
            <a:r>
              <a:rPr lang="en-US" dirty="0"/>
              <a:t>Various web platforms at UNC have been decommissioned – thank goodness for the </a:t>
            </a:r>
            <a:r>
              <a:rPr lang="en-US" u="sng" dirty="0"/>
              <a:t>Internet Archive</a:t>
            </a:r>
            <a:r>
              <a:rPr lang="en-US" dirty="0"/>
              <a:t> and its </a:t>
            </a:r>
            <a:r>
              <a:rPr lang="en-US" b="1" dirty="0"/>
              <a:t>Wayback Machine</a:t>
            </a:r>
            <a:r>
              <a:rPr lang="en-US" dirty="0"/>
              <a:t> (archive.org)</a:t>
            </a:r>
          </a:p>
          <a:p>
            <a:r>
              <a:rPr lang="en-US" dirty="0"/>
              <a:t>How long will digital archives endure?</a:t>
            </a:r>
          </a:p>
        </p:txBody>
      </p:sp>
    </p:spTree>
    <p:extLst>
      <p:ext uri="{BB962C8B-B14F-4D97-AF65-F5344CB8AC3E}">
        <p14:creationId xmlns:p14="http://schemas.microsoft.com/office/powerpoint/2010/main" val="34810842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212" y="365125"/>
            <a:ext cx="10828506" cy="1325563"/>
          </a:xfrm>
        </p:spPr>
        <p:txBody>
          <a:bodyPr/>
          <a:lstStyle/>
          <a:p>
            <a:pPr algn="ctr"/>
            <a:r>
              <a:rPr lang="en-US" dirty="0"/>
              <a:t>Key resources about CVD epidemiology history</a:t>
            </a:r>
          </a:p>
        </p:txBody>
      </p:sp>
      <p:sp>
        <p:nvSpPr>
          <p:cNvPr id="3" name="Content Placeholder 2"/>
          <p:cNvSpPr>
            <a:spLocks noGrp="1"/>
          </p:cNvSpPr>
          <p:nvPr>
            <p:ph idx="1"/>
          </p:nvPr>
        </p:nvSpPr>
        <p:spPr/>
        <p:txBody>
          <a:bodyPr>
            <a:normAutofit/>
          </a:bodyPr>
          <a:lstStyle/>
          <a:p>
            <a:pPr marL="0" indent="0" algn="ctr">
              <a:lnSpc>
                <a:spcPct val="100000"/>
              </a:lnSpc>
              <a:spcBef>
                <a:spcPts val="2000"/>
              </a:spcBef>
              <a:buNone/>
            </a:pPr>
            <a:r>
              <a:rPr lang="en-US" sz="3600" i="1" dirty="0"/>
              <a:t>Heart Attack Prevention: A History of Cardiovascular Disease Epidemiology </a:t>
            </a:r>
            <a:r>
              <a:rPr lang="en-US" sz="2000" dirty="0"/>
              <a:t>(</a:t>
            </a:r>
            <a:r>
              <a:rPr lang="en-US" sz="2000" dirty="0">
                <a:hlinkClick r:id="rId2"/>
              </a:rPr>
              <a:t>http://www.epi.umn.edu/cvdepi/</a:t>
            </a:r>
            <a:r>
              <a:rPr lang="en-US" sz="2000" dirty="0"/>
              <a:t>)</a:t>
            </a:r>
          </a:p>
          <a:p>
            <a:pPr marL="0" indent="0" algn="ctr">
              <a:lnSpc>
                <a:spcPct val="100000"/>
              </a:lnSpc>
              <a:spcBef>
                <a:spcPts val="2000"/>
              </a:spcBef>
              <a:buNone/>
            </a:pPr>
            <a:r>
              <a:rPr lang="en-US" sz="3600" i="1" dirty="0"/>
              <a:t>Community Health: A Model for the World</a:t>
            </a:r>
            <a:br>
              <a:rPr lang="en-US" sz="2000" dirty="0"/>
            </a:br>
            <a:r>
              <a:rPr lang="en-US" sz="2000" dirty="0"/>
              <a:t>https://www.nlm.nih.gov/exhibition/againsttheodds/exhibit/community_health/model_world.html</a:t>
            </a:r>
          </a:p>
          <a:p>
            <a:pPr marL="0" indent="0" algn="ctr">
              <a:lnSpc>
                <a:spcPct val="100000"/>
              </a:lnSpc>
              <a:spcBef>
                <a:spcPts val="2000"/>
              </a:spcBef>
              <a:buNone/>
            </a:pPr>
            <a:r>
              <a:rPr lang="nl-NL" sz="3600" i="1" dirty="0"/>
              <a:t>Archives of Internal Medicine</a:t>
            </a:r>
            <a:r>
              <a:rPr lang="nl-NL" sz="3600" dirty="0"/>
              <a:t>, December 1, 1971;128(6)</a:t>
            </a:r>
            <a:br>
              <a:rPr lang="nl-NL" sz="3600" dirty="0"/>
            </a:br>
            <a:r>
              <a:rPr lang="nl-NL" sz="2100" dirty="0">
                <a:hlinkClick r:id="rId3"/>
              </a:rPr>
              <a:t>http://jamanetwork.com.libproxy.lib.unc.edu/journals/jamainternalmedicine/issue/128/6</a:t>
            </a:r>
            <a:br>
              <a:rPr lang="nl-NL" sz="2100" dirty="0"/>
            </a:br>
            <a:r>
              <a:rPr lang="nl-NL" sz="2100" dirty="0"/>
              <a:t>https://jamanetwork.com/journals/jamainternalmedicine/issue/128/6</a:t>
            </a:r>
          </a:p>
          <a:p>
            <a:pPr marL="0" indent="0" algn="ctr">
              <a:lnSpc>
                <a:spcPct val="100000"/>
              </a:lnSpc>
              <a:spcBef>
                <a:spcPts val="2000"/>
              </a:spcBef>
              <a:buNone/>
            </a:pPr>
            <a:endParaRPr lang="en-US" sz="2000" dirty="0"/>
          </a:p>
          <a:p>
            <a:pPr marL="0" indent="0" algn="ctr">
              <a:lnSpc>
                <a:spcPct val="100000"/>
              </a:lnSpc>
              <a:spcBef>
                <a:spcPts val="2000"/>
              </a:spcBef>
              <a:buNone/>
            </a:pPr>
            <a:endParaRPr lang="en-US" sz="3600" i="1" dirty="0"/>
          </a:p>
        </p:txBody>
      </p:sp>
    </p:spTree>
    <p:extLst>
      <p:ext uri="{BB962C8B-B14F-4D97-AF65-F5344CB8AC3E}">
        <p14:creationId xmlns:p14="http://schemas.microsoft.com/office/powerpoint/2010/main" val="3721249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Thank you!</a:t>
            </a:r>
            <a:br>
              <a:rPr lang="en-US" b="1" dirty="0"/>
            </a:br>
            <a:r>
              <a:rPr lang="en-US" dirty="0"/>
              <a:t>Key resources about UNC EPID history</a:t>
            </a:r>
          </a:p>
        </p:txBody>
      </p:sp>
      <p:sp>
        <p:nvSpPr>
          <p:cNvPr id="3" name="Content Placeholder 2"/>
          <p:cNvSpPr>
            <a:spLocks noGrp="1"/>
          </p:cNvSpPr>
          <p:nvPr>
            <p:ph idx="1"/>
          </p:nvPr>
        </p:nvSpPr>
        <p:spPr>
          <a:xfrm>
            <a:off x="838200" y="2049361"/>
            <a:ext cx="10515600" cy="4351338"/>
          </a:xfrm>
        </p:spPr>
        <p:txBody>
          <a:bodyPr>
            <a:normAutofit/>
          </a:bodyPr>
          <a:lstStyle/>
          <a:p>
            <a:pPr marL="0" indent="0" algn="ctr">
              <a:lnSpc>
                <a:spcPct val="100000"/>
              </a:lnSpc>
              <a:spcBef>
                <a:spcPts val="2000"/>
              </a:spcBef>
              <a:buNone/>
            </a:pPr>
            <a:r>
              <a:rPr lang="en-US" sz="3600" i="1" dirty="0">
                <a:hlinkClick r:id="rId2"/>
              </a:rPr>
              <a:t>https://go.unc.edu/EPIDhistory</a:t>
            </a:r>
            <a:endParaRPr lang="en-US" sz="3600" i="1" dirty="0"/>
          </a:p>
          <a:p>
            <a:pPr marL="0" indent="0" algn="ctr">
              <a:lnSpc>
                <a:spcPct val="100000"/>
              </a:lnSpc>
              <a:spcBef>
                <a:spcPts val="3200"/>
              </a:spcBef>
              <a:buNone/>
            </a:pPr>
            <a:r>
              <a:rPr lang="en-US" sz="3200" i="1" dirty="0"/>
              <a:t>UNC EPID people – including recorded interviews</a:t>
            </a:r>
            <a:br>
              <a:rPr lang="en-US" sz="3200" dirty="0"/>
            </a:br>
            <a:r>
              <a:rPr lang="en-US" sz="2000" dirty="0">
                <a:hlinkClick r:id="rId3"/>
              </a:rPr>
              <a:t>https://www.epidemiolog.net/sjae/publib/orgs/UNCCH/UNCSPH/EPID/People/</a:t>
            </a:r>
            <a:endParaRPr lang="en-US" sz="2000" dirty="0"/>
          </a:p>
          <a:p>
            <a:pPr marL="0" indent="0" algn="ctr">
              <a:lnSpc>
                <a:spcPct val="100000"/>
              </a:lnSpc>
              <a:spcBef>
                <a:spcPts val="2000"/>
              </a:spcBef>
              <a:buNone/>
            </a:pPr>
            <a:r>
              <a:rPr lang="en-US" sz="3200" i="1" dirty="0"/>
              <a:t>UNC EPID events from our history</a:t>
            </a:r>
            <a:br>
              <a:rPr lang="en-US" sz="3200" dirty="0"/>
            </a:br>
            <a:r>
              <a:rPr lang="en-US" sz="2200" dirty="0">
                <a:hlinkClick r:id="rId4"/>
              </a:rPr>
              <a:t>https://www.epidemiolog.net/sjae/publib/orgs/UNCCH/UNCSPH/EPID/History/PastEvents/</a:t>
            </a:r>
            <a:endParaRPr lang="en-US" sz="2200" dirty="0"/>
          </a:p>
          <a:p>
            <a:pPr marL="0" indent="0" algn="ctr">
              <a:lnSpc>
                <a:spcPct val="100000"/>
              </a:lnSpc>
              <a:spcBef>
                <a:spcPts val="2000"/>
              </a:spcBef>
              <a:buNone/>
            </a:pPr>
            <a:endParaRPr lang="nl-NL" sz="2100" dirty="0"/>
          </a:p>
          <a:p>
            <a:pPr marL="0" indent="0" algn="ctr">
              <a:lnSpc>
                <a:spcPct val="100000"/>
              </a:lnSpc>
              <a:spcBef>
                <a:spcPts val="2000"/>
              </a:spcBef>
              <a:buNone/>
            </a:pPr>
            <a:endParaRPr lang="en-US" sz="2000" dirty="0"/>
          </a:p>
          <a:p>
            <a:pPr marL="0" indent="0" algn="ctr">
              <a:lnSpc>
                <a:spcPct val="100000"/>
              </a:lnSpc>
              <a:spcBef>
                <a:spcPts val="2000"/>
              </a:spcBef>
              <a:buNone/>
            </a:pPr>
            <a:endParaRPr lang="en-US" sz="3600" i="1" dirty="0"/>
          </a:p>
        </p:txBody>
      </p:sp>
    </p:spTree>
    <p:extLst>
      <p:ext uri="{BB962C8B-B14F-4D97-AF65-F5344CB8AC3E}">
        <p14:creationId xmlns:p14="http://schemas.microsoft.com/office/powerpoint/2010/main" val="861431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117" y="365125"/>
            <a:ext cx="10799618" cy="1325563"/>
          </a:xfrm>
        </p:spPr>
        <p:txBody>
          <a:bodyPr/>
          <a:lstStyle/>
          <a:p>
            <a:r>
              <a:rPr lang="en-US" dirty="0"/>
              <a:t>Two books by my big sister and niece</a:t>
            </a:r>
          </a:p>
        </p:txBody>
      </p:sp>
      <p:sp>
        <p:nvSpPr>
          <p:cNvPr id="4" name="Content Placeholder 3"/>
          <p:cNvSpPr>
            <a:spLocks noGrp="1"/>
          </p:cNvSpPr>
          <p:nvPr>
            <p:ph sz="half" idx="2"/>
          </p:nvPr>
        </p:nvSpPr>
        <p:spPr>
          <a:xfrm>
            <a:off x="4711959" y="1819056"/>
            <a:ext cx="6559897" cy="4357907"/>
          </a:xfrm>
        </p:spPr>
        <p:txBody>
          <a:bodyPr>
            <a:normAutofit fontScale="92500" lnSpcReduction="20000"/>
          </a:bodyPr>
          <a:lstStyle/>
          <a:p>
            <a:pPr marL="0" indent="0">
              <a:lnSpc>
                <a:spcPct val="120000"/>
              </a:lnSpc>
              <a:buNone/>
            </a:pPr>
            <a:endParaRPr lang="en-US" sz="2600" dirty="0"/>
          </a:p>
        </p:txBody>
      </p:sp>
      <p:sp>
        <p:nvSpPr>
          <p:cNvPr id="6" name="Content Placeholder 5">
            <a:extLst>
              <a:ext uri="{FF2B5EF4-FFF2-40B4-BE49-F238E27FC236}">
                <a16:creationId xmlns:a16="http://schemas.microsoft.com/office/drawing/2014/main" id="{77CAFF59-06E3-4357-B9D3-F69C32527F20}"/>
              </a:ext>
            </a:extLst>
          </p:cNvPr>
          <p:cNvSpPr>
            <a:spLocks noGrp="1"/>
          </p:cNvSpPr>
          <p:nvPr>
            <p:ph sz="half" idx="1"/>
          </p:nvPr>
        </p:nvSpPr>
        <p:spPr/>
        <p:txBody>
          <a:bodyPr/>
          <a:lstStyle/>
          <a:p>
            <a:endParaRPr lang="en-US" dirty="0"/>
          </a:p>
        </p:txBody>
      </p:sp>
      <p:pic>
        <p:nvPicPr>
          <p:cNvPr id="3" name="Picture 2">
            <a:hlinkClick r:id="rId3"/>
            <a:extLst>
              <a:ext uri="{FF2B5EF4-FFF2-40B4-BE49-F238E27FC236}">
                <a16:creationId xmlns:a16="http://schemas.microsoft.com/office/drawing/2014/main" id="{B4E9BD51-8570-4069-A566-B5D3A01E6239}"/>
              </a:ext>
            </a:extLst>
          </p:cNvPr>
          <p:cNvPicPr>
            <a:picLocks noChangeAspect="1"/>
          </p:cNvPicPr>
          <p:nvPr/>
        </p:nvPicPr>
        <p:blipFill>
          <a:blip r:embed="rId4"/>
          <a:stretch>
            <a:fillRect/>
          </a:stretch>
        </p:blipFill>
        <p:spPr>
          <a:xfrm>
            <a:off x="6719335" y="1560416"/>
            <a:ext cx="3088535" cy="4616547"/>
          </a:xfrm>
          <a:prstGeom prst="rect">
            <a:avLst/>
          </a:prstGeom>
        </p:spPr>
      </p:pic>
      <p:pic>
        <p:nvPicPr>
          <p:cNvPr id="7" name="Picture 6">
            <a:hlinkClick r:id="rId3"/>
            <a:extLst>
              <a:ext uri="{FF2B5EF4-FFF2-40B4-BE49-F238E27FC236}">
                <a16:creationId xmlns:a16="http://schemas.microsoft.com/office/drawing/2014/main" id="{DDDCB3D6-BD9F-49F0-BA75-F16C0D4FA8EF}"/>
              </a:ext>
            </a:extLst>
          </p:cNvPr>
          <p:cNvPicPr>
            <a:picLocks noChangeAspect="1"/>
          </p:cNvPicPr>
          <p:nvPr/>
        </p:nvPicPr>
        <p:blipFill>
          <a:blip r:embed="rId5"/>
          <a:stretch>
            <a:fillRect/>
          </a:stretch>
        </p:blipFill>
        <p:spPr>
          <a:xfrm>
            <a:off x="2028186" y="1521294"/>
            <a:ext cx="3114462" cy="4608775"/>
          </a:xfrm>
          <a:prstGeom prst="rect">
            <a:avLst/>
          </a:prstGeom>
        </p:spPr>
      </p:pic>
      <p:sp>
        <p:nvSpPr>
          <p:cNvPr id="5" name="TextBox 4">
            <a:extLst>
              <a:ext uri="{FF2B5EF4-FFF2-40B4-BE49-F238E27FC236}">
                <a16:creationId xmlns:a16="http://schemas.microsoft.com/office/drawing/2014/main" id="{9CE538F6-D89F-440F-9AF6-6B347BF6879F}"/>
              </a:ext>
            </a:extLst>
          </p:cNvPr>
          <p:cNvSpPr txBox="1"/>
          <p:nvPr/>
        </p:nvSpPr>
        <p:spPr>
          <a:xfrm>
            <a:off x="2979799" y="6335479"/>
            <a:ext cx="4624648" cy="369332"/>
          </a:xfrm>
          <a:prstGeom prst="rect">
            <a:avLst/>
          </a:prstGeom>
          <a:noFill/>
        </p:spPr>
        <p:txBody>
          <a:bodyPr wrap="square" rtlCol="0">
            <a:spAutoFit/>
          </a:bodyPr>
          <a:lstStyle/>
          <a:p>
            <a:pPr algn="ctr"/>
            <a:r>
              <a:rPr lang="en-US" dirty="0">
                <a:hlinkClick r:id="rId3"/>
              </a:rPr>
              <a:t>https://go.unc.edu/ReadBooks#wsr</a:t>
            </a:r>
            <a:endParaRPr lang="en-US" dirty="0"/>
          </a:p>
        </p:txBody>
      </p:sp>
    </p:spTree>
    <p:extLst>
      <p:ext uri="{BB962C8B-B14F-4D97-AF65-F5344CB8AC3E}">
        <p14:creationId xmlns:p14="http://schemas.microsoft.com/office/powerpoint/2010/main" val="3892347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pt-BR" b="1" dirty="0"/>
              <a:t>Gerardo Heiss, MD, MSc, PhD., FAHA</a:t>
            </a:r>
            <a:br>
              <a:rPr lang="pt-BR" b="1" dirty="0"/>
            </a:br>
            <a:r>
              <a:rPr lang="pt-BR" b="1" dirty="0"/>
              <a:t>W.R. Kenan, Jr. Distinguished Professor</a:t>
            </a:r>
            <a:endParaRPr lang="en-US" dirty="0"/>
          </a:p>
        </p:txBody>
      </p:sp>
      <p:sp>
        <p:nvSpPr>
          <p:cNvPr id="4" name="Content Placeholder 3"/>
          <p:cNvSpPr>
            <a:spLocks noGrp="1"/>
          </p:cNvSpPr>
          <p:nvPr>
            <p:ph sz="half" idx="2"/>
          </p:nvPr>
        </p:nvSpPr>
        <p:spPr>
          <a:xfrm>
            <a:off x="5915614" y="1825625"/>
            <a:ext cx="5375813" cy="4351338"/>
          </a:xfrm>
        </p:spPr>
        <p:txBody>
          <a:bodyPr>
            <a:noAutofit/>
          </a:bodyPr>
          <a:lstStyle/>
          <a:p>
            <a:pPr marL="0" indent="0">
              <a:buNone/>
            </a:pPr>
            <a:endParaRPr lang="en-US" sz="1000" dirty="0"/>
          </a:p>
          <a:p>
            <a:pPr marL="0" indent="0">
              <a:buNone/>
            </a:pPr>
            <a:r>
              <a:rPr lang="en-US" sz="2400" dirty="0"/>
              <a:t>His contributions to the world, the nation, the University, School, and Department were huge. So many students, postdoctoral fellows, and colleagues benefited from his insights and wisdom, patience and high expectations, kindness and responsiveness, and attention to detail along with the big picture.</a:t>
            </a:r>
          </a:p>
          <a:p>
            <a:pPr marL="0" indent="0">
              <a:buNone/>
            </a:pPr>
            <a:endParaRPr lang="en-US" sz="2400" dirty="0"/>
          </a:p>
        </p:txBody>
      </p:sp>
      <p:pic>
        <p:nvPicPr>
          <p:cNvPr id="8" name="Content Placeholder 7">
            <a:extLst>
              <a:ext uri="{FF2B5EF4-FFF2-40B4-BE49-F238E27FC236}">
                <a16:creationId xmlns:a16="http://schemas.microsoft.com/office/drawing/2014/main" id="{0C8DE85B-860A-4012-A5DF-754D3D6F1B7B}"/>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599389" y="1900273"/>
            <a:ext cx="3405221" cy="4351338"/>
          </a:xfrm>
        </p:spPr>
      </p:pic>
    </p:spTree>
    <p:extLst>
      <p:ext uri="{BB962C8B-B14F-4D97-AF65-F5344CB8AC3E}">
        <p14:creationId xmlns:p14="http://schemas.microsoft.com/office/powerpoint/2010/main" val="4126806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E9870-1245-40C1-AFE0-28A97E9852B6}"/>
              </a:ext>
            </a:extLst>
          </p:cNvPr>
          <p:cNvSpPr>
            <a:spLocks noGrp="1"/>
          </p:cNvSpPr>
          <p:nvPr>
            <p:ph type="title"/>
          </p:nvPr>
        </p:nvSpPr>
        <p:spPr/>
        <p:txBody>
          <a:bodyPr/>
          <a:lstStyle/>
          <a:p>
            <a:r>
              <a:rPr lang="en-US" dirty="0"/>
              <a:t>How the world has changed!</a:t>
            </a:r>
          </a:p>
        </p:txBody>
      </p:sp>
      <p:pic>
        <p:nvPicPr>
          <p:cNvPr id="5" name="Content Placeholder 4">
            <a:extLst>
              <a:ext uri="{FF2B5EF4-FFF2-40B4-BE49-F238E27FC236}">
                <a16:creationId xmlns:a16="http://schemas.microsoft.com/office/drawing/2014/main" id="{AD4C9600-33E3-419C-9B1F-8EA189F37C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0607" y="1555036"/>
            <a:ext cx="4644467" cy="4351338"/>
          </a:xfrm>
        </p:spPr>
      </p:pic>
      <p:sp>
        <p:nvSpPr>
          <p:cNvPr id="4" name="Content Placeholder 3">
            <a:extLst>
              <a:ext uri="{FF2B5EF4-FFF2-40B4-BE49-F238E27FC236}">
                <a16:creationId xmlns:a16="http://schemas.microsoft.com/office/drawing/2014/main" id="{1546A137-F2C7-4E45-889E-166D60F00509}"/>
              </a:ext>
            </a:extLst>
          </p:cNvPr>
          <p:cNvSpPr txBox="1">
            <a:spLocks/>
          </p:cNvSpPr>
          <p:nvPr/>
        </p:nvSpPr>
        <p:spPr>
          <a:xfrm>
            <a:off x="5915614" y="1545709"/>
            <a:ext cx="5375813"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world has changed phenomenally over the millennia. Even during my relatively short lifetime there have been dramatic changes in daily life, work, culture, demography, transportation, communications, manufacturing, agriculture, consumption, marketing, government, culture, . . ., Technology, and epidemiology.</a:t>
            </a:r>
          </a:p>
        </p:txBody>
      </p:sp>
    </p:spTree>
    <p:extLst>
      <p:ext uri="{BB962C8B-B14F-4D97-AF65-F5344CB8AC3E}">
        <p14:creationId xmlns:p14="http://schemas.microsoft.com/office/powerpoint/2010/main" val="1152499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B74EF-A06B-4C4C-B06B-111FF37768F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15CB9B2-88F6-440B-95E4-57A92109028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39827" y="165370"/>
            <a:ext cx="8339197" cy="6500783"/>
          </a:xfrm>
        </p:spPr>
      </p:pic>
    </p:spTree>
    <p:extLst>
      <p:ext uri="{BB962C8B-B14F-4D97-AF65-F5344CB8AC3E}">
        <p14:creationId xmlns:p14="http://schemas.microsoft.com/office/powerpoint/2010/main" val="122328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What use is history?</a:t>
            </a:r>
          </a:p>
        </p:txBody>
      </p:sp>
      <p:sp>
        <p:nvSpPr>
          <p:cNvPr id="3" name="Content Placeholder 2"/>
          <p:cNvSpPr>
            <a:spLocks noGrp="1"/>
          </p:cNvSpPr>
          <p:nvPr>
            <p:ph idx="1"/>
          </p:nvPr>
        </p:nvSpPr>
        <p:spPr>
          <a:xfrm>
            <a:off x="1346203" y="1574351"/>
            <a:ext cx="9410205" cy="4659464"/>
          </a:xfrm>
        </p:spPr>
        <p:txBody>
          <a:bodyPr>
            <a:noAutofit/>
          </a:bodyPr>
          <a:lstStyle/>
          <a:p>
            <a:pPr>
              <a:lnSpc>
                <a:spcPct val="100000"/>
              </a:lnSpc>
              <a:spcBef>
                <a:spcPts val="1200"/>
              </a:spcBef>
            </a:pPr>
            <a:r>
              <a:rPr lang="en-US" dirty="0"/>
              <a:t>Knowledge of history broadens awareness, providing perspective and context</a:t>
            </a:r>
          </a:p>
          <a:p>
            <a:pPr>
              <a:lnSpc>
                <a:spcPct val="100000"/>
              </a:lnSpc>
              <a:spcBef>
                <a:spcPts val="1200"/>
              </a:spcBef>
            </a:pPr>
            <a:r>
              <a:rPr lang="en-US" dirty="0"/>
              <a:t>Studying history is a form of observational epidemiology, with occasional natural experiments.</a:t>
            </a:r>
          </a:p>
          <a:p>
            <a:pPr>
              <a:lnSpc>
                <a:spcPct val="100000"/>
              </a:lnSpc>
              <a:spcBef>
                <a:spcPts val="1200"/>
              </a:spcBef>
            </a:pPr>
            <a:r>
              <a:rPr lang="en-US" dirty="0"/>
              <a:t>Earlier versions of ourselves have influenced who we are today; earlier versions of organizations and institutions have influenced their current forms and procedures.</a:t>
            </a:r>
          </a:p>
          <a:p>
            <a:pPr>
              <a:lnSpc>
                <a:spcPct val="100000"/>
              </a:lnSpc>
              <a:spcBef>
                <a:spcPts val="1200"/>
              </a:spcBef>
            </a:pPr>
            <a:r>
              <a:rPr lang="en-US" dirty="0"/>
              <a:t>Learning the lessons of the past </a:t>
            </a:r>
            <a:r>
              <a:rPr lang="en-US" u="sng" dirty="0"/>
              <a:t>may</a:t>
            </a:r>
            <a:r>
              <a:rPr lang="en-US" dirty="0"/>
              <a:t> help us to do better going forward – but no guarantees.</a:t>
            </a:r>
          </a:p>
        </p:txBody>
      </p:sp>
    </p:spTree>
    <p:extLst>
      <p:ext uri="{BB962C8B-B14F-4D97-AF65-F5344CB8AC3E}">
        <p14:creationId xmlns:p14="http://schemas.microsoft.com/office/powerpoint/2010/main" val="15450612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4923</TotalTime>
  <Words>6406</Words>
  <Application>Microsoft Office PowerPoint</Application>
  <PresentationFormat>Widescreen</PresentationFormat>
  <Paragraphs>448</Paragraphs>
  <Slides>57</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Calibri</vt:lpstr>
      <vt:lpstr>Calibri Light</vt:lpstr>
      <vt:lpstr>Wingdings</vt:lpstr>
      <vt:lpstr>Office Theme</vt:lpstr>
      <vt:lpstr>Telling the story of the UNC Department of Epidemiology’s history  (I wasn’t interested in history until I realized it was my future)</vt:lpstr>
      <vt:lpstr>Vic’s disclosures</vt:lpstr>
      <vt:lpstr>Outline</vt:lpstr>
      <vt:lpstr>Gerardo Heiss, MD, MSc, PhD., FAHA W.R. Kenan, Jr. Distinguished Professor</vt:lpstr>
      <vt:lpstr>Gerardo Heiss, MD, MSc, PhD., FAHA W.R. Kenan, Jr. Distinguished Professor</vt:lpstr>
      <vt:lpstr>Gerardo Heiss, MD, MSc, PhD., FAHA W.R. Kenan, Jr. Distinguished Professor</vt:lpstr>
      <vt:lpstr>How the world has changed!</vt:lpstr>
      <vt:lpstr>PowerPoint Presentation</vt:lpstr>
      <vt:lpstr>What use is history?</vt:lpstr>
      <vt:lpstr>UNC’s Department of Epidemiology is a remarkable  community</vt:lpstr>
      <vt:lpstr>Epidemiology @ UNC – Milton J. Rosenau, MD</vt:lpstr>
      <vt:lpstr>Epidemiology @ UNC – Rosenau 2</vt:lpstr>
      <vt:lpstr>Epidemiology @ UNC – Edward G. McGavran</vt:lpstr>
      <vt:lpstr>Epidemiology @ UNC – McGavran 2</vt:lpstr>
      <vt:lpstr>Epidemiology @ UNC – McGavran 3</vt:lpstr>
      <vt:lpstr>Epidemiology @ UNC – McGavran 3</vt:lpstr>
      <vt:lpstr>Epidemiology @ UNC - Kark</vt:lpstr>
      <vt:lpstr>Epidemiology @ UNC - Funding</vt:lpstr>
      <vt:lpstr>Epidemiology @ UNC - Graduates</vt:lpstr>
      <vt:lpstr>Epidemiology @ UNC – John C. Cassel</vt:lpstr>
      <vt:lpstr>Epidemiology @ UNC – new faculty &lt; 1960</vt:lpstr>
      <vt:lpstr>Epidemiology @ UNC – new faculty &lt; 1960</vt:lpstr>
      <vt:lpstr>PowerPoint Presentation</vt:lpstr>
      <vt:lpstr>Epidemiology @ UNC – Michel Ibrahim</vt:lpstr>
      <vt:lpstr>Epidemiology @ UNC – Bert Kaplan</vt:lpstr>
      <vt:lpstr>Epidemiology @ UNC – Stephen Zyzanski</vt:lpstr>
      <vt:lpstr>Epidemiology @ UNC – Joan Cornoni Huntley</vt:lpstr>
      <vt:lpstr>Social epidemiology @ UNC - James</vt:lpstr>
      <vt:lpstr>John Cassel (photo from 1972?)</vt:lpstr>
      <vt:lpstr>What was John Cassel’s epidemiology?</vt:lpstr>
      <vt:lpstr>What was John Cassel’s epidemiology?</vt:lpstr>
      <vt:lpstr>EPID chairs – John Cassel (center), Michel Ibrahim, Barbara Hulka, Carl Shy, David Savitz</vt:lpstr>
      <vt:lpstr>EPID chairs – Andrew Olshan, Til Stürmer</vt:lpstr>
      <vt:lpstr>UNC Epidemiology holiday party skits</vt:lpstr>
      <vt:lpstr>Working on the history of the Department of Epidemiology</vt:lpstr>
      <vt:lpstr>Whence this precious document?</vt:lpstr>
      <vt:lpstr>Sept. 28, 2006 email from Andy Olshan Bert and Vic, Can you help with these questions?</vt:lpstr>
      <vt:lpstr>The history of the School’s first half-century was published in 1990</vt:lpstr>
      <vt:lpstr>Previous compilations of the Department’s history had been created</vt:lpstr>
      <vt:lpstr>Catching up to BIOS</vt:lpstr>
      <vt:lpstr>Judith Winkler:  Mine the historical data/write it up</vt:lpstr>
      <vt:lpstr>Judith Winkler:  Mine the historical data/write it up - 2</vt:lpstr>
      <vt:lpstr>Acknowledgements</vt:lpstr>
      <vt:lpstr>Acknowledgements - 2</vt:lpstr>
      <vt:lpstr>Sources of historical data</vt:lpstr>
      <vt:lpstr>Sources of historical data</vt:lpstr>
      <vt:lpstr>Photos are precious – but they need captions</vt:lpstr>
      <vt:lpstr>Let’s take ten minutes to look for a precious gem in an interview</vt:lpstr>
      <vt:lpstr>Many people have contributed to preserving our history but it remains a challenge – and there’s a lot more waiting to be written!</vt:lpstr>
      <vt:lpstr>A partial list of people who have helped me discover, preserve, and disseminate history</vt:lpstr>
      <vt:lpstr>But how to preserve history – paper, digital?</vt:lpstr>
      <vt:lpstr>(It was painful to leave my office)</vt:lpstr>
      <vt:lpstr>Because my house was already stuffed!</vt:lpstr>
      <vt:lpstr>So I’m thinking digital archiving – but . . .</vt:lpstr>
      <vt:lpstr>Key resources about CVD epidemiology history</vt:lpstr>
      <vt:lpstr>Thank you! Key resources about UNC EPID history</vt:lpstr>
      <vt:lpstr>Two books by my big sister and niece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Gerardo Heiss CVD EPID Seminar</dc:title>
  <dc:creator>Schoenbach, Victor J</dc:creator>
  <dc:description>For presentation Nov. 19, 2024 [slides adapted from a 2016 presentation on the history of the Evans County Study]</dc:description>
  <cp:lastModifiedBy>Victor Schoenbach</cp:lastModifiedBy>
  <cp:revision>306</cp:revision>
  <dcterms:created xsi:type="dcterms:W3CDTF">2016-04-26T01:02:27Z</dcterms:created>
  <dcterms:modified xsi:type="dcterms:W3CDTF">2024-11-19T17:09:11Z</dcterms:modified>
</cp:coreProperties>
</file>